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7" r:id="rId2"/>
    <p:sldId id="262" r:id="rId3"/>
    <p:sldId id="449" r:id="rId4"/>
    <p:sldId id="450" r:id="rId5"/>
    <p:sldId id="451" r:id="rId6"/>
    <p:sldId id="303" r:id="rId7"/>
    <p:sldId id="305" r:id="rId8"/>
    <p:sldId id="306" r:id="rId9"/>
    <p:sldId id="453" r:id="rId10"/>
    <p:sldId id="307" r:id="rId11"/>
    <p:sldId id="308" r:id="rId12"/>
    <p:sldId id="446" r:id="rId13"/>
    <p:sldId id="447" r:id="rId14"/>
    <p:sldId id="312" r:id="rId15"/>
    <p:sldId id="437" r:id="rId16"/>
    <p:sldId id="313" r:id="rId17"/>
    <p:sldId id="439" r:id="rId18"/>
    <p:sldId id="454" r:id="rId19"/>
    <p:sldId id="329" r:id="rId20"/>
    <p:sldId id="315" r:id="rId21"/>
    <p:sldId id="323" r:id="rId22"/>
    <p:sldId id="324" r:id="rId23"/>
    <p:sldId id="325" r:id="rId24"/>
    <p:sldId id="327" r:id="rId25"/>
    <p:sldId id="328" r:id="rId26"/>
    <p:sldId id="26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3" d="100"/>
          <a:sy n="113" d="100"/>
        </p:scale>
        <p:origin x="510"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9DD448-C135-4935-86D3-ECD7A430DBA2}" type="datetimeFigureOut">
              <a:rPr lang="en-US" smtClean="0"/>
              <a:t>10-Sep-26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6A91AD-1D76-4CD2-818D-7AA7F9BC8818}" type="slidenum">
              <a:rPr lang="en-US" smtClean="0"/>
              <a:t>‹#›</a:t>
            </a:fld>
            <a:endParaRPr lang="en-US"/>
          </a:p>
        </p:txBody>
      </p:sp>
    </p:spTree>
    <p:extLst>
      <p:ext uri="{BB962C8B-B14F-4D97-AF65-F5344CB8AC3E}">
        <p14:creationId xmlns:p14="http://schemas.microsoft.com/office/powerpoint/2010/main" val="3469680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542409-6A04-4DC6-AC3A-D3758287A8F2}" type="slidenum">
              <a:rPr kumimoji="0" lang="en-US" sz="1200" b="0" i="0" u="none" strike="noStrike" kern="1200" cap="none" spc="0" normalizeH="0" baseline="0" noProof="0" smtClean="0">
                <a:ln>
                  <a:noFill/>
                </a:ln>
                <a:solidFill>
                  <a:srgbClr val="4D3E2F"/>
                </a:solidFill>
                <a:effectLst/>
                <a:uLnTx/>
                <a:uFillTx/>
                <a:latin typeface="Corbel" panose="020B0503020204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srgbClr val="4D3E2F"/>
              </a:solidFill>
              <a:effectLst/>
              <a:uLnTx/>
              <a:uFillTx/>
              <a:latin typeface="Corbel" panose="020B0503020204020204"/>
              <a:ea typeface="+mn-ea"/>
              <a:cs typeface="+mn-cs"/>
            </a:endParaRPr>
          </a:p>
        </p:txBody>
      </p:sp>
    </p:spTree>
    <p:extLst>
      <p:ext uri="{BB962C8B-B14F-4D97-AF65-F5344CB8AC3E}">
        <p14:creationId xmlns:p14="http://schemas.microsoft.com/office/powerpoint/2010/main" val="3300829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408563-C293-45F5-93FF-EED1B303389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A3B6EB0-CFA4-4B26-A6A2-E16F3EFFFB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21EF5C0-7D45-436B-AB0D-D58B594C81BB}"/>
              </a:ext>
            </a:extLst>
          </p:cNvPr>
          <p:cNvSpPr>
            <a:spLocks noGrp="1"/>
          </p:cNvSpPr>
          <p:nvPr>
            <p:ph type="dt" sz="half" idx="10"/>
          </p:nvPr>
        </p:nvSpPr>
        <p:spPr/>
        <p:txBody>
          <a:bodyPr/>
          <a:lstStyle/>
          <a:p>
            <a:fld id="{2B6CD5A1-FDD2-42D6-8821-2506D14318EF}" type="datetimeFigureOut">
              <a:rPr lang="en-US" smtClean="0"/>
              <a:t>10-Sep-26</a:t>
            </a:fld>
            <a:endParaRPr lang="en-US"/>
          </a:p>
        </p:txBody>
      </p:sp>
      <p:sp>
        <p:nvSpPr>
          <p:cNvPr id="5" name="Footer Placeholder 4">
            <a:extLst>
              <a:ext uri="{FF2B5EF4-FFF2-40B4-BE49-F238E27FC236}">
                <a16:creationId xmlns:a16="http://schemas.microsoft.com/office/drawing/2014/main" id="{8146BE51-8DFF-4CE3-8D7C-3D90A500D4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67290B-7BE5-4DCD-8DA8-060A52D8ECEC}"/>
              </a:ext>
            </a:extLst>
          </p:cNvPr>
          <p:cNvSpPr>
            <a:spLocks noGrp="1"/>
          </p:cNvSpPr>
          <p:nvPr>
            <p:ph type="sldNum" sz="quarter" idx="12"/>
          </p:nvPr>
        </p:nvSpPr>
        <p:spPr/>
        <p:txBody>
          <a:bodyPr/>
          <a:lstStyle/>
          <a:p>
            <a:fld id="{CE6039DC-6E91-4DA7-BF8B-36E86F11FEA7}" type="slidenum">
              <a:rPr lang="en-US" smtClean="0"/>
              <a:t>‹#›</a:t>
            </a:fld>
            <a:endParaRPr lang="en-US"/>
          </a:p>
        </p:txBody>
      </p:sp>
    </p:spTree>
    <p:extLst>
      <p:ext uri="{BB962C8B-B14F-4D97-AF65-F5344CB8AC3E}">
        <p14:creationId xmlns:p14="http://schemas.microsoft.com/office/powerpoint/2010/main" val="1573342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7DD8D6-CADE-4051-BBEF-BC9F6E56F28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E95A2A0-042E-42FD-90D1-027EF752DC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3D30E5-FF2B-4DBC-A347-1475EC4339A7}"/>
              </a:ext>
            </a:extLst>
          </p:cNvPr>
          <p:cNvSpPr>
            <a:spLocks noGrp="1"/>
          </p:cNvSpPr>
          <p:nvPr>
            <p:ph type="dt" sz="half" idx="10"/>
          </p:nvPr>
        </p:nvSpPr>
        <p:spPr/>
        <p:txBody>
          <a:bodyPr/>
          <a:lstStyle/>
          <a:p>
            <a:fld id="{2B6CD5A1-FDD2-42D6-8821-2506D14318EF}" type="datetimeFigureOut">
              <a:rPr lang="en-US" smtClean="0"/>
              <a:t>10-Sep-26</a:t>
            </a:fld>
            <a:endParaRPr lang="en-US"/>
          </a:p>
        </p:txBody>
      </p:sp>
      <p:sp>
        <p:nvSpPr>
          <p:cNvPr id="5" name="Footer Placeholder 4">
            <a:extLst>
              <a:ext uri="{FF2B5EF4-FFF2-40B4-BE49-F238E27FC236}">
                <a16:creationId xmlns:a16="http://schemas.microsoft.com/office/drawing/2014/main" id="{CFF5A59E-46E6-4476-AFAB-844F4D84C3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C67CB0-759C-40AE-8340-7CC6898C4D39}"/>
              </a:ext>
            </a:extLst>
          </p:cNvPr>
          <p:cNvSpPr>
            <a:spLocks noGrp="1"/>
          </p:cNvSpPr>
          <p:nvPr>
            <p:ph type="sldNum" sz="quarter" idx="12"/>
          </p:nvPr>
        </p:nvSpPr>
        <p:spPr/>
        <p:txBody>
          <a:bodyPr/>
          <a:lstStyle/>
          <a:p>
            <a:fld id="{CE6039DC-6E91-4DA7-BF8B-36E86F11FEA7}" type="slidenum">
              <a:rPr lang="en-US" smtClean="0"/>
              <a:t>‹#›</a:t>
            </a:fld>
            <a:endParaRPr lang="en-US"/>
          </a:p>
        </p:txBody>
      </p:sp>
    </p:spTree>
    <p:extLst>
      <p:ext uri="{BB962C8B-B14F-4D97-AF65-F5344CB8AC3E}">
        <p14:creationId xmlns:p14="http://schemas.microsoft.com/office/powerpoint/2010/main" val="27531550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CC19F64-50E9-405C-B239-B77DB4C5B04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9C3F4FB-F064-42A1-82DD-F4A1E807B57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A3BA37-C9E7-4B90-A93B-93DC4916A647}"/>
              </a:ext>
            </a:extLst>
          </p:cNvPr>
          <p:cNvSpPr>
            <a:spLocks noGrp="1"/>
          </p:cNvSpPr>
          <p:nvPr>
            <p:ph type="dt" sz="half" idx="10"/>
          </p:nvPr>
        </p:nvSpPr>
        <p:spPr/>
        <p:txBody>
          <a:bodyPr/>
          <a:lstStyle/>
          <a:p>
            <a:fld id="{2B6CD5A1-FDD2-42D6-8821-2506D14318EF}" type="datetimeFigureOut">
              <a:rPr lang="en-US" smtClean="0"/>
              <a:t>10-Sep-26</a:t>
            </a:fld>
            <a:endParaRPr lang="en-US"/>
          </a:p>
        </p:txBody>
      </p:sp>
      <p:sp>
        <p:nvSpPr>
          <p:cNvPr id="5" name="Footer Placeholder 4">
            <a:extLst>
              <a:ext uri="{FF2B5EF4-FFF2-40B4-BE49-F238E27FC236}">
                <a16:creationId xmlns:a16="http://schemas.microsoft.com/office/drawing/2014/main" id="{18361DF5-0524-4066-98F8-4450476686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3880624-A7C2-4828-9609-C3B3191FAAA8}"/>
              </a:ext>
            </a:extLst>
          </p:cNvPr>
          <p:cNvSpPr>
            <a:spLocks noGrp="1"/>
          </p:cNvSpPr>
          <p:nvPr>
            <p:ph type="sldNum" sz="quarter" idx="12"/>
          </p:nvPr>
        </p:nvSpPr>
        <p:spPr/>
        <p:txBody>
          <a:bodyPr/>
          <a:lstStyle/>
          <a:p>
            <a:fld id="{CE6039DC-6E91-4DA7-BF8B-36E86F11FEA7}" type="slidenum">
              <a:rPr lang="en-US" smtClean="0"/>
              <a:t>‹#›</a:t>
            </a:fld>
            <a:endParaRPr lang="en-US"/>
          </a:p>
        </p:txBody>
      </p:sp>
    </p:spTree>
    <p:extLst>
      <p:ext uri="{BB962C8B-B14F-4D97-AF65-F5344CB8AC3E}">
        <p14:creationId xmlns:p14="http://schemas.microsoft.com/office/powerpoint/2010/main" val="39650482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0413D-E012-4CDF-857D-F6FF1199462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467B78E-64D6-42E1-8B37-68F2A478AF4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9C53FA7-4C60-4A33-8C4B-1A920D91DC8E}"/>
              </a:ext>
            </a:extLst>
          </p:cNvPr>
          <p:cNvSpPr>
            <a:spLocks noGrp="1"/>
          </p:cNvSpPr>
          <p:nvPr>
            <p:ph type="dt" sz="half" idx="10"/>
          </p:nvPr>
        </p:nvSpPr>
        <p:spPr/>
        <p:txBody>
          <a:bodyPr/>
          <a:lstStyle/>
          <a:p>
            <a:fld id="{2B6CD5A1-FDD2-42D6-8821-2506D14318EF}" type="datetimeFigureOut">
              <a:rPr lang="en-US" smtClean="0"/>
              <a:t>10-Sep-26</a:t>
            </a:fld>
            <a:endParaRPr lang="en-US"/>
          </a:p>
        </p:txBody>
      </p:sp>
      <p:sp>
        <p:nvSpPr>
          <p:cNvPr id="5" name="Footer Placeholder 4">
            <a:extLst>
              <a:ext uri="{FF2B5EF4-FFF2-40B4-BE49-F238E27FC236}">
                <a16:creationId xmlns:a16="http://schemas.microsoft.com/office/drawing/2014/main" id="{98BAEA44-136F-4DBE-9AB6-913C88E925C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2A5C68-9419-4D6E-95F2-FBCBC530C6F7}"/>
              </a:ext>
            </a:extLst>
          </p:cNvPr>
          <p:cNvSpPr>
            <a:spLocks noGrp="1"/>
          </p:cNvSpPr>
          <p:nvPr>
            <p:ph type="sldNum" sz="quarter" idx="12"/>
          </p:nvPr>
        </p:nvSpPr>
        <p:spPr/>
        <p:txBody>
          <a:bodyPr/>
          <a:lstStyle/>
          <a:p>
            <a:fld id="{CE6039DC-6E91-4DA7-BF8B-36E86F11FEA7}" type="slidenum">
              <a:rPr lang="en-US" smtClean="0"/>
              <a:t>‹#›</a:t>
            </a:fld>
            <a:endParaRPr lang="en-US"/>
          </a:p>
        </p:txBody>
      </p:sp>
    </p:spTree>
    <p:extLst>
      <p:ext uri="{BB962C8B-B14F-4D97-AF65-F5344CB8AC3E}">
        <p14:creationId xmlns:p14="http://schemas.microsoft.com/office/powerpoint/2010/main" val="4536438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08CF3-D556-4187-9D5A-DD8FE2D333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A68A296-4CF6-4DFA-84EA-55972C38E1D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BC79F82-C93C-45CE-B171-9694B3113DA0}"/>
              </a:ext>
            </a:extLst>
          </p:cNvPr>
          <p:cNvSpPr>
            <a:spLocks noGrp="1"/>
          </p:cNvSpPr>
          <p:nvPr>
            <p:ph type="dt" sz="half" idx="10"/>
          </p:nvPr>
        </p:nvSpPr>
        <p:spPr/>
        <p:txBody>
          <a:bodyPr/>
          <a:lstStyle/>
          <a:p>
            <a:fld id="{2B6CD5A1-FDD2-42D6-8821-2506D14318EF}" type="datetimeFigureOut">
              <a:rPr lang="en-US" smtClean="0"/>
              <a:t>10-Sep-26</a:t>
            </a:fld>
            <a:endParaRPr lang="en-US"/>
          </a:p>
        </p:txBody>
      </p:sp>
      <p:sp>
        <p:nvSpPr>
          <p:cNvPr id="5" name="Footer Placeholder 4">
            <a:extLst>
              <a:ext uri="{FF2B5EF4-FFF2-40B4-BE49-F238E27FC236}">
                <a16:creationId xmlns:a16="http://schemas.microsoft.com/office/drawing/2014/main" id="{A695D7D5-4F15-4D45-8AAD-B1CE48B180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C60B92-CCF6-4CDB-AC32-29E97CD67BC4}"/>
              </a:ext>
            </a:extLst>
          </p:cNvPr>
          <p:cNvSpPr>
            <a:spLocks noGrp="1"/>
          </p:cNvSpPr>
          <p:nvPr>
            <p:ph type="sldNum" sz="quarter" idx="12"/>
          </p:nvPr>
        </p:nvSpPr>
        <p:spPr/>
        <p:txBody>
          <a:bodyPr/>
          <a:lstStyle/>
          <a:p>
            <a:fld id="{CE6039DC-6E91-4DA7-BF8B-36E86F11FEA7}" type="slidenum">
              <a:rPr lang="en-US" smtClean="0"/>
              <a:t>‹#›</a:t>
            </a:fld>
            <a:endParaRPr lang="en-US"/>
          </a:p>
        </p:txBody>
      </p:sp>
    </p:spTree>
    <p:extLst>
      <p:ext uri="{BB962C8B-B14F-4D97-AF65-F5344CB8AC3E}">
        <p14:creationId xmlns:p14="http://schemas.microsoft.com/office/powerpoint/2010/main" val="27697082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B7DB81-CBCA-4334-9E04-E5A5E045B9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2A77E0-5BFC-480E-A871-D60964E9A60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CB9CE4E-5350-4451-BCF0-B98A5C6B0B1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F619F8E-404E-4A21-89BD-0BA258DCFE63}"/>
              </a:ext>
            </a:extLst>
          </p:cNvPr>
          <p:cNvSpPr>
            <a:spLocks noGrp="1"/>
          </p:cNvSpPr>
          <p:nvPr>
            <p:ph type="dt" sz="half" idx="10"/>
          </p:nvPr>
        </p:nvSpPr>
        <p:spPr/>
        <p:txBody>
          <a:bodyPr/>
          <a:lstStyle/>
          <a:p>
            <a:fld id="{2B6CD5A1-FDD2-42D6-8821-2506D14318EF}" type="datetimeFigureOut">
              <a:rPr lang="en-US" smtClean="0"/>
              <a:t>10-Sep-26</a:t>
            </a:fld>
            <a:endParaRPr lang="en-US"/>
          </a:p>
        </p:txBody>
      </p:sp>
      <p:sp>
        <p:nvSpPr>
          <p:cNvPr id="6" name="Footer Placeholder 5">
            <a:extLst>
              <a:ext uri="{FF2B5EF4-FFF2-40B4-BE49-F238E27FC236}">
                <a16:creationId xmlns:a16="http://schemas.microsoft.com/office/drawing/2014/main" id="{32401D81-9E8A-45A0-9598-841E2CC343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9173BC4-5DDC-4869-9BCF-27E1DE30DFFA}"/>
              </a:ext>
            </a:extLst>
          </p:cNvPr>
          <p:cNvSpPr>
            <a:spLocks noGrp="1"/>
          </p:cNvSpPr>
          <p:nvPr>
            <p:ph type="sldNum" sz="quarter" idx="12"/>
          </p:nvPr>
        </p:nvSpPr>
        <p:spPr/>
        <p:txBody>
          <a:bodyPr/>
          <a:lstStyle/>
          <a:p>
            <a:fld id="{CE6039DC-6E91-4DA7-BF8B-36E86F11FEA7}" type="slidenum">
              <a:rPr lang="en-US" smtClean="0"/>
              <a:t>‹#›</a:t>
            </a:fld>
            <a:endParaRPr lang="en-US"/>
          </a:p>
        </p:txBody>
      </p:sp>
    </p:spTree>
    <p:extLst>
      <p:ext uri="{BB962C8B-B14F-4D97-AF65-F5344CB8AC3E}">
        <p14:creationId xmlns:p14="http://schemas.microsoft.com/office/powerpoint/2010/main" val="3327761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CA49E8-6274-4141-824B-8986B3BA0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3116A62-D514-4BF5-A975-EBCF133358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1E8992A-D340-4708-8D3A-6C44DCEC917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3E12AED-E567-40B9-84CE-3EA6011F59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588F7C9-1631-4DED-822D-82DE740068E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F5F1A7E-8A33-4E84-A497-6F73314D2354}"/>
              </a:ext>
            </a:extLst>
          </p:cNvPr>
          <p:cNvSpPr>
            <a:spLocks noGrp="1"/>
          </p:cNvSpPr>
          <p:nvPr>
            <p:ph type="dt" sz="half" idx="10"/>
          </p:nvPr>
        </p:nvSpPr>
        <p:spPr/>
        <p:txBody>
          <a:bodyPr/>
          <a:lstStyle/>
          <a:p>
            <a:fld id="{2B6CD5A1-FDD2-42D6-8821-2506D14318EF}" type="datetimeFigureOut">
              <a:rPr lang="en-US" smtClean="0"/>
              <a:t>10-Sep-26</a:t>
            </a:fld>
            <a:endParaRPr lang="en-US"/>
          </a:p>
        </p:txBody>
      </p:sp>
      <p:sp>
        <p:nvSpPr>
          <p:cNvPr id="8" name="Footer Placeholder 7">
            <a:extLst>
              <a:ext uri="{FF2B5EF4-FFF2-40B4-BE49-F238E27FC236}">
                <a16:creationId xmlns:a16="http://schemas.microsoft.com/office/drawing/2014/main" id="{800644C8-8485-4E87-AAF8-D32AA58912D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7E1B70-80D5-46AE-ABD8-1B8C396BBFFA}"/>
              </a:ext>
            </a:extLst>
          </p:cNvPr>
          <p:cNvSpPr>
            <a:spLocks noGrp="1"/>
          </p:cNvSpPr>
          <p:nvPr>
            <p:ph type="sldNum" sz="quarter" idx="12"/>
          </p:nvPr>
        </p:nvSpPr>
        <p:spPr/>
        <p:txBody>
          <a:bodyPr/>
          <a:lstStyle/>
          <a:p>
            <a:fld id="{CE6039DC-6E91-4DA7-BF8B-36E86F11FEA7}" type="slidenum">
              <a:rPr lang="en-US" smtClean="0"/>
              <a:t>‹#›</a:t>
            </a:fld>
            <a:endParaRPr lang="en-US"/>
          </a:p>
        </p:txBody>
      </p:sp>
    </p:spTree>
    <p:extLst>
      <p:ext uri="{BB962C8B-B14F-4D97-AF65-F5344CB8AC3E}">
        <p14:creationId xmlns:p14="http://schemas.microsoft.com/office/powerpoint/2010/main" val="34063537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48611-9DE3-46F3-B1B4-0DB1EE028AF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A3F1AA2-79B7-4DD0-9DDF-729E96D9FF20}"/>
              </a:ext>
            </a:extLst>
          </p:cNvPr>
          <p:cNvSpPr>
            <a:spLocks noGrp="1"/>
          </p:cNvSpPr>
          <p:nvPr>
            <p:ph type="dt" sz="half" idx="10"/>
          </p:nvPr>
        </p:nvSpPr>
        <p:spPr/>
        <p:txBody>
          <a:bodyPr/>
          <a:lstStyle/>
          <a:p>
            <a:fld id="{2B6CD5A1-FDD2-42D6-8821-2506D14318EF}" type="datetimeFigureOut">
              <a:rPr lang="en-US" smtClean="0"/>
              <a:t>10-Sep-26</a:t>
            </a:fld>
            <a:endParaRPr lang="en-US"/>
          </a:p>
        </p:txBody>
      </p:sp>
      <p:sp>
        <p:nvSpPr>
          <p:cNvPr id="4" name="Footer Placeholder 3">
            <a:extLst>
              <a:ext uri="{FF2B5EF4-FFF2-40B4-BE49-F238E27FC236}">
                <a16:creationId xmlns:a16="http://schemas.microsoft.com/office/drawing/2014/main" id="{9D2084DC-E26E-4F9A-9F80-DADCE5A76F1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6D14637-C82A-45DF-A736-36FDF0BB9113}"/>
              </a:ext>
            </a:extLst>
          </p:cNvPr>
          <p:cNvSpPr>
            <a:spLocks noGrp="1"/>
          </p:cNvSpPr>
          <p:nvPr>
            <p:ph type="sldNum" sz="quarter" idx="12"/>
          </p:nvPr>
        </p:nvSpPr>
        <p:spPr/>
        <p:txBody>
          <a:bodyPr/>
          <a:lstStyle/>
          <a:p>
            <a:fld id="{CE6039DC-6E91-4DA7-BF8B-36E86F11FEA7}" type="slidenum">
              <a:rPr lang="en-US" smtClean="0"/>
              <a:t>‹#›</a:t>
            </a:fld>
            <a:endParaRPr lang="en-US"/>
          </a:p>
        </p:txBody>
      </p:sp>
    </p:spTree>
    <p:extLst>
      <p:ext uri="{BB962C8B-B14F-4D97-AF65-F5344CB8AC3E}">
        <p14:creationId xmlns:p14="http://schemas.microsoft.com/office/powerpoint/2010/main" val="33555216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CDF5E38-3C24-49A2-840A-41A9FA6026FF}"/>
              </a:ext>
            </a:extLst>
          </p:cNvPr>
          <p:cNvSpPr>
            <a:spLocks noGrp="1"/>
          </p:cNvSpPr>
          <p:nvPr>
            <p:ph type="dt" sz="half" idx="10"/>
          </p:nvPr>
        </p:nvSpPr>
        <p:spPr/>
        <p:txBody>
          <a:bodyPr/>
          <a:lstStyle/>
          <a:p>
            <a:fld id="{2B6CD5A1-FDD2-42D6-8821-2506D14318EF}" type="datetimeFigureOut">
              <a:rPr lang="en-US" smtClean="0"/>
              <a:t>10-Sep-26</a:t>
            </a:fld>
            <a:endParaRPr lang="en-US"/>
          </a:p>
        </p:txBody>
      </p:sp>
      <p:sp>
        <p:nvSpPr>
          <p:cNvPr id="3" name="Footer Placeholder 2">
            <a:extLst>
              <a:ext uri="{FF2B5EF4-FFF2-40B4-BE49-F238E27FC236}">
                <a16:creationId xmlns:a16="http://schemas.microsoft.com/office/drawing/2014/main" id="{84D258FF-D28C-4492-BFA9-4D55E08E6F0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FC31A66-1B31-467E-8DD4-50B89C793DB0}"/>
              </a:ext>
            </a:extLst>
          </p:cNvPr>
          <p:cNvSpPr>
            <a:spLocks noGrp="1"/>
          </p:cNvSpPr>
          <p:nvPr>
            <p:ph type="sldNum" sz="quarter" idx="12"/>
          </p:nvPr>
        </p:nvSpPr>
        <p:spPr/>
        <p:txBody>
          <a:bodyPr/>
          <a:lstStyle/>
          <a:p>
            <a:fld id="{CE6039DC-6E91-4DA7-BF8B-36E86F11FEA7}" type="slidenum">
              <a:rPr lang="en-US" smtClean="0"/>
              <a:t>‹#›</a:t>
            </a:fld>
            <a:endParaRPr lang="en-US"/>
          </a:p>
        </p:txBody>
      </p:sp>
    </p:spTree>
    <p:extLst>
      <p:ext uri="{BB962C8B-B14F-4D97-AF65-F5344CB8AC3E}">
        <p14:creationId xmlns:p14="http://schemas.microsoft.com/office/powerpoint/2010/main" val="39876752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8DD03-FED0-4B87-9170-FAADCD5FE2F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5361CD3-3E84-4370-A8D7-4D09F2FDFC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8E9C0DF-64FD-4869-AD22-FB38F4EF393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E324B68-ED15-4CAD-89A1-76CDEE4B4828}"/>
              </a:ext>
            </a:extLst>
          </p:cNvPr>
          <p:cNvSpPr>
            <a:spLocks noGrp="1"/>
          </p:cNvSpPr>
          <p:nvPr>
            <p:ph type="dt" sz="half" idx="10"/>
          </p:nvPr>
        </p:nvSpPr>
        <p:spPr/>
        <p:txBody>
          <a:bodyPr/>
          <a:lstStyle/>
          <a:p>
            <a:fld id="{2B6CD5A1-FDD2-42D6-8821-2506D14318EF}" type="datetimeFigureOut">
              <a:rPr lang="en-US" smtClean="0"/>
              <a:t>10-Sep-26</a:t>
            </a:fld>
            <a:endParaRPr lang="en-US"/>
          </a:p>
        </p:txBody>
      </p:sp>
      <p:sp>
        <p:nvSpPr>
          <p:cNvPr id="6" name="Footer Placeholder 5">
            <a:extLst>
              <a:ext uri="{FF2B5EF4-FFF2-40B4-BE49-F238E27FC236}">
                <a16:creationId xmlns:a16="http://schemas.microsoft.com/office/drawing/2014/main" id="{51A21105-2DF7-4DD1-B3A2-14C25BFA8C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87B4AA1-45DE-4B59-A1E3-0817BD08C855}"/>
              </a:ext>
            </a:extLst>
          </p:cNvPr>
          <p:cNvSpPr>
            <a:spLocks noGrp="1"/>
          </p:cNvSpPr>
          <p:nvPr>
            <p:ph type="sldNum" sz="quarter" idx="12"/>
          </p:nvPr>
        </p:nvSpPr>
        <p:spPr/>
        <p:txBody>
          <a:bodyPr/>
          <a:lstStyle/>
          <a:p>
            <a:fld id="{CE6039DC-6E91-4DA7-BF8B-36E86F11FEA7}" type="slidenum">
              <a:rPr lang="en-US" smtClean="0"/>
              <a:t>‹#›</a:t>
            </a:fld>
            <a:endParaRPr lang="en-US"/>
          </a:p>
        </p:txBody>
      </p:sp>
    </p:spTree>
    <p:extLst>
      <p:ext uri="{BB962C8B-B14F-4D97-AF65-F5344CB8AC3E}">
        <p14:creationId xmlns:p14="http://schemas.microsoft.com/office/powerpoint/2010/main" val="4228303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C9E41-55AC-4ED1-BA0D-6AFBDDBBE6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B9DF78C-6259-48F3-B73A-468A6F54537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03C6F8-E542-4BBD-899A-E9792F4F38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FBC7BB-C98F-4E06-A4EE-BF83E1EB86D6}"/>
              </a:ext>
            </a:extLst>
          </p:cNvPr>
          <p:cNvSpPr>
            <a:spLocks noGrp="1"/>
          </p:cNvSpPr>
          <p:nvPr>
            <p:ph type="dt" sz="half" idx="10"/>
          </p:nvPr>
        </p:nvSpPr>
        <p:spPr/>
        <p:txBody>
          <a:bodyPr/>
          <a:lstStyle/>
          <a:p>
            <a:fld id="{2B6CD5A1-FDD2-42D6-8821-2506D14318EF}" type="datetimeFigureOut">
              <a:rPr lang="en-US" smtClean="0"/>
              <a:t>10-Sep-26</a:t>
            </a:fld>
            <a:endParaRPr lang="en-US"/>
          </a:p>
        </p:txBody>
      </p:sp>
      <p:sp>
        <p:nvSpPr>
          <p:cNvPr id="6" name="Footer Placeholder 5">
            <a:extLst>
              <a:ext uri="{FF2B5EF4-FFF2-40B4-BE49-F238E27FC236}">
                <a16:creationId xmlns:a16="http://schemas.microsoft.com/office/drawing/2014/main" id="{59F77263-58BC-4503-852B-B142B476E5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61A8A4F-8126-4CD2-A6B1-6C9E872A800F}"/>
              </a:ext>
            </a:extLst>
          </p:cNvPr>
          <p:cNvSpPr>
            <a:spLocks noGrp="1"/>
          </p:cNvSpPr>
          <p:nvPr>
            <p:ph type="sldNum" sz="quarter" idx="12"/>
          </p:nvPr>
        </p:nvSpPr>
        <p:spPr/>
        <p:txBody>
          <a:bodyPr/>
          <a:lstStyle/>
          <a:p>
            <a:fld id="{CE6039DC-6E91-4DA7-BF8B-36E86F11FEA7}" type="slidenum">
              <a:rPr lang="en-US" smtClean="0"/>
              <a:t>‹#›</a:t>
            </a:fld>
            <a:endParaRPr lang="en-US"/>
          </a:p>
        </p:txBody>
      </p:sp>
    </p:spTree>
    <p:extLst>
      <p:ext uri="{BB962C8B-B14F-4D97-AF65-F5344CB8AC3E}">
        <p14:creationId xmlns:p14="http://schemas.microsoft.com/office/powerpoint/2010/main" val="5325857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16569D2-A465-4213-9CDE-1886707281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26B1EAA-8531-4060-8157-7C916B4CE9D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051DA2E-C6C6-42C0-97BA-F22CCB29EA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6CD5A1-FDD2-42D6-8821-2506D14318EF}" type="datetimeFigureOut">
              <a:rPr lang="en-US" smtClean="0"/>
              <a:t>10-Sep-26</a:t>
            </a:fld>
            <a:endParaRPr lang="en-US"/>
          </a:p>
        </p:txBody>
      </p:sp>
      <p:sp>
        <p:nvSpPr>
          <p:cNvPr id="5" name="Footer Placeholder 4">
            <a:extLst>
              <a:ext uri="{FF2B5EF4-FFF2-40B4-BE49-F238E27FC236}">
                <a16:creationId xmlns:a16="http://schemas.microsoft.com/office/drawing/2014/main" id="{65B7F907-F374-4942-B67C-B763C530AA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3DA5972-0CC0-4C99-ACE2-C2F9DFE769D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6039DC-6E91-4DA7-BF8B-36E86F11FEA7}" type="slidenum">
              <a:rPr lang="en-US" smtClean="0"/>
              <a:t>‹#›</a:t>
            </a:fld>
            <a:endParaRPr lang="en-US"/>
          </a:p>
        </p:txBody>
      </p:sp>
    </p:spTree>
    <p:extLst>
      <p:ext uri="{BB962C8B-B14F-4D97-AF65-F5344CB8AC3E}">
        <p14:creationId xmlns:p14="http://schemas.microsoft.com/office/powerpoint/2010/main" val="27725496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rocnee.eu/index.php/curriculum/materiale-suport-pentru-anul-scolar-2026-2027-documente"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edupedu.ro/oficial-din-anul-scolar-2026-2027-toti-profesorii-sunt-obligati-sa-depuna-portofoliul-profesional-care-va-conta-la-definitivat-gradatii-si-inspectii-ce-documente-trebuie-sa-contina/"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Noutati%20ROFUIP.docx"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www.edu.ro/OMEC_4350_2025_planuri_cadru_liceu_frecventa_z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9B0366-7402-42C2-BFE0-98039C725861}"/>
              </a:ext>
            </a:extLst>
          </p:cNvPr>
          <p:cNvSpPr>
            <a:spLocks noGrp="1"/>
          </p:cNvSpPr>
          <p:nvPr>
            <p:ph type="ctrTitle"/>
          </p:nvPr>
        </p:nvSpPr>
        <p:spPr/>
        <p:txBody>
          <a:bodyPr>
            <a:normAutofit fontScale="90000"/>
          </a:bodyPr>
          <a:lstStyle/>
          <a:p>
            <a:br>
              <a:rPr lang="ro-RO" dirty="0">
                <a:ln w="12700">
                  <a:solidFill>
                    <a:schemeClr val="accent1"/>
                  </a:solidFill>
                  <a:prstDash val="solid"/>
                </a:ln>
                <a:solidFill>
                  <a:schemeClr val="bg1"/>
                </a:solidFill>
                <a:effectLst>
                  <a:outerShdw dist="38100" dir="2640000" algn="bl" rotWithShape="0">
                    <a:schemeClr val="accent1"/>
                  </a:outerShdw>
                </a:effectLst>
              </a:rPr>
            </a:br>
            <a:br>
              <a:rPr lang="ro-RO" dirty="0">
                <a:ln w="12700">
                  <a:solidFill>
                    <a:schemeClr val="accent1"/>
                  </a:solidFill>
                  <a:prstDash val="solid"/>
                </a:ln>
                <a:solidFill>
                  <a:schemeClr val="bg1"/>
                </a:solidFill>
                <a:effectLst>
                  <a:outerShdw dist="38100" dir="2640000" algn="bl" rotWithShape="0">
                    <a:schemeClr val="accent1"/>
                  </a:outerShdw>
                </a:effectLst>
              </a:rPr>
            </a:br>
            <a:br>
              <a:rPr lang="ro-RO" dirty="0">
                <a:ln w="12700">
                  <a:solidFill>
                    <a:schemeClr val="accent1"/>
                  </a:solidFill>
                  <a:prstDash val="solid"/>
                </a:ln>
                <a:solidFill>
                  <a:schemeClr val="bg1"/>
                </a:solidFill>
                <a:effectLst>
                  <a:outerShdw dist="38100" dir="2640000" algn="bl" rotWithShape="0">
                    <a:schemeClr val="accent1"/>
                  </a:outerShdw>
                </a:effectLst>
              </a:rPr>
            </a:br>
            <a:br>
              <a:rPr lang="ro-RO" dirty="0">
                <a:ln w="12700">
                  <a:solidFill>
                    <a:schemeClr val="accent1"/>
                  </a:solidFill>
                  <a:prstDash val="solid"/>
                </a:ln>
                <a:solidFill>
                  <a:schemeClr val="bg1"/>
                </a:solidFill>
                <a:effectLst>
                  <a:outerShdw dist="38100" dir="2640000" algn="bl" rotWithShape="0">
                    <a:schemeClr val="accent1"/>
                  </a:outerShdw>
                </a:effectLst>
              </a:rPr>
            </a:br>
            <a:endParaRPr lang="en-US" dirty="0"/>
          </a:p>
        </p:txBody>
      </p:sp>
      <p:sp>
        <p:nvSpPr>
          <p:cNvPr id="3" name="Subtitle 2">
            <a:extLst>
              <a:ext uri="{FF2B5EF4-FFF2-40B4-BE49-F238E27FC236}">
                <a16:creationId xmlns:a16="http://schemas.microsoft.com/office/drawing/2014/main" id="{89159B08-B50E-4B8D-AAAE-08DBA66E99D2}"/>
              </a:ext>
            </a:extLst>
          </p:cNvPr>
          <p:cNvSpPr>
            <a:spLocks noGrp="1"/>
          </p:cNvSpPr>
          <p:nvPr>
            <p:ph type="subTitle" idx="1"/>
          </p:nvPr>
        </p:nvSpPr>
        <p:spPr>
          <a:xfrm>
            <a:off x="962467" y="1824102"/>
            <a:ext cx="8111068" cy="4453467"/>
          </a:xfrm>
        </p:spPr>
        <p:txBody>
          <a:bodyPr>
            <a:normAutofit fontScale="92500" lnSpcReduction="10000"/>
          </a:bodyPr>
          <a:lstStyle/>
          <a:p>
            <a:pPr algn="ctr">
              <a:lnSpc>
                <a:spcPct val="160000"/>
              </a:lnSpc>
            </a:pPr>
            <a:r>
              <a:rPr lang="ro-RO" sz="4600" dirty="0">
                <a:ln w="12700">
                  <a:solidFill>
                    <a:schemeClr val="accent1"/>
                  </a:solidFill>
                  <a:prstDash val="solid"/>
                </a:ln>
                <a:effectLst>
                  <a:outerShdw dist="38100" dir="2640000" algn="bl" rotWithShape="0">
                    <a:schemeClr val="accent1"/>
                  </a:outerShdw>
                </a:effectLst>
                <a:latin typeface="Trebuchet MS" panose="020B0603020202020204" pitchFamily="34" charset="0"/>
                <a:cs typeface="Times New Roman" panose="02020603050405020304" pitchFamily="18" charset="0"/>
              </a:rPr>
              <a:t>CONSFĂTUIREA</a:t>
            </a:r>
          </a:p>
          <a:p>
            <a:pPr algn="ctr">
              <a:lnSpc>
                <a:spcPct val="160000"/>
              </a:lnSpc>
            </a:pPr>
            <a:r>
              <a:rPr lang="ro-RO" sz="4600" dirty="0">
                <a:ln w="12700">
                  <a:solidFill>
                    <a:schemeClr val="accent1"/>
                  </a:solidFill>
                  <a:prstDash val="solid"/>
                </a:ln>
                <a:effectLst>
                  <a:outerShdw dist="38100" dir="2640000" algn="bl" rotWithShape="0">
                    <a:schemeClr val="accent1"/>
                  </a:outerShdw>
                </a:effectLst>
                <a:latin typeface="Trebuchet MS" panose="020B0603020202020204" pitchFamily="34" charset="0"/>
                <a:cs typeface="Times New Roman" panose="02020603050405020304" pitchFamily="18" charset="0"/>
              </a:rPr>
              <a:t>INSPECTORILOR </a:t>
            </a:r>
            <a:r>
              <a:rPr lang="en-US" sz="4600" dirty="0">
                <a:ln w="12700">
                  <a:solidFill>
                    <a:schemeClr val="accent1"/>
                  </a:solidFill>
                  <a:prstDash val="solid"/>
                </a:ln>
                <a:effectLst>
                  <a:outerShdw dist="38100" dir="2640000" algn="bl" rotWithShape="0">
                    <a:schemeClr val="accent1"/>
                  </a:outerShdw>
                </a:effectLst>
                <a:latin typeface="Trebuchet MS" panose="020B0603020202020204" pitchFamily="34" charset="0"/>
                <a:cs typeface="Times New Roman" panose="02020603050405020304" pitchFamily="18" charset="0"/>
              </a:rPr>
              <a:t>EDUCATIVI</a:t>
            </a:r>
            <a:br>
              <a:rPr lang="en-US" sz="4600" dirty="0">
                <a:ln w="12700">
                  <a:solidFill>
                    <a:schemeClr val="accent1"/>
                  </a:solidFill>
                  <a:prstDash val="solid"/>
                </a:ln>
                <a:effectLst>
                  <a:outerShdw dist="38100" dir="2640000" algn="bl" rotWithShape="0">
                    <a:schemeClr val="accent1"/>
                  </a:outerShdw>
                </a:effectLst>
                <a:latin typeface="Trebuchet MS" panose="020B0603020202020204" pitchFamily="34" charset="0"/>
                <a:cs typeface="Times New Roman" panose="02020603050405020304" pitchFamily="18" charset="0"/>
              </a:rPr>
            </a:br>
            <a:r>
              <a:rPr lang="ro-RO" sz="4600" dirty="0">
                <a:ln w="12700">
                  <a:solidFill>
                    <a:schemeClr val="accent1"/>
                  </a:solidFill>
                  <a:prstDash val="solid"/>
                </a:ln>
                <a:effectLst>
                  <a:outerShdw dist="38100" dir="2640000" algn="bl" rotWithShape="0">
                    <a:schemeClr val="accent1"/>
                  </a:outerShdw>
                </a:effectLst>
                <a:latin typeface="Trebuchet MS" panose="020B0603020202020204" pitchFamily="34" charset="0"/>
                <a:cs typeface="Times New Roman" panose="02020603050405020304" pitchFamily="18" charset="0"/>
              </a:rPr>
              <a:t>09.09.2026</a:t>
            </a:r>
          </a:p>
          <a:p>
            <a:pPr algn="ctr"/>
            <a:endParaRPr lang="ro-RO" sz="4000" dirty="0">
              <a:ln w="12700">
                <a:solidFill>
                  <a:schemeClr val="accent1"/>
                </a:solidFill>
                <a:prstDash val="solid"/>
              </a:ln>
              <a:solidFill>
                <a:schemeClr val="accent2">
                  <a:lumMod val="50000"/>
                </a:schemeClr>
              </a:solidFill>
              <a:effectLst>
                <a:outerShdw dist="38100" dir="2640000" algn="bl" rotWithShape="0">
                  <a:schemeClr val="accent1"/>
                </a:outerShdw>
              </a:effectLst>
              <a:latin typeface="Trebuchet MS" panose="020B0603020202020204" pitchFamily="34" charset="0"/>
            </a:endParaRPr>
          </a:p>
          <a:p>
            <a:pPr algn="ctr"/>
            <a:r>
              <a:rPr lang="ro-RO" i="1" dirty="0">
                <a:ln w="12700">
                  <a:solidFill>
                    <a:schemeClr val="accent1"/>
                  </a:solidFill>
                  <a:prstDash val="solid"/>
                </a:ln>
                <a:solidFill>
                  <a:schemeClr val="accent5">
                    <a:lumMod val="60000"/>
                    <a:lumOff val="40000"/>
                  </a:schemeClr>
                </a:solidFill>
                <a:effectLst>
                  <a:outerShdw dist="38100" dir="2640000" algn="bl" rotWithShape="0">
                    <a:schemeClr val="accent1"/>
                  </a:outerShdw>
                </a:effectLst>
                <a:latin typeface="Trebuchet MS" panose="020B0603020202020204" pitchFamily="34" charset="0"/>
              </a:rPr>
              <a:t>online</a:t>
            </a:r>
            <a:br>
              <a:rPr lang="en-US" dirty="0">
                <a:ln w="12700">
                  <a:solidFill>
                    <a:schemeClr val="accent1"/>
                  </a:solidFill>
                  <a:prstDash val="solid"/>
                </a:ln>
                <a:solidFill>
                  <a:schemeClr val="accent5">
                    <a:lumMod val="60000"/>
                    <a:lumOff val="40000"/>
                  </a:schemeClr>
                </a:solidFill>
                <a:effectLst>
                  <a:outerShdw dist="38100" dir="2640000" algn="bl" rotWithShape="0">
                    <a:schemeClr val="accent1"/>
                  </a:outerShdw>
                </a:effectLst>
              </a:rPr>
            </a:br>
            <a:endParaRPr lang="en-US" dirty="0"/>
          </a:p>
        </p:txBody>
      </p:sp>
      <p:pic>
        <p:nvPicPr>
          <p:cNvPr id="7" name="Picture 6">
            <a:extLst>
              <a:ext uri="{FF2B5EF4-FFF2-40B4-BE49-F238E27FC236}">
                <a16:creationId xmlns:a16="http://schemas.microsoft.com/office/drawing/2014/main" id="{7B6B5CB3-A04C-48DA-8364-E6DE051E716C}"/>
              </a:ext>
            </a:extLst>
          </p:cNvPr>
          <p:cNvPicPr/>
          <p:nvPr/>
        </p:nvPicPr>
        <p:blipFill>
          <a:blip r:embed="rId2" cstate="print">
            <a:extLst>
              <a:ext uri="{28A0092B-C50C-407E-A947-70E740481C1C}">
                <a14:useLocalDpi xmlns:a14="http://schemas.microsoft.com/office/drawing/2010/main" val="0"/>
              </a:ext>
            </a:extLst>
          </a:blip>
          <a:stretch>
            <a:fillRect/>
          </a:stretch>
        </p:blipFill>
        <p:spPr>
          <a:xfrm>
            <a:off x="721217" y="365759"/>
            <a:ext cx="4314421" cy="969081"/>
          </a:xfrm>
          <a:prstGeom prst="rect">
            <a:avLst/>
          </a:prstGeom>
        </p:spPr>
      </p:pic>
      <p:pic>
        <p:nvPicPr>
          <p:cNvPr id="8" name="Picture 7">
            <a:extLst>
              <a:ext uri="{FF2B5EF4-FFF2-40B4-BE49-F238E27FC236}">
                <a16:creationId xmlns:a16="http://schemas.microsoft.com/office/drawing/2014/main" id="{28FCAB87-30BD-4EDB-BD98-423C943EDE84}"/>
              </a:ext>
            </a:extLst>
          </p:cNvPr>
          <p:cNvPicPr>
            <a:picLocks noChangeAspect="1"/>
          </p:cNvPicPr>
          <p:nvPr/>
        </p:nvPicPr>
        <p:blipFill>
          <a:blip r:embed="rId3"/>
          <a:stretch>
            <a:fillRect/>
          </a:stretch>
        </p:blipFill>
        <p:spPr>
          <a:xfrm rot="914391">
            <a:off x="7471927" y="720654"/>
            <a:ext cx="4040505" cy="2150730"/>
          </a:xfrm>
          <a:prstGeom prst="rect">
            <a:avLst/>
          </a:prstGeom>
        </p:spPr>
      </p:pic>
    </p:spTree>
    <p:extLst>
      <p:ext uri="{BB962C8B-B14F-4D97-AF65-F5344CB8AC3E}">
        <p14:creationId xmlns:p14="http://schemas.microsoft.com/office/powerpoint/2010/main" val="1330502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0ABDBE-DABB-483E-8608-D9E586DD624B}"/>
              </a:ext>
            </a:extLst>
          </p:cNvPr>
          <p:cNvSpPr>
            <a:spLocks noGrp="1"/>
          </p:cNvSpPr>
          <p:nvPr>
            <p:ph idx="1"/>
          </p:nvPr>
        </p:nvSpPr>
        <p:spPr>
          <a:xfrm>
            <a:off x="838200" y="1456267"/>
            <a:ext cx="10515600" cy="4720696"/>
          </a:xfrm>
          <a:solidFill>
            <a:schemeClr val="accent4">
              <a:lumMod val="40000"/>
              <a:lumOff val="60000"/>
            </a:schemeClr>
          </a:solidFill>
        </p:spPr>
        <p:txBody>
          <a:bodyPr>
            <a:normAutofit lnSpcReduction="10000"/>
          </a:bodyPr>
          <a:lstStyle/>
          <a:p>
            <a:pPr marL="0" indent="0" algn="just">
              <a:buNone/>
              <a:defRPr/>
            </a:pPr>
            <a:r>
              <a:rPr lang="ro-RO" altLang="en-US" sz="2400" b="1" i="1" dirty="0">
                <a:effectLst>
                  <a:outerShdw blurRad="38100" dist="38100" dir="2700000" algn="tl">
                    <a:srgbClr val="C0C0C0"/>
                  </a:outerShdw>
                </a:effectLst>
                <a:latin typeface="Trebuchet MS" panose="020B0603020202020204" pitchFamily="34" charset="0"/>
                <a:cs typeface="Times New Roman" panose="02020603050405020304" pitchFamily="18" charset="0"/>
              </a:rPr>
              <a:t>Planificarea calendaristică – document proiectiv</a:t>
            </a:r>
            <a:endParaRPr lang="ro-RO" altLang="en-US" sz="2400" b="1" dirty="0">
              <a:effectLst>
                <a:outerShdw blurRad="38100" dist="38100" dir="2700000" algn="tl">
                  <a:srgbClr val="C0C0C0"/>
                </a:outerShdw>
              </a:effectLst>
              <a:latin typeface="Trebuchet MS" panose="020B0603020202020204" pitchFamily="34" charset="0"/>
              <a:cs typeface="Times New Roman" panose="02020603050405020304" pitchFamily="18" charset="0"/>
            </a:endParaRPr>
          </a:p>
          <a:p>
            <a:pPr algn="just">
              <a:defRPr/>
            </a:pPr>
            <a:r>
              <a:rPr lang="ro-RO" altLang="en-US" sz="2400" dirty="0">
                <a:latin typeface="Trebuchet MS" panose="020B0603020202020204" pitchFamily="34" charset="0"/>
                <a:cs typeface="Times New Roman" panose="02020603050405020304" pitchFamily="18" charset="0"/>
              </a:rPr>
              <a:t>Planificarea calendaristică reprezintă un document proiectiv, necesar realizării </a:t>
            </a:r>
            <a:r>
              <a:rPr lang="ro-RO" altLang="en-US" sz="2400" dirty="0" err="1">
                <a:latin typeface="Trebuchet MS" panose="020B0603020202020204" pitchFamily="34" charset="0"/>
                <a:cs typeface="Times New Roman" panose="02020603050405020304" pitchFamily="18" charset="0"/>
              </a:rPr>
              <a:t>activităţilor</a:t>
            </a:r>
            <a:r>
              <a:rPr lang="ro-RO" altLang="en-US" sz="2400" dirty="0">
                <a:latin typeface="Trebuchet MS" panose="020B0603020202020204" pitchFamily="34" charset="0"/>
                <a:cs typeface="Times New Roman" panose="02020603050405020304" pitchFamily="18" charset="0"/>
              </a:rPr>
              <a:t> didactice care permite asocierea, într-un mod personalizat, a elementelor programei (</a:t>
            </a:r>
            <a:r>
              <a:rPr lang="ro-RO" altLang="en-US" sz="2400" dirty="0" err="1">
                <a:latin typeface="Trebuchet MS" panose="020B0603020202020204" pitchFamily="34" charset="0"/>
                <a:cs typeface="Times New Roman" panose="02020603050405020304" pitchFamily="18" charset="0"/>
              </a:rPr>
              <a:t>competenţe</a:t>
            </a:r>
            <a:r>
              <a:rPr lang="ro-RO" altLang="en-US" sz="2400" dirty="0">
                <a:latin typeface="Trebuchet MS" panose="020B0603020202020204" pitchFamily="34" charset="0"/>
                <a:cs typeface="Times New Roman" panose="02020603050405020304" pitchFamily="18" charset="0"/>
              </a:rPr>
              <a:t> specifice </a:t>
            </a:r>
            <a:r>
              <a:rPr lang="ro-RO" altLang="en-US" sz="2400" dirty="0" err="1">
                <a:latin typeface="Trebuchet MS" panose="020B0603020202020204" pitchFamily="34" charset="0"/>
                <a:cs typeface="Times New Roman" panose="02020603050405020304" pitchFamily="18" charset="0"/>
              </a:rPr>
              <a:t>şi</a:t>
            </a:r>
            <a:r>
              <a:rPr lang="ro-RO" altLang="en-US" sz="2400" dirty="0">
                <a:latin typeface="Trebuchet MS" panose="020B0603020202020204" pitchFamily="34" charset="0"/>
                <a:cs typeface="Times New Roman" panose="02020603050405020304" pitchFamily="18" charset="0"/>
              </a:rPr>
              <a:t> </a:t>
            </a:r>
            <a:r>
              <a:rPr lang="ro-RO" altLang="en-US" sz="2400" dirty="0" err="1">
                <a:latin typeface="Trebuchet MS" panose="020B0603020202020204" pitchFamily="34" charset="0"/>
                <a:cs typeface="Times New Roman" panose="02020603050405020304" pitchFamily="18" charset="0"/>
              </a:rPr>
              <a:t>conţinuturi</a:t>
            </a:r>
            <a:r>
              <a:rPr lang="ro-RO" altLang="en-US" sz="2400" dirty="0">
                <a:latin typeface="Trebuchet MS" panose="020B0603020202020204" pitchFamily="34" charset="0"/>
                <a:cs typeface="Times New Roman" panose="02020603050405020304" pitchFamily="18" charset="0"/>
              </a:rPr>
              <a:t>), în cadrul </a:t>
            </a:r>
            <a:r>
              <a:rPr lang="ro-RO" altLang="en-US" sz="2400" dirty="0" err="1">
                <a:latin typeface="Trebuchet MS" panose="020B0603020202020204" pitchFamily="34" charset="0"/>
                <a:cs typeface="Times New Roman" panose="02020603050405020304" pitchFamily="18" charset="0"/>
              </a:rPr>
              <a:t>unităţilor</a:t>
            </a:r>
            <a:r>
              <a:rPr lang="ro-RO" altLang="en-US" sz="2400" dirty="0">
                <a:latin typeface="Trebuchet MS" panose="020B0603020202020204" pitchFamily="34" charset="0"/>
                <a:cs typeface="Times New Roman" panose="02020603050405020304" pitchFamily="18" charset="0"/>
              </a:rPr>
              <a:t> de </a:t>
            </a:r>
            <a:r>
              <a:rPr lang="ro-RO" altLang="en-US" sz="2400" dirty="0" err="1">
                <a:latin typeface="Trebuchet MS" panose="020B0603020202020204" pitchFamily="34" charset="0"/>
                <a:cs typeface="Times New Roman" panose="02020603050405020304" pitchFamily="18" charset="0"/>
              </a:rPr>
              <a:t>învăţare</a:t>
            </a:r>
            <a:r>
              <a:rPr lang="ro-RO" altLang="en-US" sz="2400" dirty="0">
                <a:latin typeface="Trebuchet MS" panose="020B0603020202020204" pitchFamily="34" charset="0"/>
                <a:cs typeface="Times New Roman" panose="02020603050405020304" pitchFamily="18" charset="0"/>
              </a:rPr>
              <a:t>. Acestora le sunt alocate </a:t>
            </a:r>
            <a:r>
              <a:rPr lang="ro-RO" altLang="en-US" sz="2400" dirty="0" err="1">
                <a:latin typeface="Trebuchet MS" panose="020B0603020202020204" pitchFamily="34" charset="0"/>
                <a:cs typeface="Times New Roman" panose="02020603050405020304" pitchFamily="18" charset="0"/>
              </a:rPr>
              <a:t>unităţi</a:t>
            </a:r>
            <a:r>
              <a:rPr lang="ro-RO" altLang="en-US" sz="2400" dirty="0">
                <a:latin typeface="Trebuchet MS" panose="020B0603020202020204" pitchFamily="34" charset="0"/>
                <a:cs typeface="Times New Roman" panose="02020603050405020304" pitchFamily="18" charset="0"/>
              </a:rPr>
              <a:t> de timp (număr de ore </a:t>
            </a:r>
            <a:r>
              <a:rPr lang="ro-RO" altLang="en-US" sz="2400" dirty="0" err="1">
                <a:latin typeface="Trebuchet MS" panose="020B0603020202020204" pitchFamily="34" charset="0"/>
                <a:cs typeface="Times New Roman" panose="02020603050405020304" pitchFamily="18" charset="0"/>
              </a:rPr>
              <a:t>şi</a:t>
            </a:r>
            <a:r>
              <a:rPr lang="ro-RO" altLang="en-US" sz="2400" dirty="0">
                <a:latin typeface="Trebuchet MS" panose="020B0603020202020204" pitchFamily="34" charset="0"/>
                <a:cs typeface="Times New Roman" panose="02020603050405020304" pitchFamily="18" charset="0"/>
              </a:rPr>
              <a:t> săptămâni) considerate ca optime de către cadrul didactic, pe parcursul unui an </a:t>
            </a:r>
            <a:r>
              <a:rPr lang="ro-RO" altLang="en-US" sz="2400" dirty="0" err="1">
                <a:latin typeface="Trebuchet MS" panose="020B0603020202020204" pitchFamily="34" charset="0"/>
                <a:cs typeface="Times New Roman" panose="02020603050405020304" pitchFamily="18" charset="0"/>
              </a:rPr>
              <a:t>şcolar</a:t>
            </a:r>
            <a:r>
              <a:rPr lang="ro-RO" altLang="en-US" sz="2400" dirty="0">
                <a:latin typeface="Trebuchet MS" panose="020B0603020202020204" pitchFamily="34" charset="0"/>
                <a:cs typeface="Times New Roman" panose="02020603050405020304" pitchFamily="18" charset="0"/>
              </a:rPr>
              <a:t>.</a:t>
            </a:r>
          </a:p>
          <a:p>
            <a:pPr algn="just">
              <a:defRPr/>
            </a:pPr>
            <a:r>
              <a:rPr lang="ro-RO" altLang="en-US" sz="2400" dirty="0">
                <a:latin typeface="Trebuchet MS" panose="020B0603020202020204" pitchFamily="34" charset="0"/>
                <a:cs typeface="Times New Roman" panose="02020603050405020304" pitchFamily="18" charset="0"/>
              </a:rPr>
              <a:t>În elaborarea planificării calendaristice </a:t>
            </a:r>
            <a:r>
              <a:rPr lang="ro-RO" altLang="en-US" sz="2400" b="1" dirty="0">
                <a:latin typeface="Trebuchet MS" panose="020B0603020202020204" pitchFamily="34" charset="0"/>
                <a:cs typeface="Times New Roman" panose="02020603050405020304" pitchFamily="18" charset="0"/>
              </a:rPr>
              <a:t>programa </a:t>
            </a:r>
            <a:r>
              <a:rPr lang="ro-RO" altLang="en-US" sz="2400" b="1" dirty="0" err="1">
                <a:latin typeface="Trebuchet MS" panose="020B0603020202020204" pitchFamily="34" charset="0"/>
                <a:cs typeface="Times New Roman" panose="02020603050405020304" pitchFamily="18" charset="0"/>
              </a:rPr>
              <a:t>şcolară</a:t>
            </a:r>
            <a:r>
              <a:rPr lang="ro-RO" altLang="en-US" sz="2400" b="1" dirty="0">
                <a:latin typeface="Trebuchet MS" panose="020B0603020202020204" pitchFamily="34" charset="0"/>
                <a:cs typeface="Times New Roman" panose="02020603050405020304" pitchFamily="18" charset="0"/>
              </a:rPr>
              <a:t> reprezintă documentul de </a:t>
            </a:r>
            <a:r>
              <a:rPr lang="ro-RO" altLang="en-US" sz="2400" b="1" dirty="0" err="1">
                <a:latin typeface="Trebuchet MS" panose="020B0603020202020204" pitchFamily="34" charset="0"/>
                <a:cs typeface="Times New Roman" panose="02020603050405020304" pitchFamily="18" charset="0"/>
              </a:rPr>
              <a:t>referinţă</a:t>
            </a:r>
            <a:r>
              <a:rPr lang="ro-RO" altLang="en-US" sz="2400" dirty="0">
                <a:latin typeface="Trebuchet MS" panose="020B0603020202020204" pitchFamily="34" charset="0"/>
                <a:cs typeface="Times New Roman" panose="02020603050405020304" pitchFamily="18" charset="0"/>
              </a:rPr>
              <a:t>. După lectura atentă </a:t>
            </a:r>
            <a:r>
              <a:rPr lang="ro-RO" altLang="en-US" sz="2400" dirty="0" err="1">
                <a:latin typeface="Trebuchet MS" panose="020B0603020202020204" pitchFamily="34" charset="0"/>
                <a:cs typeface="Times New Roman" panose="02020603050405020304" pitchFamily="18" charset="0"/>
              </a:rPr>
              <a:t>şi</a:t>
            </a:r>
            <a:r>
              <a:rPr lang="ro-RO" altLang="en-US" sz="2400" dirty="0">
                <a:latin typeface="Trebuchet MS" panose="020B0603020202020204" pitchFamily="34" charset="0"/>
                <a:cs typeface="Times New Roman" panose="02020603050405020304" pitchFamily="18" charset="0"/>
              </a:rPr>
              <a:t> integrală a programei </a:t>
            </a:r>
            <a:r>
              <a:rPr lang="ro-RO" altLang="en-US" sz="2400" dirty="0" err="1">
                <a:latin typeface="Trebuchet MS" panose="020B0603020202020204" pitchFamily="34" charset="0"/>
                <a:cs typeface="Times New Roman" panose="02020603050405020304" pitchFamily="18" charset="0"/>
              </a:rPr>
              <a:t>şcolare</a:t>
            </a:r>
            <a:r>
              <a:rPr lang="ro-RO" altLang="en-US" sz="2400" dirty="0">
                <a:latin typeface="Trebuchet MS" panose="020B0603020202020204" pitchFamily="34" charset="0"/>
                <a:cs typeface="Times New Roman" panose="02020603050405020304" pitchFamily="18" charset="0"/>
              </a:rPr>
              <a:t>, elaborarea planificării calendaristice presupune parcurgerea următoarelor etape:</a:t>
            </a:r>
            <a:endParaRPr lang="ro-RO" altLang="en-US" sz="2400" b="1" dirty="0">
              <a:latin typeface="Trebuchet MS" panose="020B0603020202020204" pitchFamily="34" charset="0"/>
              <a:cs typeface="Times New Roman" panose="02020603050405020304" pitchFamily="18" charset="0"/>
            </a:endParaRPr>
          </a:p>
          <a:p>
            <a:pPr algn="just">
              <a:defRPr/>
            </a:pPr>
            <a:r>
              <a:rPr lang="ro-RO" altLang="en-US" sz="2400" dirty="0">
                <a:latin typeface="Trebuchet MS" panose="020B0603020202020204" pitchFamily="34" charset="0"/>
                <a:cs typeface="Times New Roman" panose="02020603050405020304" pitchFamily="18" charset="0"/>
              </a:rPr>
              <a:t>Planificarea calendaristică anuală </a:t>
            </a:r>
            <a:r>
              <a:rPr lang="ro-RO" altLang="en-US" sz="2400" b="1" dirty="0">
                <a:latin typeface="Trebuchet MS" panose="020B0603020202020204" pitchFamily="34" charset="0"/>
                <a:cs typeface="Times New Roman" panose="02020603050405020304" pitchFamily="18" charset="0"/>
              </a:rPr>
              <a:t>nu se realizează pe baza manualelor </a:t>
            </a:r>
            <a:r>
              <a:rPr lang="ro-RO" altLang="en-US" sz="2400" b="1" dirty="0" err="1">
                <a:latin typeface="Trebuchet MS" panose="020B0603020202020204" pitchFamily="34" charset="0"/>
                <a:cs typeface="Times New Roman" panose="02020603050405020304" pitchFamily="18" charset="0"/>
              </a:rPr>
              <a:t>şcolare</a:t>
            </a:r>
            <a:r>
              <a:rPr lang="ro-RO" altLang="en-US" sz="2400" dirty="0">
                <a:latin typeface="Trebuchet MS" panose="020B0603020202020204" pitchFamily="34" charset="0"/>
                <a:cs typeface="Times New Roman" panose="02020603050405020304" pitchFamily="18" charset="0"/>
              </a:rPr>
              <a:t>, acestea fiind materiale curriculare adresate elevilor. </a:t>
            </a:r>
          </a:p>
          <a:p>
            <a:pPr marL="0" indent="0">
              <a:buNone/>
            </a:pPr>
            <a:endParaRPr lang="en-US" dirty="0"/>
          </a:p>
        </p:txBody>
      </p:sp>
    </p:spTree>
    <p:extLst>
      <p:ext uri="{BB962C8B-B14F-4D97-AF65-F5344CB8AC3E}">
        <p14:creationId xmlns:p14="http://schemas.microsoft.com/office/powerpoint/2010/main" val="42532392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86643" y="345531"/>
            <a:ext cx="10018713" cy="5945201"/>
          </a:xfrm>
          <a:prstGeom prst="rect">
            <a:avLst/>
          </a:prstGeom>
          <a:solidFill>
            <a:schemeClr val="accent4">
              <a:lumMod val="40000"/>
              <a:lumOff val="60000"/>
            </a:schemeClr>
          </a:solidFill>
        </p:spPr>
        <p:txBody>
          <a:bodyPr>
            <a:normAutofit fontScale="92500" lnSpcReduction="10000"/>
          </a:bodyPr>
          <a:lstStyle/>
          <a:p>
            <a:pPr marL="0" indent="0">
              <a:buNone/>
            </a:pPr>
            <a:endParaRPr lang="ro-RO" b="1" dirty="0">
              <a:latin typeface="Calibri" panose="020F0502020204030204" pitchFamily="34" charset="0"/>
              <a:cs typeface="Calibri" panose="020F0502020204030204" pitchFamily="34" charset="0"/>
            </a:endParaRPr>
          </a:p>
          <a:p>
            <a:pPr marL="0" indent="0" algn="ctr">
              <a:buNone/>
            </a:pPr>
            <a:r>
              <a:rPr lang="ro-RO" sz="2200" b="1" dirty="0">
                <a:latin typeface="Trebuchet MS" panose="020B0603020202020204" pitchFamily="34" charset="0"/>
                <a:cs typeface="Times New Roman" panose="02020603050405020304" pitchFamily="18" charset="0"/>
              </a:rPr>
              <a:t>Curriculum național: planurile-cadru, programele și manualele școlare,  în vigoare</a:t>
            </a:r>
          </a:p>
          <a:p>
            <a:pPr marL="0" indent="0">
              <a:buNone/>
            </a:pPr>
            <a:endParaRPr lang="ro-RO" sz="2200" b="1" dirty="0">
              <a:latin typeface="Trebuchet MS" panose="020B0603020202020204" pitchFamily="34" charset="0"/>
              <a:cs typeface="Times New Roman" panose="02020603050405020304" pitchFamily="18" charset="0"/>
            </a:endParaRPr>
          </a:p>
          <a:p>
            <a:pPr algn="just"/>
            <a:r>
              <a:rPr lang="en-US" altLang="zh-CN" sz="2200" b="1" dirty="0">
                <a:solidFill>
                  <a:schemeClr val="tx1"/>
                </a:solidFill>
                <a:latin typeface="Trebuchet MS" panose="020B0603020202020204" pitchFamily="34" charset="0"/>
                <a:ea typeface="Calibri" pitchFamily="34" charset="0"/>
                <a:cs typeface="Times New Roman" panose="02020603050405020304" pitchFamily="18" charset="0"/>
              </a:rPr>
              <a:t>P</a:t>
            </a:r>
            <a:r>
              <a:rPr lang="ro-RO" altLang="zh-CN" sz="2200" b="1" dirty="0">
                <a:solidFill>
                  <a:schemeClr val="tx1"/>
                </a:solidFill>
                <a:latin typeface="Trebuchet MS" panose="020B0603020202020204" pitchFamily="34" charset="0"/>
                <a:ea typeface="Calibri" pitchFamily="34" charset="0"/>
                <a:cs typeface="Times New Roman" panose="02020603050405020304" pitchFamily="18" charset="0"/>
              </a:rPr>
              <a:t>lanuri - cadru pentru învățământul gimnazial</a:t>
            </a:r>
            <a:r>
              <a:rPr lang="ro-RO" altLang="zh-CN" sz="2200" b="1" i="1" dirty="0">
                <a:solidFill>
                  <a:schemeClr val="tx1"/>
                </a:solidFill>
                <a:latin typeface="Trebuchet MS" panose="020B0603020202020204" pitchFamily="34" charset="0"/>
                <a:ea typeface="Calibri" pitchFamily="34" charset="0"/>
                <a:cs typeface="Times New Roman" panose="02020603050405020304" pitchFamily="18" charset="0"/>
              </a:rPr>
              <a:t> </a:t>
            </a:r>
            <a:r>
              <a:rPr lang="ro-RO" altLang="zh-CN" sz="2200" b="1" dirty="0">
                <a:solidFill>
                  <a:schemeClr val="tx1"/>
                </a:solidFill>
                <a:latin typeface="Trebuchet MS" panose="020B0603020202020204" pitchFamily="34" charset="0"/>
                <a:ea typeface="Calibri" pitchFamily="34" charset="0"/>
                <a:cs typeface="Times New Roman" panose="02020603050405020304" pitchFamily="18" charset="0"/>
              </a:rPr>
              <a:t>aprobate</a:t>
            </a:r>
            <a:r>
              <a:rPr lang="ro-RO" altLang="zh-CN" sz="2200" b="1" i="1" dirty="0">
                <a:solidFill>
                  <a:schemeClr val="tx1"/>
                </a:solidFill>
                <a:latin typeface="Trebuchet MS" panose="020B0603020202020204" pitchFamily="34" charset="0"/>
                <a:ea typeface="Calibri" pitchFamily="34" charset="0"/>
                <a:cs typeface="Times New Roman" panose="02020603050405020304" pitchFamily="18" charset="0"/>
              </a:rPr>
              <a:t> </a:t>
            </a:r>
            <a:r>
              <a:rPr lang="ro-RO" altLang="zh-CN" sz="2200" b="1" dirty="0">
                <a:solidFill>
                  <a:schemeClr val="tx1"/>
                </a:solidFill>
                <a:latin typeface="Trebuchet MS" panose="020B0603020202020204" pitchFamily="34" charset="0"/>
                <a:ea typeface="Calibri" pitchFamily="34" charset="0"/>
                <a:cs typeface="Times New Roman" panose="02020603050405020304" pitchFamily="18" charset="0"/>
              </a:rPr>
              <a:t>prin OMENCS nr. </a:t>
            </a:r>
            <a:r>
              <a:rPr lang="ro-RO" altLang="zh-CN" sz="2200" b="1" dirty="0">
                <a:latin typeface="Trebuchet MS" panose="020B0603020202020204" pitchFamily="34" charset="0"/>
                <a:ea typeface="Calibri" pitchFamily="34" charset="0"/>
                <a:cs typeface="Times New Roman" panose="02020603050405020304" pitchFamily="18" charset="0"/>
              </a:rPr>
              <a:t>3590/5.04.2016,</a:t>
            </a:r>
            <a:r>
              <a:rPr lang="en-US" altLang="zh-CN" sz="2200" b="1" dirty="0">
                <a:latin typeface="Trebuchet MS" panose="020B0603020202020204" pitchFamily="34" charset="0"/>
                <a:ea typeface="Calibri" pitchFamily="34" charset="0"/>
                <a:cs typeface="Times New Roman" panose="02020603050405020304" pitchFamily="18" charset="0"/>
              </a:rPr>
              <a:t> cu </a:t>
            </a:r>
            <a:r>
              <a:rPr lang="en-US" altLang="zh-CN" sz="2200" b="1" dirty="0" err="1">
                <a:latin typeface="Trebuchet MS" panose="020B0603020202020204" pitchFamily="34" charset="0"/>
                <a:ea typeface="Calibri" pitchFamily="34" charset="0"/>
                <a:cs typeface="Times New Roman" panose="02020603050405020304" pitchFamily="18" charset="0"/>
              </a:rPr>
              <a:t>modific</a:t>
            </a:r>
            <a:r>
              <a:rPr lang="ro-RO" altLang="zh-CN" sz="2200" b="1" dirty="0" err="1">
                <a:latin typeface="Trebuchet MS" panose="020B0603020202020204" pitchFamily="34" charset="0"/>
                <a:ea typeface="Calibri" pitchFamily="34" charset="0"/>
                <a:cs typeface="Times New Roman" panose="02020603050405020304" pitchFamily="18" charset="0"/>
              </a:rPr>
              <a:t>ările</a:t>
            </a:r>
            <a:r>
              <a:rPr lang="ro-RO" altLang="zh-CN" sz="2200" b="1" dirty="0">
                <a:latin typeface="Trebuchet MS" panose="020B0603020202020204" pitchFamily="34" charset="0"/>
                <a:ea typeface="Calibri" pitchFamily="34" charset="0"/>
                <a:cs typeface="Times New Roman" panose="02020603050405020304" pitchFamily="18" charset="0"/>
              </a:rPr>
              <a:t> și completările ulterioare</a:t>
            </a:r>
            <a:r>
              <a:rPr lang="en-US" altLang="zh-CN" sz="2200" b="1" dirty="0">
                <a:latin typeface="Trebuchet MS" panose="020B0603020202020204" pitchFamily="34" charset="0"/>
                <a:ea typeface="Calibri" pitchFamily="34" charset="0"/>
                <a:cs typeface="Times New Roman" panose="02020603050405020304" pitchFamily="18" charset="0"/>
              </a:rPr>
              <a:t> (OMEN 4221/2018)</a:t>
            </a:r>
            <a:r>
              <a:rPr lang="ro-RO" sz="2200" b="1" dirty="0">
                <a:latin typeface="Trebuchet MS" panose="020B0603020202020204" pitchFamily="34" charset="0"/>
                <a:cs typeface="Times New Roman" panose="02020603050405020304" pitchFamily="18" charset="0"/>
              </a:rPr>
              <a:t> </a:t>
            </a:r>
          </a:p>
          <a:p>
            <a:pPr algn="just"/>
            <a:r>
              <a:rPr lang="ro-RO" altLang="zh-CN" sz="2200" b="1" i="1" dirty="0">
                <a:latin typeface="Trebuchet MS" panose="020B0603020202020204" pitchFamily="34" charset="0"/>
                <a:ea typeface="Calibri" pitchFamily="34" charset="0"/>
                <a:cs typeface="Arial" panose="020B0604020202020204" pitchFamily="34" charset="0"/>
              </a:rPr>
              <a:t>Repere – competențe verzi și digitale pentru programele școlare</a:t>
            </a:r>
            <a:endParaRPr lang="ro-RO" sz="2200" b="1" dirty="0">
              <a:latin typeface="Trebuchet MS" panose="020B0603020202020204" pitchFamily="34" charset="0"/>
              <a:cs typeface="Times New Roman" panose="02020603050405020304" pitchFamily="18" charset="0"/>
            </a:endParaRPr>
          </a:p>
          <a:p>
            <a:pPr algn="just"/>
            <a:r>
              <a:rPr lang="ro-RO" sz="2200" b="1" dirty="0">
                <a:latin typeface="Trebuchet MS" panose="020B0603020202020204" pitchFamily="34" charset="0"/>
                <a:cs typeface="Times New Roman" panose="02020603050405020304" pitchFamily="18" charset="0"/>
              </a:rPr>
              <a:t>OMEC </a:t>
            </a:r>
            <a:r>
              <a:rPr kumimoji="0" lang="en-US" sz="2200" b="1"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4.350/2025 </a:t>
            </a:r>
            <a:r>
              <a:rPr kumimoji="0" lang="en-US" sz="2200" b="1"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privind</a:t>
            </a:r>
            <a:r>
              <a:rPr kumimoji="0" lang="en-US" sz="2200" b="1"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2200" b="1"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aprobarea</a:t>
            </a:r>
            <a:r>
              <a:rPr kumimoji="0" lang="en-US" sz="2200" b="1"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2200" b="1"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planurilor-cadru</a:t>
            </a:r>
            <a:r>
              <a:rPr kumimoji="0" lang="en-US" sz="2200" b="1"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2200" b="1"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pentru</a:t>
            </a:r>
            <a:r>
              <a:rPr kumimoji="0" lang="en-US" sz="2200" b="1"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2200" b="1"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învățământul</a:t>
            </a:r>
            <a:r>
              <a:rPr kumimoji="0" lang="en-US" sz="2200" b="1"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2200" b="1"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liceal</a:t>
            </a:r>
            <a:r>
              <a:rPr kumimoji="0" lang="en-US" sz="2200" b="1"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cu </a:t>
            </a:r>
            <a:r>
              <a:rPr kumimoji="0" lang="en-US" sz="2200" b="1"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frecvență</a:t>
            </a:r>
            <a:r>
              <a:rPr kumimoji="0" lang="en-US" sz="2200" b="1"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zi</a:t>
            </a:r>
            <a:r>
              <a:rPr kumimoji="0" lang="ro-RO" sz="2200" b="1"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cu modificările și completările ulterioare</a:t>
            </a:r>
          </a:p>
          <a:p>
            <a:pPr marL="0" indent="0" algn="just">
              <a:buNone/>
            </a:pPr>
            <a:endParaRPr lang="ro-RO" sz="2200" b="1" dirty="0">
              <a:highlight>
                <a:srgbClr val="FFFF00"/>
              </a:highlight>
              <a:latin typeface="Trebuchet MS" panose="020B0603020202020204" pitchFamily="34" charset="0"/>
              <a:cs typeface="Times New Roman" panose="02020603050405020304" pitchFamily="18" charset="0"/>
            </a:endParaRPr>
          </a:p>
          <a:p>
            <a:pPr algn="just"/>
            <a:r>
              <a:rPr lang="ro-RO" altLang="ro-RO" sz="2200" b="1" dirty="0">
                <a:latin typeface="Trebuchet MS" panose="020B0603020202020204" pitchFamily="34" charset="0"/>
                <a:cs typeface="Times New Roman" panose="02020603050405020304" pitchFamily="18" charset="0"/>
              </a:rPr>
              <a:t>P</a:t>
            </a:r>
            <a:r>
              <a:rPr lang="it-IT" altLang="ro-RO" sz="2200" b="1" dirty="0">
                <a:latin typeface="Trebuchet MS" panose="020B0603020202020204" pitchFamily="34" charset="0"/>
                <a:cs typeface="Times New Roman" panose="02020603050405020304" pitchFamily="18" charset="0"/>
              </a:rPr>
              <a:t>rograme şcolare</a:t>
            </a:r>
            <a:r>
              <a:rPr lang="ro-RO" altLang="ro-RO" sz="2200" b="1" dirty="0">
                <a:latin typeface="Trebuchet MS" panose="020B0603020202020204" pitchFamily="34" charset="0"/>
                <a:cs typeface="Times New Roman" panose="02020603050405020304" pitchFamily="18" charset="0"/>
              </a:rPr>
              <a:t> (primar, gimnazial, liceal): C</a:t>
            </a:r>
            <a:r>
              <a:rPr lang="en-US" altLang="ro-RO" sz="2200" b="1" dirty="0" err="1">
                <a:latin typeface="Trebuchet MS" panose="020B0603020202020204" pitchFamily="34" charset="0"/>
                <a:cs typeface="Times New Roman" panose="02020603050405020304" pitchFamily="18" charset="0"/>
              </a:rPr>
              <a:t>onsilier</a:t>
            </a:r>
            <a:r>
              <a:rPr lang="ro-RO" altLang="ro-RO" sz="2200" b="1" dirty="0">
                <a:latin typeface="Trebuchet MS" panose="020B0603020202020204" pitchFamily="34" charset="0"/>
                <a:cs typeface="Times New Roman" panose="02020603050405020304" pitchFamily="18" charset="0"/>
              </a:rPr>
              <a:t>e</a:t>
            </a:r>
            <a:r>
              <a:rPr lang="en-US" altLang="ro-RO" sz="2200" b="1" dirty="0">
                <a:latin typeface="Trebuchet MS" panose="020B0603020202020204" pitchFamily="34" charset="0"/>
                <a:cs typeface="Times New Roman" panose="02020603050405020304" pitchFamily="18" charset="0"/>
              </a:rPr>
              <a:t> </a:t>
            </a:r>
            <a:r>
              <a:rPr lang="ro-RO" altLang="ro-RO" sz="2200" b="1" dirty="0">
                <a:latin typeface="Trebuchet MS" panose="020B0603020202020204" pitchFamily="34" charset="0"/>
                <a:cs typeface="Times New Roman" panose="02020603050405020304" pitchFamily="18" charset="0"/>
              </a:rPr>
              <a:t>și dezvoltare personală cls. V-VIII (aprobate prin OMEN nr. 3393/2017) și Dezvoltare personală și </a:t>
            </a:r>
            <a:r>
              <a:rPr lang="ro-RO" sz="2200" b="1" dirty="0">
                <a:effectLst/>
                <a:latin typeface="Trebuchet MS" panose="020B0603020202020204" pitchFamily="34" charset="0"/>
                <a:ea typeface="Calibri" panose="020F0502020204030204" pitchFamily="34" charset="0"/>
                <a:cs typeface="Times New Roman" panose="02020603050405020304" pitchFamily="18" charset="0"/>
              </a:rPr>
              <a:t>OMEC 6930/19.12.2025 disciplina </a:t>
            </a:r>
            <a:r>
              <a:rPr lang="ro-RO" altLang="ro-RO" sz="2200" b="1" dirty="0">
                <a:latin typeface="Trebuchet MS" panose="020B0603020202020204" pitchFamily="34" charset="0"/>
                <a:cs typeface="Times New Roman" panose="02020603050405020304" pitchFamily="18" charset="0"/>
              </a:rPr>
              <a:t>Dezvoltare personală și consiliere în carieră cls. IX-XII/dirigenție (programe școlare noi  - pentru clasa a IX-a</a:t>
            </a:r>
          </a:p>
          <a:p>
            <a:pPr algn="just"/>
            <a:r>
              <a:rPr lang="ro-RO" altLang="ro-RO" sz="2200" b="1" dirty="0">
                <a:latin typeface="Trebuchet MS" panose="020B0603020202020204" pitchFamily="34" charset="0"/>
                <a:cs typeface="Times New Roman" panose="02020603050405020304" pitchFamily="18" charset="0"/>
              </a:rPr>
              <a:t>OMEC nr. 5287/2006 și  precizările  din ROFUIP (cls. X-XII)</a:t>
            </a:r>
          </a:p>
          <a:p>
            <a:r>
              <a:rPr lang="en-US" sz="2400" dirty="0">
                <a:hlinkClick r:id="rId2"/>
              </a:rPr>
              <a:t>https://rocnee.eu/index.php/curriculum/materiale-suport-pentru-anul-scolar-2026-2027-documente</a:t>
            </a:r>
            <a:endParaRPr lang="ro-RO" sz="2400" dirty="0"/>
          </a:p>
          <a:p>
            <a:pPr marL="0" indent="0">
              <a:buNone/>
            </a:pPr>
            <a:r>
              <a:rPr lang="ro-RO" altLang="zh-CN" sz="2400" b="1" i="1" dirty="0">
                <a:latin typeface="Trebuchet MS" panose="020B0603020202020204" pitchFamily="34" charset="0"/>
                <a:cs typeface="Times New Roman" pitchFamily="18" charset="0"/>
              </a:rPr>
              <a:t>(scrisoare metodică, materiale de sprijin)</a:t>
            </a:r>
            <a:endParaRPr lang="en-US" sz="2400" dirty="0"/>
          </a:p>
          <a:p>
            <a:pPr algn="just"/>
            <a:endParaRPr lang="ro-RO" altLang="ro-RO" sz="2200" b="1" dirty="0">
              <a:latin typeface="Trebuchet MS" panose="020B0603020202020204" pitchFamily="34" charset="0"/>
              <a:cs typeface="Times New Roman" panose="02020603050405020304" pitchFamily="18" charset="0"/>
            </a:endParaRPr>
          </a:p>
        </p:txBody>
      </p:sp>
    </p:spTree>
    <p:extLst>
      <p:ext uri="{BB962C8B-B14F-4D97-AF65-F5344CB8AC3E}">
        <p14:creationId xmlns:p14="http://schemas.microsoft.com/office/powerpoint/2010/main" val="20048304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50F4CF5-C917-4C7D-9426-8C9B5B79485C}"/>
              </a:ext>
            </a:extLst>
          </p:cNvPr>
          <p:cNvPicPr>
            <a:picLocks noGrp="1" noChangeAspect="1"/>
          </p:cNvPicPr>
          <p:nvPr>
            <p:ph idx="1"/>
          </p:nvPr>
        </p:nvPicPr>
        <p:blipFill>
          <a:blip r:embed="rId2"/>
          <a:stretch>
            <a:fillRect/>
          </a:stretch>
        </p:blipFill>
        <p:spPr>
          <a:xfrm>
            <a:off x="7970094" y="1791758"/>
            <a:ext cx="3075945" cy="4351338"/>
          </a:xfrm>
        </p:spPr>
      </p:pic>
      <p:sp>
        <p:nvSpPr>
          <p:cNvPr id="7" name="TextBox 6">
            <a:extLst>
              <a:ext uri="{FF2B5EF4-FFF2-40B4-BE49-F238E27FC236}">
                <a16:creationId xmlns:a16="http://schemas.microsoft.com/office/drawing/2014/main" id="{8A43EC3F-CE36-429A-9371-C52B0D766F70}"/>
              </a:ext>
            </a:extLst>
          </p:cNvPr>
          <p:cNvSpPr txBox="1"/>
          <p:nvPr/>
        </p:nvSpPr>
        <p:spPr>
          <a:xfrm>
            <a:off x="431800" y="365125"/>
            <a:ext cx="10862733" cy="6600846"/>
          </a:xfrm>
          <a:prstGeom prst="rect">
            <a:avLst/>
          </a:prstGeom>
          <a:noFill/>
        </p:spPr>
        <p:txBody>
          <a:bodyPr wrap="square">
            <a:spAutoFit/>
          </a:bodyPr>
          <a:lstStyle/>
          <a:p>
            <a:pPr marL="0" marR="0" algn="just">
              <a:lnSpc>
                <a:spcPct val="107000"/>
              </a:lnSpc>
              <a:spcBef>
                <a:spcPts val="0"/>
              </a:spcBef>
              <a:spcAft>
                <a:spcPts val="0"/>
              </a:spcAft>
            </a:pPr>
            <a:endParaRPr lang="ro-RO" sz="1400" dirty="0">
              <a:effectLst/>
              <a:latin typeface="Times New Roman" panose="02020603050405020304" pitchFamily="18" charset="0"/>
              <a:ea typeface="TimesNewRomanPSMT"/>
              <a:cs typeface="Times New Roman" panose="02020603050405020304" pitchFamily="18" charset="0"/>
            </a:endParaRPr>
          </a:p>
          <a:p>
            <a:pPr marL="0" marR="0" algn="just">
              <a:lnSpc>
                <a:spcPct val="107000"/>
              </a:lnSpc>
              <a:spcBef>
                <a:spcPts val="0"/>
              </a:spcBef>
              <a:spcAft>
                <a:spcPts val="0"/>
              </a:spcAft>
            </a:pPr>
            <a:r>
              <a:rPr lang="ro-RO" sz="1400" b="1" u="sng" dirty="0">
                <a:latin typeface="Trebuchet MS" panose="020B0603020202020204" pitchFamily="34" charset="0"/>
                <a:ea typeface="TimesNewRomanPSMT"/>
                <a:cs typeface="Times New Roman" panose="02020603050405020304" pitchFamily="18" charset="0"/>
              </a:rPr>
              <a:t>Competențe verzi și digitale </a:t>
            </a:r>
          </a:p>
          <a:p>
            <a:pPr marL="0" marR="0" algn="just">
              <a:lnSpc>
                <a:spcPct val="107000"/>
              </a:lnSpc>
              <a:spcBef>
                <a:spcPts val="0"/>
              </a:spcBef>
              <a:spcAft>
                <a:spcPts val="0"/>
              </a:spcAft>
            </a:pPr>
            <a:r>
              <a:rPr lang="ro-RO" sz="1400" dirty="0">
                <a:effectLst/>
                <a:latin typeface="Trebuchet MS" panose="020B0603020202020204" pitchFamily="34" charset="0"/>
                <a:ea typeface="TimesNewRomanPSMT"/>
                <a:cs typeface="Times New Roman" panose="02020603050405020304" pitchFamily="18" charset="0"/>
              </a:rPr>
              <a:t>Demersul se sprijină pe repere ale documentelor europene de referință mondiale, de tipul</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dirty="0" err="1">
                <a:effectLst/>
                <a:latin typeface="Trebuchet MS" panose="020B0603020202020204" pitchFamily="34" charset="0"/>
                <a:ea typeface="TimesNewRomanPSMT"/>
                <a:cs typeface="Times New Roman" panose="02020603050405020304" pitchFamily="18" charset="0"/>
              </a:rPr>
              <a:t>GreenComp</a:t>
            </a:r>
            <a:r>
              <a:rPr lang="ro-RO" sz="1400" dirty="0">
                <a:effectLst/>
                <a:latin typeface="Trebuchet MS" panose="020B0603020202020204" pitchFamily="34" charset="0"/>
                <a:ea typeface="TimesNewRomanPSMT"/>
                <a:cs typeface="Times New Roman" panose="02020603050405020304" pitchFamily="18" charset="0"/>
              </a:rPr>
              <a:t> și </a:t>
            </a:r>
            <a:r>
              <a:rPr lang="ro-RO" sz="1400" dirty="0" err="1">
                <a:effectLst/>
                <a:latin typeface="Trebuchet MS" panose="020B0603020202020204" pitchFamily="34" charset="0"/>
                <a:ea typeface="TimesNewRomanPSMT"/>
                <a:cs typeface="Times New Roman" panose="02020603050405020304" pitchFamily="18" charset="0"/>
              </a:rPr>
              <a:t>DigComp</a:t>
            </a:r>
            <a:r>
              <a:rPr lang="ro-RO" sz="1400" dirty="0">
                <a:effectLst/>
                <a:latin typeface="Trebuchet MS" panose="020B0603020202020204" pitchFamily="34" charset="0"/>
                <a:ea typeface="TimesNewRomanPSMT"/>
                <a:cs typeface="Times New Roman" panose="02020603050405020304" pitchFamily="18" charset="0"/>
              </a:rPr>
              <a:t>, UNESCO, OCDE, și este corelat cu orientările curriculare promovate de Ministerul Educației și Cercetării. Scopul nu este de a inventaria mecanic prezența unor teme, ci de a evidenția atât punctele forte ale curriculumului actual, cât și zonele care cer optimizare, alături </a:t>
            </a:r>
            <a:r>
              <a:rPr lang="ro-RO" sz="1400" dirty="0" err="1">
                <a:effectLst/>
                <a:latin typeface="Trebuchet MS" panose="020B0603020202020204" pitchFamily="34" charset="0"/>
                <a:ea typeface="TimesNewRomanPSMT"/>
                <a:cs typeface="Times New Roman" panose="02020603050405020304" pitchFamily="18" charset="0"/>
              </a:rPr>
              <a:t>deoportunitățile</a:t>
            </a:r>
            <a:r>
              <a:rPr lang="ro-RO" sz="1400" dirty="0">
                <a:effectLst/>
                <a:latin typeface="Trebuchet MS" panose="020B0603020202020204" pitchFamily="34" charset="0"/>
                <a:ea typeface="TimesNewRomanPSMT"/>
                <a:cs typeface="Times New Roman" panose="02020603050405020304" pitchFamily="18" charset="0"/>
              </a:rPr>
              <a:t> și de riscurile care pot influența, în bine sau în rău, integrarea dimensiunii verzi și a celei digitale în gimnaziu.</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dirty="0">
                <a:effectLst/>
                <a:latin typeface="Trebuchet MS" panose="020B0603020202020204" pitchFamily="34" charset="0"/>
                <a:ea typeface="TimesNewRomanPSMT"/>
                <a:cs typeface="Times New Roman" panose="02020603050405020304" pitchFamily="18" charset="0"/>
              </a:rPr>
              <a:t> </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b="1" dirty="0">
                <a:effectLst/>
                <a:latin typeface="Trebuchet MS" panose="020B0603020202020204" pitchFamily="34" charset="0"/>
                <a:ea typeface="TimesNewRomanPS-BoldMT"/>
                <a:cs typeface="Times New Roman" panose="02020603050405020304" pitchFamily="18" charset="0"/>
              </a:rPr>
              <a:t> Competențele verzi – </a:t>
            </a:r>
            <a:r>
              <a:rPr lang="ro-RO" sz="1400" b="1" dirty="0" err="1">
                <a:effectLst/>
                <a:latin typeface="Trebuchet MS" panose="020B0603020202020204" pitchFamily="34" charset="0"/>
                <a:ea typeface="TimesNewRomanPS-BoldMT"/>
                <a:cs typeface="Times New Roman" panose="02020603050405020304" pitchFamily="18" charset="0"/>
              </a:rPr>
              <a:t>GreenComp</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dirty="0">
                <a:solidFill>
                  <a:srgbClr val="42ABA9"/>
                </a:solidFill>
                <a:effectLst/>
                <a:latin typeface="Trebuchet MS" panose="020B0603020202020204" pitchFamily="34" charset="0"/>
                <a:ea typeface="Wingdings-Regular"/>
                <a:cs typeface="Segoe UI Symbol" panose="020B0502040204020203" pitchFamily="34" charset="0"/>
              </a:rPr>
              <a:t>➢</a:t>
            </a:r>
            <a:r>
              <a:rPr lang="ro-RO" sz="1400" dirty="0">
                <a:solidFill>
                  <a:srgbClr val="42ABA9"/>
                </a:solidFill>
                <a:effectLst/>
                <a:latin typeface="Trebuchet MS" panose="020B0603020202020204" pitchFamily="34" charset="0"/>
                <a:ea typeface="Wingdings-Regular"/>
                <a:cs typeface="Times New Roman" panose="02020603050405020304" pitchFamily="18" charset="0"/>
              </a:rPr>
              <a:t> </a:t>
            </a:r>
            <a:r>
              <a:rPr lang="ro-RO" sz="1400" dirty="0">
                <a:solidFill>
                  <a:srgbClr val="000000"/>
                </a:solidFill>
                <a:effectLst/>
                <a:latin typeface="Trebuchet MS" panose="020B0603020202020204" pitchFamily="34" charset="0"/>
                <a:ea typeface="TimesNewRomanPSMT"/>
                <a:cs typeface="Times New Roman" panose="02020603050405020304" pitchFamily="18" charset="0"/>
              </a:rPr>
              <a:t>materializarea valorilor durabilității – reflecția asupra propriilor valori și analiza impactului</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dirty="0">
                <a:solidFill>
                  <a:srgbClr val="000000"/>
                </a:solidFill>
                <a:effectLst/>
                <a:latin typeface="Trebuchet MS" panose="020B0603020202020204" pitchFamily="34" charset="0"/>
                <a:ea typeface="TimesNewRomanPSMT"/>
                <a:cs typeface="Times New Roman" panose="02020603050405020304" pitchFamily="18" charset="0"/>
              </a:rPr>
              <a:t>alegerilor personale asupra mediului și societății;</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dirty="0">
                <a:solidFill>
                  <a:srgbClr val="42ABA9"/>
                </a:solidFill>
                <a:effectLst/>
                <a:latin typeface="Trebuchet MS" panose="020B0603020202020204" pitchFamily="34" charset="0"/>
                <a:ea typeface="Wingdings-Regular"/>
                <a:cs typeface="Segoe UI Symbol" panose="020B0502040204020203" pitchFamily="34" charset="0"/>
              </a:rPr>
              <a:t>➢</a:t>
            </a:r>
            <a:r>
              <a:rPr lang="ro-RO" sz="1400" dirty="0">
                <a:solidFill>
                  <a:srgbClr val="42ABA9"/>
                </a:solidFill>
                <a:effectLst/>
                <a:latin typeface="Trebuchet MS" panose="020B0603020202020204" pitchFamily="34" charset="0"/>
                <a:ea typeface="Wingdings-Regular"/>
                <a:cs typeface="Times New Roman" panose="02020603050405020304" pitchFamily="18" charset="0"/>
              </a:rPr>
              <a:t> </a:t>
            </a:r>
            <a:r>
              <a:rPr lang="ro-RO" sz="1400" dirty="0">
                <a:solidFill>
                  <a:srgbClr val="000000"/>
                </a:solidFill>
                <a:effectLst/>
                <a:latin typeface="Trebuchet MS" panose="020B0603020202020204" pitchFamily="34" charset="0"/>
                <a:ea typeface="TimesNewRomanPSMT"/>
                <a:cs typeface="Times New Roman" panose="02020603050405020304" pitchFamily="18" charset="0"/>
              </a:rPr>
              <a:t>înțelegerea complexității în materie de durabilitate – gândirea sistemică și critică asupra</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dirty="0">
                <a:solidFill>
                  <a:srgbClr val="000000"/>
                </a:solidFill>
                <a:effectLst/>
                <a:latin typeface="Trebuchet MS" panose="020B0603020202020204" pitchFamily="34" charset="0"/>
                <a:ea typeface="TimesNewRomanPSMT"/>
                <a:cs typeface="Times New Roman" panose="02020603050405020304" pitchFamily="18" charset="0"/>
              </a:rPr>
              <a:t>relațiilor dintre sistemele naturale și cele sociale;</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dirty="0">
                <a:solidFill>
                  <a:srgbClr val="42ABA9"/>
                </a:solidFill>
                <a:effectLst/>
                <a:latin typeface="Trebuchet MS" panose="020B0603020202020204" pitchFamily="34" charset="0"/>
                <a:ea typeface="Wingdings-Regular"/>
                <a:cs typeface="Segoe UI Symbol" panose="020B0502040204020203" pitchFamily="34" charset="0"/>
              </a:rPr>
              <a:t>➢</a:t>
            </a:r>
            <a:r>
              <a:rPr lang="ro-RO" sz="1400" dirty="0">
                <a:solidFill>
                  <a:srgbClr val="42ABA9"/>
                </a:solidFill>
                <a:effectLst/>
                <a:latin typeface="Trebuchet MS" panose="020B0603020202020204" pitchFamily="34" charset="0"/>
                <a:ea typeface="Wingdings-Regular"/>
                <a:cs typeface="Times New Roman" panose="02020603050405020304" pitchFamily="18" charset="0"/>
              </a:rPr>
              <a:t> </a:t>
            </a:r>
            <a:r>
              <a:rPr lang="ro-RO" sz="1400" dirty="0">
                <a:solidFill>
                  <a:srgbClr val="000000"/>
                </a:solidFill>
                <a:effectLst/>
                <a:latin typeface="Trebuchet MS" panose="020B0603020202020204" pitchFamily="34" charset="0"/>
                <a:ea typeface="TimesNewRomanPSMT"/>
                <a:cs typeface="Times New Roman" panose="02020603050405020304" pitchFamily="18" charset="0"/>
              </a:rPr>
              <a:t>imaginarea unor viitoruri durabile – proiecția pe termen lung și capacitatea de a anticipa</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dirty="0">
                <a:solidFill>
                  <a:srgbClr val="000000"/>
                </a:solidFill>
                <a:effectLst/>
                <a:latin typeface="Trebuchet MS" panose="020B0603020202020204" pitchFamily="34" charset="0"/>
                <a:ea typeface="TimesNewRomanPSMT"/>
                <a:cs typeface="Times New Roman" panose="02020603050405020304" pitchFamily="18" charset="0"/>
              </a:rPr>
              <a:t>scenarii alternative;</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dirty="0">
                <a:solidFill>
                  <a:srgbClr val="42ABA9"/>
                </a:solidFill>
                <a:effectLst/>
                <a:latin typeface="Trebuchet MS" panose="020B0603020202020204" pitchFamily="34" charset="0"/>
                <a:ea typeface="Wingdings-Regular"/>
                <a:cs typeface="Segoe UI Symbol" panose="020B0502040204020203" pitchFamily="34" charset="0"/>
              </a:rPr>
              <a:t>➢</a:t>
            </a:r>
            <a:r>
              <a:rPr lang="ro-RO" sz="1400" dirty="0">
                <a:solidFill>
                  <a:srgbClr val="42ABA9"/>
                </a:solidFill>
                <a:effectLst/>
                <a:latin typeface="Trebuchet MS" panose="020B0603020202020204" pitchFamily="34" charset="0"/>
                <a:ea typeface="Wingdings-Regular"/>
                <a:cs typeface="Times New Roman" panose="02020603050405020304" pitchFamily="18" charset="0"/>
              </a:rPr>
              <a:t> </a:t>
            </a:r>
            <a:r>
              <a:rPr lang="ro-RO" sz="1400" dirty="0">
                <a:solidFill>
                  <a:srgbClr val="000000"/>
                </a:solidFill>
                <a:effectLst/>
                <a:latin typeface="Trebuchet MS" panose="020B0603020202020204" pitchFamily="34" charset="0"/>
                <a:ea typeface="TimesNewRomanPSMT"/>
                <a:cs typeface="Times New Roman" panose="02020603050405020304" pitchFamily="18" charset="0"/>
              </a:rPr>
              <a:t>acțiunea pentru durabilitate – transformarea intenției în comportament, individual și</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dirty="0">
                <a:solidFill>
                  <a:srgbClr val="000000"/>
                </a:solidFill>
                <a:effectLst/>
                <a:latin typeface="Trebuchet MS" panose="020B0603020202020204" pitchFamily="34" charset="0"/>
                <a:ea typeface="TimesNewRomanPSMT"/>
                <a:cs typeface="Times New Roman" panose="02020603050405020304" pitchFamily="18" charset="0"/>
              </a:rPr>
              <a:t>colectiv.</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lnSpc>
                <a:spcPct val="107000"/>
              </a:lnSpc>
              <a:spcBef>
                <a:spcPts val="0"/>
              </a:spcBef>
              <a:spcAft>
                <a:spcPts val="0"/>
              </a:spcAft>
            </a:pPr>
            <a:r>
              <a:rPr lang="ro-RO" sz="1400" dirty="0">
                <a:solidFill>
                  <a:srgbClr val="000000"/>
                </a:solidFill>
                <a:effectLst/>
                <a:latin typeface="Trebuchet MS" panose="020B0603020202020204" pitchFamily="34" charset="0"/>
                <a:ea typeface="TimesNewRomanPSMT"/>
                <a:cs typeface="Times New Roman" panose="02020603050405020304" pitchFamily="18" charset="0"/>
              </a:rPr>
              <a:t> </a:t>
            </a:r>
            <a:endParaRPr lang="en-US" sz="14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algn="just">
              <a:spcBef>
                <a:spcPts val="0"/>
              </a:spcBef>
              <a:spcAft>
                <a:spcPts val="210"/>
              </a:spcAft>
            </a:pPr>
            <a:r>
              <a:rPr lang="ro-RO" sz="1400" b="1" dirty="0">
                <a:solidFill>
                  <a:srgbClr val="000000"/>
                </a:solidFill>
                <a:effectLst/>
                <a:latin typeface="Trebuchet MS" panose="020B0603020202020204" pitchFamily="34" charset="0"/>
                <a:ea typeface="Calibri" panose="020F0502020204030204" pitchFamily="34" charset="0"/>
              </a:rPr>
              <a:t>Competențele digitale </a:t>
            </a:r>
            <a:r>
              <a:rPr lang="ro-RO" sz="1400" b="1" dirty="0" err="1">
                <a:solidFill>
                  <a:srgbClr val="000000"/>
                </a:solidFill>
                <a:effectLst/>
                <a:latin typeface="Trebuchet MS" panose="020B0603020202020204" pitchFamily="34" charset="0"/>
                <a:ea typeface="Calibri" panose="020F0502020204030204" pitchFamily="34" charset="0"/>
              </a:rPr>
              <a:t>DigComp</a:t>
            </a:r>
            <a:r>
              <a:rPr lang="ro-RO" sz="1400" b="1" dirty="0">
                <a:solidFill>
                  <a:srgbClr val="000000"/>
                </a:solidFill>
                <a:effectLst/>
                <a:latin typeface="Trebuchet MS" panose="020B0603020202020204" pitchFamily="34" charset="0"/>
                <a:ea typeface="Calibri" panose="020F0502020204030204" pitchFamily="34" charset="0"/>
              </a:rPr>
              <a:t> </a:t>
            </a:r>
            <a:endParaRPr lang="en-US" sz="1400" dirty="0">
              <a:solidFill>
                <a:srgbClr val="000000"/>
              </a:solidFill>
              <a:effectLst/>
              <a:latin typeface="Trebuchet MS" panose="020B0603020202020204" pitchFamily="34" charset="0"/>
              <a:ea typeface="Calibri" panose="020F0502020204030204" pitchFamily="34" charset="0"/>
            </a:endParaRPr>
          </a:p>
          <a:p>
            <a:pPr marL="342900" marR="0" lvl="0" indent="-342900" algn="just">
              <a:spcBef>
                <a:spcPts val="0"/>
              </a:spcBef>
              <a:spcAft>
                <a:spcPts val="210"/>
              </a:spcAft>
              <a:buFont typeface="Wingdings" panose="05000000000000000000" pitchFamily="2" charset="2"/>
              <a:buChar char=""/>
            </a:pPr>
            <a:r>
              <a:rPr lang="ro-RO" sz="1400" b="1" dirty="0">
                <a:effectLst/>
                <a:latin typeface="Trebuchet MS" panose="020B0603020202020204" pitchFamily="34" charset="0"/>
                <a:ea typeface="Calibri" panose="020F0502020204030204" pitchFamily="34" charset="0"/>
              </a:rPr>
              <a:t>a</a:t>
            </a:r>
            <a:r>
              <a:rPr lang="ro-RO" sz="1400" dirty="0">
                <a:effectLst/>
                <a:latin typeface="Trebuchet MS" panose="020B0603020202020204" pitchFamily="34" charset="0"/>
                <a:ea typeface="Calibri" panose="020F0502020204030204" pitchFamily="34" charset="0"/>
              </a:rPr>
              <a:t>lf</a:t>
            </a:r>
            <a:r>
              <a:rPr lang="ro-RO" sz="1400" dirty="0">
                <a:solidFill>
                  <a:srgbClr val="000000"/>
                </a:solidFill>
                <a:effectLst/>
                <a:latin typeface="Trebuchet MS" panose="020B0603020202020204" pitchFamily="34" charset="0"/>
                <a:ea typeface="Calibri" panose="020F0502020204030204" pitchFamily="34" charset="0"/>
              </a:rPr>
              <a:t>abetizarea informațională și media; </a:t>
            </a:r>
            <a:endParaRPr lang="en-US" sz="1400" dirty="0">
              <a:solidFill>
                <a:srgbClr val="000000"/>
              </a:solidFill>
              <a:effectLst/>
              <a:latin typeface="Trebuchet MS" panose="020B0603020202020204" pitchFamily="34" charset="0"/>
              <a:ea typeface="Calibri" panose="020F0502020204030204" pitchFamily="34" charset="0"/>
            </a:endParaRPr>
          </a:p>
          <a:p>
            <a:pPr marL="342900" marR="0" lvl="0" indent="-342900" algn="just">
              <a:spcBef>
                <a:spcPts val="0"/>
              </a:spcBef>
              <a:spcAft>
                <a:spcPts val="210"/>
              </a:spcAft>
              <a:buFont typeface="Wingdings" panose="05000000000000000000" pitchFamily="2" charset="2"/>
              <a:buChar char=""/>
            </a:pPr>
            <a:r>
              <a:rPr lang="ro-RO" sz="1400" dirty="0">
                <a:solidFill>
                  <a:srgbClr val="000000"/>
                </a:solidFill>
                <a:effectLst/>
                <a:latin typeface="Trebuchet MS" panose="020B0603020202020204" pitchFamily="34" charset="0"/>
                <a:ea typeface="Calibri" panose="020F0502020204030204" pitchFamily="34" charset="0"/>
              </a:rPr>
              <a:t>comunicarea și colaborarea în mediul digital; </a:t>
            </a:r>
            <a:endParaRPr lang="en-US" sz="1400" dirty="0">
              <a:solidFill>
                <a:srgbClr val="000000"/>
              </a:solidFill>
              <a:effectLst/>
              <a:latin typeface="Trebuchet MS" panose="020B0603020202020204" pitchFamily="34" charset="0"/>
              <a:ea typeface="Calibri" panose="020F0502020204030204" pitchFamily="34" charset="0"/>
            </a:endParaRPr>
          </a:p>
          <a:p>
            <a:pPr marL="342900" marR="0" lvl="0" indent="-342900" algn="just">
              <a:spcBef>
                <a:spcPts val="0"/>
              </a:spcBef>
              <a:spcAft>
                <a:spcPts val="210"/>
              </a:spcAft>
              <a:buFont typeface="Wingdings" panose="05000000000000000000" pitchFamily="2" charset="2"/>
              <a:buChar char=""/>
            </a:pPr>
            <a:r>
              <a:rPr lang="ro-RO" sz="1400" dirty="0">
                <a:solidFill>
                  <a:srgbClr val="000000"/>
                </a:solidFill>
                <a:effectLst/>
                <a:latin typeface="Trebuchet MS" panose="020B0603020202020204" pitchFamily="34" charset="0"/>
                <a:ea typeface="Calibri" panose="020F0502020204030204" pitchFamily="34" charset="0"/>
              </a:rPr>
              <a:t>crearea de conținut digital; </a:t>
            </a:r>
            <a:endParaRPr lang="en-US" sz="1400" dirty="0">
              <a:solidFill>
                <a:srgbClr val="000000"/>
              </a:solidFill>
              <a:effectLst/>
              <a:latin typeface="Trebuchet MS" panose="020B0603020202020204" pitchFamily="34" charset="0"/>
              <a:ea typeface="Calibri" panose="020F0502020204030204" pitchFamily="34" charset="0"/>
            </a:endParaRPr>
          </a:p>
          <a:p>
            <a:pPr marL="342900" marR="0" lvl="0" indent="-342900" algn="just">
              <a:spcBef>
                <a:spcPts val="0"/>
              </a:spcBef>
              <a:spcAft>
                <a:spcPts val="210"/>
              </a:spcAft>
              <a:buFont typeface="Wingdings" panose="05000000000000000000" pitchFamily="2" charset="2"/>
              <a:buChar char=""/>
            </a:pPr>
            <a:r>
              <a:rPr lang="ro-RO" sz="1400" dirty="0">
                <a:solidFill>
                  <a:srgbClr val="000000"/>
                </a:solidFill>
                <a:effectLst/>
                <a:latin typeface="Trebuchet MS" panose="020B0603020202020204" pitchFamily="34" charset="0"/>
                <a:ea typeface="Calibri" panose="020F0502020204030204" pitchFamily="34" charset="0"/>
              </a:rPr>
              <a:t>siguranța în mediul digital; </a:t>
            </a:r>
            <a:endParaRPr lang="en-US" sz="1400" dirty="0">
              <a:solidFill>
                <a:srgbClr val="000000"/>
              </a:solidFill>
              <a:effectLst/>
              <a:latin typeface="Trebuchet MS" panose="020B0603020202020204" pitchFamily="34" charset="0"/>
              <a:ea typeface="Calibri" panose="020F0502020204030204" pitchFamily="34" charset="0"/>
            </a:endParaRPr>
          </a:p>
          <a:p>
            <a:pPr marL="342900" marR="0" lvl="0" indent="-342900" algn="just">
              <a:spcBef>
                <a:spcPts val="0"/>
              </a:spcBef>
              <a:spcAft>
                <a:spcPts val="0"/>
              </a:spcAft>
              <a:buFont typeface="Wingdings" panose="05000000000000000000" pitchFamily="2" charset="2"/>
              <a:buChar char=""/>
            </a:pPr>
            <a:r>
              <a:rPr lang="ro-RO" sz="1400" dirty="0">
                <a:solidFill>
                  <a:srgbClr val="000000"/>
                </a:solidFill>
                <a:effectLst/>
                <a:latin typeface="Trebuchet MS" panose="020B0603020202020204" pitchFamily="34" charset="0"/>
                <a:ea typeface="Calibri" panose="020F0502020204030204" pitchFamily="34" charset="0"/>
              </a:rPr>
              <a:t>rezolvarea de probleme cu ajutorul tehnologiei. </a:t>
            </a:r>
            <a:endParaRPr lang="en-US" sz="1400" dirty="0">
              <a:solidFill>
                <a:srgbClr val="000000"/>
              </a:solidFill>
              <a:effectLst/>
              <a:latin typeface="Trebuchet MS" panose="020B0603020202020204" pitchFamily="34" charset="0"/>
              <a:ea typeface="Calibri" panose="020F0502020204030204" pitchFamily="34" charset="0"/>
            </a:endParaRPr>
          </a:p>
          <a:p>
            <a:pPr marL="0" marR="0" algn="just">
              <a:lnSpc>
                <a:spcPct val="107000"/>
              </a:lnSpc>
              <a:spcBef>
                <a:spcPts val="0"/>
              </a:spcBef>
              <a:spcAft>
                <a:spcPts val="0"/>
              </a:spcAft>
            </a:pPr>
            <a:r>
              <a:rPr lang="ro-RO" sz="1400" dirty="0">
                <a:solidFill>
                  <a:srgbClr val="000000"/>
                </a:solidFill>
                <a:effectLst/>
                <a:latin typeface="Times New Roman" panose="02020603050405020304" pitchFamily="18" charset="0"/>
                <a:ea typeface="TimesNewRomanPSMT"/>
                <a:cs typeface="Times New Roman" panose="02020603050405020304" pitchFamily="18" charset="0"/>
              </a:rPr>
              <a:t> </a:t>
            </a: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r>
              <a:rPr lang="ro-RO" sz="1400" dirty="0">
                <a:solidFill>
                  <a:srgbClr val="42AAA8"/>
                </a:solidFill>
                <a:effectLst/>
                <a:latin typeface="Times New Roman" panose="02020603050405020304" pitchFamily="18" charset="0"/>
                <a:ea typeface="Calibri" panose="020F0502020204030204" pitchFamily="34" charset="0"/>
              </a:rPr>
              <a:t> </a:t>
            </a:r>
            <a:endParaRPr lang="en-US" sz="1400" dirty="0">
              <a:solidFill>
                <a:srgbClr val="000000"/>
              </a:solidFill>
              <a:effectLst/>
              <a:latin typeface="Times New Roman" panose="02020603050405020304" pitchFamily="18" charset="0"/>
              <a:ea typeface="Calibri" panose="020F0502020204030204" pitchFamily="34" charset="0"/>
            </a:endParaRPr>
          </a:p>
          <a:p>
            <a:pPr marL="0" marR="0" algn="just">
              <a:spcBef>
                <a:spcPts val="0"/>
              </a:spcBef>
              <a:spcAft>
                <a:spcPts val="0"/>
              </a:spcAft>
            </a:pPr>
            <a:r>
              <a:rPr lang="ro-RO" sz="1400" dirty="0">
                <a:solidFill>
                  <a:srgbClr val="42AAA8"/>
                </a:solidFill>
                <a:effectLst/>
                <a:latin typeface="Times New Roman" panose="02020603050405020304" pitchFamily="18" charset="0"/>
                <a:ea typeface="Calibri" panose="020F0502020204030204" pitchFamily="34" charset="0"/>
              </a:rPr>
              <a:t> </a:t>
            </a:r>
            <a:endParaRPr lang="en-US" sz="1400" dirty="0">
              <a:solidFill>
                <a:srgbClr val="000000"/>
              </a:solidFill>
              <a:effectLst/>
              <a:latin typeface="Times New Roman" panose="02020603050405020304" pitchFamily="18" charset="0"/>
              <a:ea typeface="Calibri" panose="020F0502020204030204" pitchFamily="34" charset="0"/>
            </a:endParaRPr>
          </a:p>
          <a:p>
            <a:pPr marL="0" marR="0" algn="just">
              <a:spcBef>
                <a:spcPts val="0"/>
              </a:spcBef>
              <a:spcAft>
                <a:spcPts val="0"/>
              </a:spcAft>
            </a:pPr>
            <a:r>
              <a:rPr lang="ro-RO" sz="1800" dirty="0">
                <a:solidFill>
                  <a:srgbClr val="42AAA8"/>
                </a:solidFill>
                <a:effectLst/>
                <a:latin typeface="Times New Roman" panose="02020603050405020304" pitchFamily="18" charset="0"/>
                <a:ea typeface="Calibri" panose="020F0502020204030204" pitchFamily="34" charset="0"/>
              </a:rPr>
              <a:t> </a:t>
            </a:r>
            <a:endParaRPr lang="en-US" sz="1800" dirty="0">
              <a:solidFill>
                <a:srgbClr val="000000"/>
              </a:solidFill>
              <a:effectLst/>
              <a:latin typeface="Times New Roman" panose="02020603050405020304" pitchFamily="18" charset="0"/>
              <a:ea typeface="Calibri" panose="020F0502020204030204" pitchFamily="34" charset="0"/>
            </a:endParaRPr>
          </a:p>
        </p:txBody>
      </p:sp>
    </p:spTree>
    <p:extLst>
      <p:ext uri="{BB962C8B-B14F-4D97-AF65-F5344CB8AC3E}">
        <p14:creationId xmlns:p14="http://schemas.microsoft.com/office/powerpoint/2010/main" val="3164653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8E97E3-2B8C-4FDB-B557-18BF05F8163E}"/>
              </a:ext>
            </a:extLst>
          </p:cNvPr>
          <p:cNvSpPr>
            <a:spLocks noGrp="1"/>
          </p:cNvSpPr>
          <p:nvPr>
            <p:ph idx="1"/>
          </p:nvPr>
        </p:nvSpPr>
        <p:spPr>
          <a:xfrm>
            <a:off x="838200" y="372532"/>
            <a:ext cx="10515600" cy="6104467"/>
          </a:xfrm>
        </p:spPr>
        <p:txBody>
          <a:bodyPr>
            <a:normAutofit fontScale="32500" lnSpcReduction="20000"/>
          </a:bodyPr>
          <a:lstStyle/>
          <a:p>
            <a:pPr marL="0" marR="0">
              <a:lnSpc>
                <a:spcPct val="107000"/>
              </a:lnSpc>
              <a:spcBef>
                <a:spcPts val="0"/>
              </a:spcBef>
              <a:spcAft>
                <a:spcPts val="0"/>
              </a:spcAft>
            </a:pPr>
            <a:r>
              <a:rPr lang="en-US" sz="1800" b="1" dirty="0" err="1">
                <a:solidFill>
                  <a:srgbClr val="0350C1"/>
                </a:solidFill>
                <a:effectLst/>
                <a:latin typeface="Times New Roman" panose="02020603050405020304" pitchFamily="18" charset="0"/>
                <a:ea typeface="Calibri" panose="020F0502020204030204" pitchFamily="34" charset="0"/>
                <a:cs typeface="Times New Roman" panose="02020603050405020304" pitchFamily="18" charset="0"/>
              </a:rPr>
              <a:t>Cuprins</a:t>
            </a:r>
            <a:r>
              <a:rPr lang="en-US" sz="1800" b="1" dirty="0">
                <a:solidFill>
                  <a:srgbClr val="0350C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Titlurile</a:t>
            </a:r>
            <a:r>
              <a:rPr lang="en-US"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sunt active: un </a:t>
            </a:r>
            <a:r>
              <a:rPr lang="en-US" sz="18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clic</a:t>
            </a:r>
            <a:r>
              <a:rPr lang="en-US"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(Ctrl + click) duce la </a:t>
            </a:r>
            <a:r>
              <a:rPr lang="en-US" sz="18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capitolul</a:t>
            </a:r>
            <a:r>
              <a:rPr lang="en-US"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respectiv</a:t>
            </a:r>
            <a:r>
              <a:rPr lang="en-US" sz="1800" b="1"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1.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Introducere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4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1.1.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Contextul</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educațional</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actual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necesitatea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celor</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două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competențe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4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1.2.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Analiza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SWOT 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programelor</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școlare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în</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vigoare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6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2.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Fundamente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teoretice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13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2.1.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Competența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verde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Delimitări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conceptuale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13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2.2.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Competența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digitală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Delimitări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conceptuale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22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2.3.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Bibliografie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3. Principii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metodologice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în</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formarea</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dezvoltarea</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competențelor</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digitale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verzi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35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00000"/>
                </a:solidFill>
                <a:effectLst/>
                <a:latin typeface="Aptos"/>
                <a:ea typeface="Calibri" panose="020F0502020204030204" pitchFamily="34" charset="0"/>
                <a:cs typeface="Aptos"/>
              </a:rPr>
              <a:t>3.1.</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Învățarea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activă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colaborativă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contextualizată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37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Integrarea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abordărilor</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interdisciplinare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transdisciplinare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Crearea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unui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mediu</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de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învățare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sigur</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stimulant .......................................................................... 46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Diferențiere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individualizare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în</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formarea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dezvoltarea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competențelor</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digitale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verzi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50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Bibliografie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55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Integrarea</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competențelor</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verzi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digitale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prin</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activități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de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învățare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58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4.1. 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Limbă</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comunicare</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58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4.1.1.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Limba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literatura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română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4.1.2. Limbi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moderne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75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4.2. 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Matematică</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științe</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ale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naturii</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86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4.2.1.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Matematică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86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4.2.2.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Chimie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115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4.2.3. </a:t>
            </a:r>
            <a:r>
              <a:rPr lang="en-US" sz="1800" dirty="0" err="1">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Biologie</a:t>
            </a:r>
            <a:r>
              <a:rPr lang="en-US" sz="1800" dirty="0">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124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4.3. 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Om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societate</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154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4.3.1.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Educație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socială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154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4.3.2.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Istorie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172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4.4. 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Arte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193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4.5. 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Tehnologii</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203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4.5.1.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Educație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tehnologică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aplicații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practice ...................................................................... 203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4.5.2.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Informatică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TIC ......................................................................................................... 220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4.6. 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Educație</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fizică</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i="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sport </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244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4.7. Aria </a:t>
            </a:r>
            <a:r>
              <a:rPr lang="en-US" sz="1800" dirty="0" err="1">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Consiliere</a:t>
            </a:r>
            <a:r>
              <a:rPr lang="en-US" sz="1800" i="1" dirty="0">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și</a:t>
            </a:r>
            <a:r>
              <a:rPr lang="en-US" sz="1800" i="1" dirty="0">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i="1" dirty="0" err="1">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orientare</a:t>
            </a:r>
            <a:r>
              <a:rPr lang="en-US" sz="1800" i="1" dirty="0">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a:t>
            </a:r>
            <a:r>
              <a:rPr lang="en-US" sz="1800" dirty="0">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256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5.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Exemple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de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bune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practici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322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5.1.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Proiectul</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Cetățeanul</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Educație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socială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competențe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verzi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competențe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digitale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322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5.2.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Proiectul</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„Sunt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cetățean</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activ</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325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6.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Repere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în</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evaluarea</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competențelor</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verzi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celor</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digitale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329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6.1.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Cadrul</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general al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evaluării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329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6.2.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Repere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în</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evaluarea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competențelor</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verzi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competențelor</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digitale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333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6.3.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Exemple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de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evaluare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339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6.4.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Instrumente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de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lucru</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351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6.5.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Recomandări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practice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pentru</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cadrele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didactice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353 ↑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Înapoi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la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cuprins</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Aptos"/>
                <a:ea typeface="Calibri" panose="020F0502020204030204" pitchFamily="34" charset="0"/>
                <a:cs typeface="Aptos"/>
              </a:rPr>
              <a:t>3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6.6.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Rezumatul</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capitolului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354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Bibliografie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356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7.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Concluzii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358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Ce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arată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punctul</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de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plecare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358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Ce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propune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documentul</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358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Condiții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de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aplicare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la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clasă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359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Limite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pași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următori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359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Anexa</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1.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Concluzii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recomandări</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finale. Macro-</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proiecte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interdisciplinare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Anexa</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2.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Analize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SWOT ale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programelor</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școlare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în</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b="1"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vigoare</a:t>
            </a:r>
            <a:r>
              <a:rPr lang="en-US" sz="1800" b="1"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366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Limbă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comunicare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368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Limba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literatura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română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368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Limba</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modernă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398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Matematică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științe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ale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naturii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403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Matematică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a:t>
            </a:r>
            <a:r>
              <a:rPr lang="en-US" sz="1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403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Chimie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435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Biologie</a:t>
            </a:r>
            <a:r>
              <a:rPr lang="en-US" sz="1800" dirty="0">
                <a:solidFill>
                  <a:srgbClr val="0462C1"/>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 ................................................................................................................................... 472</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Om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societate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487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Educație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socială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487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Istorie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510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Arte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529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Educație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muzicală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529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Educație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plastică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534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Educație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fizică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sport ........................................................................................ 539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Aria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curriculară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Tehnologii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 557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Educație</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tehnologică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aplicații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practice ................................................................................ 557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Informatică</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dirty="0" err="1">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și</a:t>
            </a:r>
            <a:r>
              <a:rPr lang="en-US" sz="1800" dirty="0">
                <a:solidFill>
                  <a:srgbClr val="0462C1"/>
                </a:solidFill>
                <a:effectLst/>
                <a:latin typeface="Times New Roman" panose="02020603050405020304" pitchFamily="18" charset="0"/>
                <a:ea typeface="Calibri" panose="020F0502020204030204" pitchFamily="34" charset="0"/>
                <a:cs typeface="Times New Roman" panose="02020603050405020304" pitchFamily="18" charset="0"/>
              </a:rPr>
              <a:t> TIC ................................................................................................................... 678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r>
              <a:rPr lang="en-US" sz="1800" dirty="0">
                <a:solidFill>
                  <a:srgbClr val="0462C1"/>
                </a:solidFill>
                <a:effectLst/>
                <a:highlight>
                  <a:srgbClr val="FFFF00"/>
                </a:highlight>
                <a:latin typeface="Times New Roman" panose="02020603050405020304" pitchFamily="18" charset="0"/>
                <a:ea typeface="Calibri" panose="020F0502020204030204" pitchFamily="34" charset="0"/>
              </a:rPr>
              <a:t>Aria </a:t>
            </a:r>
            <a:r>
              <a:rPr lang="en-US" sz="1800" dirty="0" err="1">
                <a:solidFill>
                  <a:srgbClr val="0462C1"/>
                </a:solidFill>
                <a:effectLst/>
                <a:highlight>
                  <a:srgbClr val="FFFF00"/>
                </a:highlight>
                <a:latin typeface="Times New Roman" panose="02020603050405020304" pitchFamily="18" charset="0"/>
                <a:ea typeface="Calibri" panose="020F0502020204030204" pitchFamily="34" charset="0"/>
              </a:rPr>
              <a:t>curriculară</a:t>
            </a:r>
            <a:r>
              <a:rPr lang="en-US" sz="1800" dirty="0">
                <a:solidFill>
                  <a:srgbClr val="0462C1"/>
                </a:solidFill>
                <a:effectLst/>
                <a:highlight>
                  <a:srgbClr val="FFFF00"/>
                </a:highlight>
                <a:latin typeface="Times New Roman" panose="02020603050405020304" pitchFamily="18" charset="0"/>
                <a:ea typeface="Calibri" panose="020F0502020204030204" pitchFamily="34" charset="0"/>
              </a:rPr>
              <a:t> </a:t>
            </a:r>
            <a:r>
              <a:rPr lang="en-US" sz="1800" dirty="0" err="1">
                <a:solidFill>
                  <a:srgbClr val="0462C1"/>
                </a:solidFill>
                <a:effectLst/>
                <a:highlight>
                  <a:srgbClr val="FFFF00"/>
                </a:highlight>
                <a:latin typeface="Times New Roman" panose="02020603050405020304" pitchFamily="18" charset="0"/>
                <a:ea typeface="Calibri" panose="020F0502020204030204" pitchFamily="34" charset="0"/>
              </a:rPr>
              <a:t>Consiliere</a:t>
            </a:r>
            <a:r>
              <a:rPr lang="en-US" sz="1800" dirty="0">
                <a:solidFill>
                  <a:srgbClr val="0462C1"/>
                </a:solidFill>
                <a:effectLst/>
                <a:highlight>
                  <a:srgbClr val="FFFF00"/>
                </a:highlight>
                <a:latin typeface="Times New Roman" panose="02020603050405020304" pitchFamily="18" charset="0"/>
                <a:ea typeface="Calibri" panose="020F0502020204030204" pitchFamily="34" charset="0"/>
              </a:rPr>
              <a:t> </a:t>
            </a:r>
            <a:r>
              <a:rPr lang="en-US" sz="1800" dirty="0" err="1">
                <a:solidFill>
                  <a:srgbClr val="0462C1"/>
                </a:solidFill>
                <a:effectLst/>
                <a:highlight>
                  <a:srgbClr val="FFFF00"/>
                </a:highlight>
                <a:latin typeface="Times New Roman" panose="02020603050405020304" pitchFamily="18" charset="0"/>
                <a:ea typeface="Calibri" panose="020F0502020204030204" pitchFamily="34" charset="0"/>
              </a:rPr>
              <a:t>și</a:t>
            </a:r>
            <a:r>
              <a:rPr lang="en-US" sz="1800" dirty="0">
                <a:solidFill>
                  <a:srgbClr val="0462C1"/>
                </a:solidFill>
                <a:effectLst/>
                <a:highlight>
                  <a:srgbClr val="FFFF00"/>
                </a:highlight>
                <a:latin typeface="Times New Roman" panose="02020603050405020304" pitchFamily="18" charset="0"/>
                <a:ea typeface="Calibri" panose="020F0502020204030204" pitchFamily="34" charset="0"/>
              </a:rPr>
              <a:t> </a:t>
            </a:r>
            <a:r>
              <a:rPr lang="en-US" sz="1800" dirty="0" err="1">
                <a:solidFill>
                  <a:srgbClr val="0462C1"/>
                </a:solidFill>
                <a:effectLst/>
                <a:highlight>
                  <a:srgbClr val="FFFF00"/>
                </a:highlight>
                <a:latin typeface="Times New Roman" panose="02020603050405020304" pitchFamily="18" charset="0"/>
                <a:ea typeface="Calibri" panose="020F0502020204030204" pitchFamily="34" charset="0"/>
              </a:rPr>
              <a:t>orientare</a:t>
            </a:r>
            <a:r>
              <a:rPr lang="en-US" sz="1800" dirty="0">
                <a:solidFill>
                  <a:srgbClr val="0462C1"/>
                </a:solidFill>
                <a:effectLst/>
                <a:highlight>
                  <a:srgbClr val="FFFF00"/>
                </a:highlight>
                <a:latin typeface="Times New Roman" panose="02020603050405020304" pitchFamily="18" charset="0"/>
                <a:ea typeface="Calibri" panose="020F0502020204030204" pitchFamily="34" charset="0"/>
              </a:rPr>
              <a:t> .........................................................................................</a:t>
            </a:r>
            <a:r>
              <a:rPr lang="en-US" sz="1800" dirty="0">
                <a:solidFill>
                  <a:srgbClr val="0462C1"/>
                </a:solidFill>
                <a:effectLst/>
                <a:latin typeface="Times New Roman" panose="02020603050405020304" pitchFamily="18" charset="0"/>
                <a:ea typeface="Calibri" panose="020F0502020204030204" pitchFamily="34" charset="0"/>
              </a:rPr>
              <a:t> 700</a:t>
            </a:r>
            <a:endParaRPr lang="en-US" sz="1800" dirty="0">
              <a:solidFill>
                <a:srgbClr val="000000"/>
              </a:solidFill>
              <a:effectLst/>
              <a:latin typeface="Times New Roman" panose="02020603050405020304" pitchFamily="18" charset="0"/>
              <a:ea typeface="Calibri" panose="020F0502020204030204" pitchFamily="34" charset="0"/>
            </a:endParaRPr>
          </a:p>
          <a:p>
            <a:endParaRPr lang="en-US" dirty="0"/>
          </a:p>
        </p:txBody>
      </p:sp>
      <p:pic>
        <p:nvPicPr>
          <p:cNvPr id="4" name="Picture 3">
            <a:extLst>
              <a:ext uri="{FF2B5EF4-FFF2-40B4-BE49-F238E27FC236}">
                <a16:creationId xmlns:a16="http://schemas.microsoft.com/office/drawing/2014/main" id="{C75FA4DB-DD8A-4A9D-850A-B214C3269A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9001" y="922337"/>
            <a:ext cx="4114800" cy="3886729"/>
          </a:xfrm>
          <a:prstGeom prst="rect">
            <a:avLst/>
          </a:prstGeom>
        </p:spPr>
      </p:pic>
    </p:spTree>
    <p:extLst>
      <p:ext uri="{BB962C8B-B14F-4D97-AF65-F5344CB8AC3E}">
        <p14:creationId xmlns:p14="http://schemas.microsoft.com/office/powerpoint/2010/main" val="1328582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6FF4E-508F-426B-B0C0-D40311EB0097}"/>
              </a:ext>
            </a:extLst>
          </p:cNvPr>
          <p:cNvSpPr>
            <a:spLocks noGrp="1"/>
          </p:cNvSpPr>
          <p:nvPr>
            <p:ph type="title"/>
          </p:nvPr>
        </p:nvSpPr>
        <p:spPr>
          <a:xfrm>
            <a:off x="1363133" y="592667"/>
            <a:ext cx="9990667" cy="601134"/>
          </a:xfrm>
          <a:solidFill>
            <a:srgbClr val="FFC000"/>
          </a:solidFill>
        </p:spPr>
        <p:txBody>
          <a:bodyPr>
            <a:normAutofit fontScale="90000"/>
          </a:bodyPr>
          <a:lstStyle/>
          <a:p>
            <a:r>
              <a:rPr lang="ro-RO" b="1" dirty="0">
                <a:solidFill>
                  <a:schemeClr val="tx1"/>
                </a:solidFill>
                <a:latin typeface="Trebuchet MS" panose="020B0603020202020204" pitchFamily="34" charset="0"/>
                <a:cs typeface="Times New Roman" panose="02020603050405020304" pitchFamily="18" charset="0"/>
              </a:rPr>
              <a:t>Profesorul diriginte</a:t>
            </a:r>
            <a:endParaRPr lang="en-US" b="1" dirty="0">
              <a:solidFill>
                <a:schemeClr val="tx1"/>
              </a:solidFill>
              <a:latin typeface="Trebuchet MS" panose="020B0603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4CE3B6A7-AB9B-476F-B359-BF1DAD0C6B0E}"/>
              </a:ext>
            </a:extLst>
          </p:cNvPr>
          <p:cNvSpPr>
            <a:spLocks noGrp="1"/>
          </p:cNvSpPr>
          <p:nvPr>
            <p:ph idx="1"/>
          </p:nvPr>
        </p:nvSpPr>
        <p:spPr>
          <a:xfrm>
            <a:off x="1286932" y="1295399"/>
            <a:ext cx="10295468" cy="5342467"/>
          </a:xfrm>
          <a:solidFill>
            <a:schemeClr val="accent4">
              <a:lumMod val="40000"/>
              <a:lumOff val="60000"/>
            </a:schemeClr>
          </a:solidFill>
        </p:spPr>
        <p:txBody>
          <a:bodyPr>
            <a:noAutofit/>
          </a:bodyPr>
          <a:lstStyle/>
          <a:p>
            <a:pPr marL="0" indent="0">
              <a:buNone/>
            </a:pPr>
            <a:r>
              <a:rPr lang="ro-RO" sz="1600" dirty="0">
                <a:latin typeface="Trebuchet MS" panose="020B0603020202020204" pitchFamily="34" charset="0"/>
                <a:cs typeface="Times New Roman" panose="02020603050405020304" pitchFamily="18" charset="0"/>
              </a:rPr>
              <a:t>Atribuțiile/a</a:t>
            </a:r>
            <a:r>
              <a:rPr lang="en-US" sz="1600" dirty="0" err="1">
                <a:latin typeface="Trebuchet MS" panose="020B0603020202020204" pitchFamily="34" charset="0"/>
                <a:cs typeface="Times New Roman" panose="02020603050405020304" pitchFamily="18" charset="0"/>
              </a:rPr>
              <a:t>ctivităţile</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specifice</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funcţiei</a:t>
            </a:r>
            <a:r>
              <a:rPr lang="en-US" sz="1600" dirty="0">
                <a:latin typeface="Trebuchet MS" panose="020B0603020202020204" pitchFamily="34" charset="0"/>
                <a:cs typeface="Times New Roman" panose="02020603050405020304" pitchFamily="18" charset="0"/>
              </a:rPr>
              <a:t> de </a:t>
            </a:r>
            <a:r>
              <a:rPr lang="en-US" sz="1600" dirty="0" err="1">
                <a:latin typeface="Trebuchet MS" panose="020B0603020202020204" pitchFamily="34" charset="0"/>
                <a:cs typeface="Times New Roman" panose="02020603050405020304" pitchFamily="18" charset="0"/>
              </a:rPr>
              <a:t>diriginte</a:t>
            </a:r>
            <a:r>
              <a:rPr lang="en-US" sz="1600" dirty="0">
                <a:latin typeface="Trebuchet MS" panose="020B0603020202020204" pitchFamily="34" charset="0"/>
                <a:cs typeface="Times New Roman" panose="02020603050405020304" pitchFamily="18" charset="0"/>
              </a:rPr>
              <a:t> sunt </a:t>
            </a:r>
            <a:r>
              <a:rPr lang="en-US" sz="1600" dirty="0" err="1">
                <a:latin typeface="Trebuchet MS" panose="020B0603020202020204" pitchFamily="34" charset="0"/>
                <a:cs typeface="Times New Roman" panose="02020603050405020304" pitchFamily="18" charset="0"/>
              </a:rPr>
              <a:t>prevăzute</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în</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fişa</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postului</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cadrului</a:t>
            </a:r>
            <a:r>
              <a:rPr lang="en-US" sz="1600" dirty="0">
                <a:latin typeface="Trebuchet MS" panose="020B0603020202020204" pitchFamily="34" charset="0"/>
                <a:cs typeface="Times New Roman" panose="02020603050405020304" pitchFamily="18" charset="0"/>
              </a:rPr>
              <a:t> didactic.</a:t>
            </a:r>
          </a:p>
          <a:p>
            <a:pPr marL="0" indent="0">
              <a:buNone/>
            </a:pPr>
            <a:r>
              <a:rPr lang="ro-RO" sz="1600" b="1" dirty="0">
                <a:latin typeface="Trebuchet MS" panose="020B0603020202020204" pitchFamily="34" charset="0"/>
                <a:cs typeface="Times New Roman" panose="02020603050405020304" pitchFamily="18" charset="0"/>
              </a:rPr>
              <a:t>Atribuții conform ROFUIP/2024 – Secțiunea 2, Art. 64 - 69</a:t>
            </a:r>
          </a:p>
          <a:p>
            <a:pPr marL="0" indent="0">
              <a:buNone/>
            </a:pPr>
            <a:r>
              <a:rPr lang="ro-RO" sz="1600" b="1" dirty="0" err="1">
                <a:effectLst/>
                <a:latin typeface="Trebuchet MS" panose="020B0603020202020204" pitchFamily="34" charset="0"/>
                <a:ea typeface="Calibri" panose="020F0502020204030204" pitchFamily="34" charset="0"/>
                <a:cs typeface="Times New Roman" panose="02020603050405020304" pitchFamily="18" charset="0"/>
              </a:rPr>
              <a:t>Art</a:t>
            </a:r>
            <a:r>
              <a:rPr lang="ro-RO" sz="1600" b="1" dirty="0">
                <a:effectLst/>
                <a:latin typeface="Trebuchet MS" panose="020B0603020202020204" pitchFamily="34" charset="0"/>
                <a:ea typeface="Calibri" panose="020F0502020204030204" pitchFamily="34" charset="0"/>
                <a:cs typeface="Times New Roman" panose="02020603050405020304" pitchFamily="18" charset="0"/>
              </a:rPr>
              <a:t> 65. </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(5)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Profesorul</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diriginte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desfăşoară</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colaborare</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cu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consilierul</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şcolar</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partenerii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educaţionali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comunitatea</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locală</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activităţi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consiliere</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vocaţională</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orientare</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şcolară</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profesională</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pe tot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parcursul</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învăţământului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gimnazial</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vizând</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aspecte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referitoare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la:</a:t>
            </a:r>
          </a:p>
          <a:p>
            <a:pPr marL="0" marR="0">
              <a:lnSpc>
                <a:spcPct val="107000"/>
              </a:lnSpc>
              <a:spcBef>
                <a:spcPts val="0"/>
              </a:spcBef>
              <a:spcAft>
                <a:spcPts val="0"/>
              </a:spcAft>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autocunoaşterea</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autoevaluarea</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ro-RO"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lumea</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muncii</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producţie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salariu</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şomaj</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antreprenoriat,</a:t>
            </a:r>
          </a:p>
          <a:p>
            <a:pPr marL="0" marR="0">
              <a:lnSpc>
                <a:spcPct val="107000"/>
              </a:lnSpc>
              <a:spcBef>
                <a:spcPts val="0"/>
              </a:spcBef>
              <a:spcAft>
                <a:spcPts val="0"/>
              </a:spcAft>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aspecte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psiho-sociale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juridice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ale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muncii</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muncă</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comunicare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explorarea</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diversităţii</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profesiilor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meseriilor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etc. din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mediul</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viaţă</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imediat</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cel</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comunitar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regional,</a:t>
            </a:r>
          </a:p>
          <a:p>
            <a:pPr marL="0" marR="0">
              <a:lnSpc>
                <a:spcPct val="107000"/>
              </a:lnSpc>
              <a:spcBef>
                <a:spcPts val="0"/>
              </a:spcBef>
              <a:spcAft>
                <a:spcPts val="0"/>
              </a:spcAft>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exemple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aplicare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cunoştinţelor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şcolare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viaţa</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practică</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luarea</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deciziilor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legate de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continuarea</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studiilor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carieră</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prin</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valorificarea</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informaţiilor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despre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sine,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educaţie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ocupaţii</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implicarea</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părinţilor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reprezentanţilor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legali</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consilierea</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vocaţională</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beneficiarilor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primari</a:t>
            </a:r>
            <a:r>
              <a:rPr lang="ro-RO" sz="1600" dirty="0">
                <a:effectLst/>
                <a:latin typeface="Trebuchet MS" panose="020B0603020202020204" pitchFamily="34" charset="0"/>
                <a:ea typeface="Calibri" panose="020F0502020204030204" pitchFamily="34" charset="0"/>
                <a:cs typeface="Times New Roman" panose="02020603050405020304" pitchFamily="18" charset="0"/>
              </a:rPr>
              <a:t>.</a:t>
            </a:r>
          </a:p>
          <a:p>
            <a:pPr marL="0" indent="0">
              <a:lnSpc>
                <a:spcPct val="107000"/>
              </a:lnSpc>
              <a:spcBef>
                <a:spcPts val="0"/>
              </a:spcBef>
              <a:buNone/>
            </a:pPr>
            <a:r>
              <a:rPr lang="en-US" sz="1600" dirty="0">
                <a:effectLst/>
                <a:latin typeface="Trebuchet MS" panose="020B0603020202020204" pitchFamily="34" charset="0"/>
                <a:ea typeface="Calibri" panose="020F0502020204030204" pitchFamily="34" charset="0"/>
                <a:cs typeface="Times New Roman" panose="02020603050405020304" pitchFamily="18" charset="0"/>
              </a:rPr>
              <a:t>(8)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Profesorul</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diriginte</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colaborează</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cu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consilierul</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şcolar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mediatorul</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şcolar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mediatorul</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sanitar</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dirty="0" err="1">
                <a:effectLst/>
                <a:latin typeface="Trebuchet MS" panose="020B0603020202020204" pitchFamily="34" charset="0"/>
                <a:ea typeface="Calibri" panose="020F0502020204030204" pitchFamily="34" charset="0"/>
                <a:cs typeface="Times New Roman" panose="02020603050405020304" pitchFamily="18" charset="0"/>
              </a:rPr>
              <a:t>pentru</a:t>
            </a:r>
            <a:r>
              <a:rPr lang="en-US" sz="16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consilierea</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şcolară</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psihologică</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elevelor</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gravide</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beneficiarilor</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primari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părinţi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cu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privire</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la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drepturile</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educaţionale</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la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cele</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privind</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starea</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1600" b="1" dirty="0" err="1">
                <a:effectLst/>
                <a:latin typeface="Trebuchet MS" panose="020B0603020202020204" pitchFamily="34" charset="0"/>
                <a:ea typeface="Calibri" panose="020F0502020204030204" pitchFamily="34" charset="0"/>
                <a:cs typeface="Times New Roman" panose="02020603050405020304" pitchFamily="18" charset="0"/>
              </a:rPr>
              <a:t>sănătate</a:t>
            </a:r>
            <a:r>
              <a:rPr lang="en-US" sz="1600" b="1" dirty="0">
                <a:effectLst/>
                <a:latin typeface="Trebuchet MS" panose="020B0603020202020204" pitchFamily="34" charset="0"/>
                <a:ea typeface="Calibri" panose="020F0502020204030204" pitchFamily="34" charset="0"/>
                <a:cs typeface="Times New Roman" panose="02020603050405020304" pitchFamily="18" charset="0"/>
              </a:rPr>
              <a:t>.</a:t>
            </a:r>
          </a:p>
          <a:p>
            <a:pPr marL="0" marR="0">
              <a:lnSpc>
                <a:spcPct val="107000"/>
              </a:lnSpc>
              <a:spcBef>
                <a:spcPts val="0"/>
              </a:spcBef>
              <a:spcAft>
                <a:spcPts val="0"/>
              </a:spcAft>
            </a:pPr>
            <a:endParaRPr lang="en-US" sz="1100" u="sng" dirty="0">
              <a:effectLst/>
              <a:latin typeface="Trebuchet MS" panose="020B0603020202020204" pitchFamily="34" charset="0"/>
              <a:ea typeface="Calibri" panose="020F0502020204030204" pitchFamily="34" charset="0"/>
              <a:cs typeface="Times New Roman" panose="02020603050405020304" pitchFamily="18" charset="0"/>
            </a:endParaRPr>
          </a:p>
          <a:p>
            <a:endParaRPr lang="en-US" sz="800" dirty="0">
              <a:latin typeface="Trebuchet MS" panose="020B0603020202020204" pitchFamily="34" charset="0"/>
            </a:endParaRPr>
          </a:p>
        </p:txBody>
      </p:sp>
    </p:spTree>
    <p:extLst>
      <p:ext uri="{BB962C8B-B14F-4D97-AF65-F5344CB8AC3E}">
        <p14:creationId xmlns:p14="http://schemas.microsoft.com/office/powerpoint/2010/main" val="28296112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38092DF-2155-4EA4-8753-85F4D6DB0C32}"/>
              </a:ext>
            </a:extLst>
          </p:cNvPr>
          <p:cNvSpPr>
            <a:spLocks noGrp="1"/>
          </p:cNvSpPr>
          <p:nvPr>
            <p:ph idx="1"/>
          </p:nvPr>
        </p:nvSpPr>
        <p:spPr>
          <a:xfrm>
            <a:off x="609600" y="660401"/>
            <a:ext cx="10617200" cy="5380962"/>
          </a:xfrm>
          <a:solidFill>
            <a:schemeClr val="accent4">
              <a:lumMod val="40000"/>
              <a:lumOff val="60000"/>
            </a:schemeClr>
          </a:solidFill>
        </p:spPr>
        <p:txBody>
          <a:bodyPr>
            <a:normAutofit/>
          </a:bodyPr>
          <a:lstStyle/>
          <a:p>
            <a:pPr marL="0" marR="0" indent="0" algn="just">
              <a:lnSpc>
                <a:spcPct val="107000"/>
              </a:lnSpc>
              <a:spcBef>
                <a:spcPts val="0"/>
              </a:spcBef>
              <a:spcAft>
                <a:spcPts val="0"/>
              </a:spcAft>
              <a:buNone/>
            </a:pPr>
            <a:r>
              <a:rPr lang="ro-RO" sz="1900" dirty="0">
                <a:latin typeface="Trebuchet MS" panose="020B0603020202020204" pitchFamily="34" charset="0"/>
                <a:cs typeface="Times New Roman" panose="02020603050405020304" pitchFamily="18" charset="0"/>
              </a:rPr>
              <a:t>Art. 68</a:t>
            </a:r>
          </a:p>
          <a:p>
            <a:pPr marL="0" marR="0" indent="0" algn="just">
              <a:lnSpc>
                <a:spcPct val="107000"/>
              </a:lnSpc>
              <a:spcBef>
                <a:spcPts val="0"/>
              </a:spcBef>
              <a:spcAft>
                <a:spcPts val="0"/>
              </a:spcAft>
              <a:buNone/>
            </a:pPr>
            <a:r>
              <a:rPr lang="ro-RO" sz="1900" dirty="0">
                <a:latin typeface="Trebuchet MS" panose="020B0603020202020204" pitchFamily="34" charset="0"/>
                <a:cs typeface="Times New Roman" panose="02020603050405020304" pitchFamily="18" charset="0"/>
              </a:rPr>
              <a:t>g) </a:t>
            </a:r>
            <a:r>
              <a:rPr lang="en-US" sz="1900" dirty="0" err="1">
                <a:latin typeface="Trebuchet MS" panose="020B0603020202020204" pitchFamily="34" charset="0"/>
                <a:cs typeface="Times New Roman" panose="02020603050405020304" pitchFamily="18" charset="0"/>
              </a:rPr>
              <a:t>acţiuni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pentru</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prevenirea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consumului</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droguri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rândul</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beneficiarilor</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primari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inclusiv</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cele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colaborare</a:t>
            </a:r>
            <a:r>
              <a:rPr lang="en-US" sz="1900" dirty="0">
                <a:latin typeface="Trebuchet MS" panose="020B0603020202020204" pitchFamily="34" charset="0"/>
                <a:cs typeface="Times New Roman" panose="02020603050405020304" pitchFamily="18" charset="0"/>
              </a:rPr>
              <a:t> cu </a:t>
            </a:r>
            <a:r>
              <a:rPr lang="en-US" sz="1900" dirty="0" err="1">
                <a:latin typeface="Trebuchet MS" panose="020B0603020202020204" pitchFamily="34" charset="0"/>
                <a:cs typeface="Times New Roman" panose="02020603050405020304" pitchFamily="18" charset="0"/>
              </a:rPr>
              <a:t>centrele</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prevenire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evaluare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consiliere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antidrog</a:t>
            </a:r>
            <a:r>
              <a:rPr lang="en-US" sz="1900" dirty="0">
                <a:latin typeface="Trebuchet MS" panose="020B0603020202020204" pitchFamily="34" charset="0"/>
                <a:cs typeface="Times New Roman" panose="02020603050405020304" pitchFamily="18" charset="0"/>
              </a:rPr>
              <a:t>;</a:t>
            </a:r>
            <a:endParaRPr lang="ro-RO" sz="1900" dirty="0">
              <a:latin typeface="Trebuchet MS" panose="020B0603020202020204" pitchFamily="34" charset="0"/>
              <a:cs typeface="Times New Roman" panose="02020603050405020304" pitchFamily="18" charset="0"/>
            </a:endParaRPr>
          </a:p>
          <a:p>
            <a:pPr marL="0" marR="0" indent="0" algn="just">
              <a:lnSpc>
                <a:spcPct val="107000"/>
              </a:lnSpc>
              <a:spcBef>
                <a:spcPts val="0"/>
              </a:spcBef>
              <a:spcAft>
                <a:spcPts val="0"/>
              </a:spcAft>
              <a:buNone/>
            </a:pPr>
            <a:r>
              <a:rPr lang="en-US" sz="1900" dirty="0">
                <a:latin typeface="Trebuchet MS" panose="020B0603020202020204" pitchFamily="34" charset="0"/>
                <a:cs typeface="Times New Roman" panose="02020603050405020304" pitchFamily="18" charset="0"/>
              </a:rPr>
              <a:t>h) </a:t>
            </a:r>
            <a:r>
              <a:rPr lang="en-US" sz="1900" dirty="0" err="1">
                <a:latin typeface="Trebuchet MS" panose="020B0603020202020204" pitchFamily="34" charset="0"/>
                <a:cs typeface="Times New Roman" panose="02020603050405020304" pitchFamily="18" charset="0"/>
              </a:rPr>
              <a:t>activităţi</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cunoaştere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intercunoaştere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şi</a:t>
            </a:r>
            <a:r>
              <a:rPr lang="en-US" sz="1900" dirty="0">
                <a:latin typeface="Trebuchet MS" panose="020B0603020202020204" pitchFamily="34" charset="0"/>
                <a:cs typeface="Times New Roman" panose="02020603050405020304" pitchFamily="18" charset="0"/>
              </a:rPr>
              <a:t> teambuilding/</a:t>
            </a:r>
            <a:r>
              <a:rPr lang="en-US" sz="1900" dirty="0" err="1">
                <a:latin typeface="Trebuchet MS" panose="020B0603020202020204" pitchFamily="34" charset="0"/>
                <a:cs typeface="Times New Roman" panose="02020603050405020304" pitchFamily="18" charset="0"/>
              </a:rPr>
              <a:t>dezvoltare</a:t>
            </a:r>
            <a:r>
              <a:rPr lang="en-US" sz="1900" dirty="0">
                <a:latin typeface="Trebuchet MS" panose="020B0603020202020204" pitchFamily="34" charset="0"/>
                <a:cs typeface="Times New Roman" panose="02020603050405020304" pitchFamily="18" charset="0"/>
              </a:rPr>
              <a:t> a </a:t>
            </a:r>
            <a:r>
              <a:rPr lang="en-US" sz="1900" dirty="0" err="1">
                <a:latin typeface="Trebuchet MS" panose="020B0603020202020204" pitchFamily="34" charset="0"/>
                <a:cs typeface="Times New Roman" panose="02020603050405020304" pitchFamily="18" charset="0"/>
              </a:rPr>
              <a:t>coeziunii</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grup</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vederea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formării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unei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culturi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bazate</a:t>
            </a:r>
            <a:r>
              <a:rPr lang="en-US" sz="1900" dirty="0">
                <a:latin typeface="Trebuchet MS" panose="020B0603020202020204" pitchFamily="34" charset="0"/>
                <a:cs typeface="Times New Roman" panose="02020603050405020304" pitchFamily="18" charset="0"/>
              </a:rPr>
              <a:t> pe respect, </a:t>
            </a:r>
            <a:r>
              <a:rPr lang="en-US" sz="1900" dirty="0" err="1">
                <a:latin typeface="Trebuchet MS" panose="020B0603020202020204" pitchFamily="34" charset="0"/>
                <a:cs typeface="Times New Roman" panose="02020603050405020304" pitchFamily="18" charset="0"/>
              </a:rPr>
              <a:t>încredere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susţinere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reciprocă</a:t>
            </a:r>
            <a:r>
              <a:rPr lang="en-US" sz="1900" dirty="0">
                <a:latin typeface="Trebuchet MS" panose="020B0603020202020204" pitchFamily="34" charset="0"/>
                <a:cs typeface="Times New Roman" panose="02020603050405020304" pitchFamily="18" charset="0"/>
              </a:rPr>
              <a:t> la </a:t>
            </a:r>
            <a:r>
              <a:rPr lang="en-US" sz="1900" dirty="0" err="1">
                <a:latin typeface="Trebuchet MS" panose="020B0603020202020204" pitchFamily="34" charset="0"/>
                <a:cs typeface="Times New Roman" panose="02020603050405020304" pitchFamily="18" charset="0"/>
              </a:rPr>
              <a:t>nivelul</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clasei</a:t>
            </a:r>
            <a:r>
              <a:rPr lang="en-US" sz="1900" dirty="0">
                <a:latin typeface="Trebuchet MS" panose="020B0603020202020204" pitchFamily="34" charset="0"/>
                <a:cs typeface="Times New Roman" panose="02020603050405020304" pitchFamily="18" charset="0"/>
              </a:rPr>
              <a:t>.</a:t>
            </a:r>
            <a:endParaRPr lang="ro-RO" sz="1900" dirty="0">
              <a:latin typeface="Trebuchet MS" panose="020B0603020202020204" pitchFamily="34" charset="0"/>
              <a:cs typeface="Times New Roman" panose="02020603050405020304" pitchFamily="18" charset="0"/>
            </a:endParaRPr>
          </a:p>
          <a:p>
            <a:pPr marL="0" marR="0" indent="0" algn="just">
              <a:lnSpc>
                <a:spcPct val="107000"/>
              </a:lnSpc>
              <a:spcBef>
                <a:spcPts val="0"/>
              </a:spcBef>
              <a:spcAft>
                <a:spcPts val="0"/>
              </a:spcAft>
              <a:buNone/>
            </a:pPr>
            <a:endParaRPr lang="ro-RO" sz="1900" dirty="0">
              <a:latin typeface="Trebuchet MS" panose="020B0603020202020204" pitchFamily="34" charset="0"/>
              <a:cs typeface="Times New Roman" panose="02020603050405020304" pitchFamily="18" charset="0"/>
            </a:endParaRPr>
          </a:p>
          <a:p>
            <a:pPr marL="0" indent="0">
              <a:lnSpc>
                <a:spcPct val="107000"/>
              </a:lnSpc>
              <a:spcBef>
                <a:spcPts val="0"/>
              </a:spcBef>
              <a:buNone/>
            </a:pPr>
            <a:r>
              <a:rPr lang="ro-RO" sz="1900" dirty="0">
                <a:latin typeface="Trebuchet MS" panose="020B0603020202020204" pitchFamily="34" charset="0"/>
                <a:cs typeface="Times New Roman" panose="02020603050405020304" pitchFamily="18" charset="0"/>
              </a:rPr>
              <a:t>Art. 69 </a:t>
            </a:r>
          </a:p>
          <a:p>
            <a:pPr marL="0" indent="0">
              <a:lnSpc>
                <a:spcPct val="107000"/>
              </a:lnSpc>
              <a:spcBef>
                <a:spcPts val="0"/>
              </a:spcBef>
              <a:buNone/>
            </a:pPr>
            <a:r>
              <a:rPr lang="en-US" sz="1900" dirty="0" err="1">
                <a:latin typeface="Trebuchet MS" panose="020B0603020202020204" pitchFamily="34" charset="0"/>
                <a:cs typeface="Times New Roman" panose="02020603050405020304" pitchFamily="18" charset="0"/>
              </a:rPr>
              <a:t>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completează</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documentele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specifice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colectivului</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elevi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monitorizează</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completarea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portofoliului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educaţional</a:t>
            </a:r>
            <a:r>
              <a:rPr lang="en-US" sz="1900" dirty="0">
                <a:latin typeface="Trebuchet MS" panose="020B0603020202020204" pitchFamily="34" charset="0"/>
                <a:cs typeface="Times New Roman" panose="02020603050405020304" pitchFamily="18" charset="0"/>
              </a:rPr>
              <a:t> al </a:t>
            </a:r>
            <a:r>
              <a:rPr lang="en-US" sz="1900" dirty="0" err="1">
                <a:latin typeface="Trebuchet MS" panose="020B0603020202020204" pitchFamily="34" charset="0"/>
                <a:cs typeface="Times New Roman" panose="02020603050405020304" pitchFamily="18" charset="0"/>
              </a:rPr>
              <a:t>beneficiarilor</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primari</a:t>
            </a:r>
            <a:r>
              <a:rPr lang="en-US" sz="1900" dirty="0">
                <a:latin typeface="Trebuchet MS" panose="020B0603020202020204" pitchFamily="34" charset="0"/>
                <a:cs typeface="Times New Roman" panose="02020603050405020304" pitchFamily="18" charset="0"/>
              </a:rPr>
              <a:t>;</a:t>
            </a:r>
          </a:p>
          <a:p>
            <a:pPr marL="0" indent="0" algn="just">
              <a:lnSpc>
                <a:spcPct val="107000"/>
              </a:lnSpc>
              <a:spcBef>
                <a:spcPts val="0"/>
              </a:spcBef>
              <a:buNone/>
            </a:pPr>
            <a:r>
              <a:rPr lang="en-US" sz="1900" dirty="0">
                <a:latin typeface="Trebuchet MS" panose="020B0603020202020204" pitchFamily="34" charset="0"/>
                <a:cs typeface="Times New Roman" panose="02020603050405020304" pitchFamily="18" charset="0"/>
              </a:rPr>
              <a:t>j) </a:t>
            </a:r>
            <a:r>
              <a:rPr lang="en-US" sz="1900" dirty="0" err="1">
                <a:latin typeface="Trebuchet MS" panose="020B0603020202020204" pitchFamily="34" charset="0"/>
                <a:cs typeface="Times New Roman" panose="02020603050405020304" pitchFamily="18" charset="0"/>
              </a:rPr>
              <a:t>întocmeşte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calendarul</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activităţilor</a:t>
            </a:r>
            <a:r>
              <a:rPr lang="en-US" sz="1900" dirty="0">
                <a:latin typeface="Trebuchet MS" panose="020B0603020202020204" pitchFamily="34" charset="0"/>
                <a:cs typeface="Times New Roman" panose="02020603050405020304" pitchFamily="18" charset="0"/>
              </a:rPr>
              <a:t> educative </a:t>
            </a:r>
            <a:r>
              <a:rPr lang="en-US" sz="1900" dirty="0" err="1">
                <a:latin typeface="Trebuchet MS" panose="020B0603020202020204" pitchFamily="34" charset="0"/>
                <a:cs typeface="Times New Roman" panose="02020603050405020304" pitchFamily="18" charset="0"/>
              </a:rPr>
              <a:t>extraşcolare</a:t>
            </a:r>
            <a:r>
              <a:rPr lang="en-US" sz="1900" dirty="0">
                <a:latin typeface="Trebuchet MS" panose="020B0603020202020204" pitchFamily="34" charset="0"/>
                <a:cs typeface="Times New Roman" panose="02020603050405020304" pitchFamily="18" charset="0"/>
              </a:rPr>
              <a:t> ale </a:t>
            </a:r>
            <a:r>
              <a:rPr lang="en-US" sz="1900" dirty="0" err="1">
                <a:latin typeface="Trebuchet MS" panose="020B0603020202020204" pitchFamily="34" charset="0"/>
                <a:cs typeface="Times New Roman" panose="02020603050405020304" pitchFamily="18" charset="0"/>
              </a:rPr>
              <a:t>clasei</a:t>
            </a:r>
            <a:r>
              <a:rPr lang="en-US" sz="1900" dirty="0">
                <a:latin typeface="Trebuchet MS" panose="020B0603020202020204" pitchFamily="34" charset="0"/>
                <a:cs typeface="Times New Roman" panose="02020603050405020304" pitchFamily="18" charset="0"/>
              </a:rPr>
              <a:t>;</a:t>
            </a:r>
          </a:p>
          <a:p>
            <a:pPr marL="0" indent="0" algn="just">
              <a:lnSpc>
                <a:spcPct val="107000"/>
              </a:lnSpc>
              <a:spcBef>
                <a:spcPts val="0"/>
              </a:spcBef>
              <a:buNone/>
            </a:pPr>
            <a:r>
              <a:rPr lang="en-US" sz="1900" dirty="0">
                <a:latin typeface="Trebuchet MS" panose="020B0603020202020204" pitchFamily="34" charset="0"/>
                <a:cs typeface="Times New Roman" panose="02020603050405020304" pitchFamily="18" charset="0"/>
              </a:rPr>
              <a:t>k) la </a:t>
            </a:r>
            <a:r>
              <a:rPr lang="en-US" sz="1900" dirty="0" err="1">
                <a:latin typeface="Trebuchet MS" panose="020B0603020202020204" pitchFamily="34" charset="0"/>
                <a:cs typeface="Times New Roman" panose="02020603050405020304" pitchFamily="18" charset="0"/>
              </a:rPr>
              <a:t>finalizarea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învăţământului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gimnazial</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liceal</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profesorul</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consilier</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şcolar</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dirigintele</a:t>
            </a:r>
            <a:r>
              <a:rPr lang="en-US" sz="1900" dirty="0">
                <a:latin typeface="Trebuchet MS" panose="020B0603020202020204" pitchFamily="34" charset="0"/>
                <a:cs typeface="Times New Roman" panose="02020603050405020304" pitchFamily="18" charset="0"/>
              </a:rPr>
              <a:t> emit </a:t>
            </a:r>
            <a:r>
              <a:rPr lang="en-US" sz="1900" dirty="0" err="1">
                <a:latin typeface="Trebuchet MS" panose="020B0603020202020204" pitchFamily="34" charset="0"/>
                <a:cs typeface="Times New Roman" panose="02020603050405020304" pitchFamily="18" charset="0"/>
              </a:rPr>
              <a:t>câte</a:t>
            </a:r>
            <a:r>
              <a:rPr lang="en-US" sz="1900" dirty="0">
                <a:latin typeface="Trebuchet MS" panose="020B0603020202020204" pitchFamily="34" charset="0"/>
                <a:cs typeface="Times New Roman" panose="02020603050405020304" pitchFamily="18" charset="0"/>
              </a:rPr>
              <a:t> o </a:t>
            </a:r>
            <a:r>
              <a:rPr lang="en-US" sz="1900" dirty="0" err="1">
                <a:latin typeface="Trebuchet MS" panose="020B0603020202020204" pitchFamily="34" charset="0"/>
                <a:cs typeface="Times New Roman" panose="02020603050405020304" pitchFamily="18" charset="0"/>
              </a:rPr>
              <a:t>recomandare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consultativă</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încadrare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într</a:t>
            </a:r>
            <a:r>
              <a:rPr lang="en-US" sz="1900" dirty="0">
                <a:latin typeface="Trebuchet MS" panose="020B0603020202020204" pitchFamily="34" charset="0"/>
                <a:cs typeface="Times New Roman" panose="02020603050405020304" pitchFamily="18" charset="0"/>
              </a:rPr>
              <a:t>-o </a:t>
            </a:r>
            <a:r>
              <a:rPr lang="en-US" sz="1900" dirty="0" err="1">
                <a:latin typeface="Trebuchet MS" panose="020B0603020202020204" pitchFamily="34" charset="0"/>
                <a:cs typeface="Times New Roman" panose="02020603050405020304" pitchFamily="18" charset="0"/>
              </a:rPr>
              <a:t>formă</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învăţământ</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nivel</a:t>
            </a:r>
            <a:r>
              <a:rPr lang="en-US" sz="1900" dirty="0">
                <a:latin typeface="Trebuchet MS" panose="020B0603020202020204" pitchFamily="34" charset="0"/>
                <a:cs typeface="Times New Roman" panose="02020603050405020304" pitchFamily="18" charset="0"/>
              </a:rPr>
              <a:t> superior, </a:t>
            </a:r>
            <a:r>
              <a:rPr lang="en-US" sz="1900" dirty="0" err="1">
                <a:latin typeface="Trebuchet MS" panose="020B0603020202020204" pitchFamily="34" charset="0"/>
                <a:cs typeface="Times New Roman" panose="02020603050405020304" pitchFamily="18" charset="0"/>
              </a:rPr>
              <a:t>având</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caracter</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orientare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şcolară</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pentru</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fiecare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elev</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a:t>
            </a:r>
            <a:r>
              <a:rPr lang="en-US" sz="1900" dirty="0">
                <a:latin typeface="Trebuchet MS" panose="020B0603020202020204" pitchFamily="34" charset="0"/>
                <a:cs typeface="Times New Roman" panose="02020603050405020304" pitchFamily="18" charset="0"/>
              </a:rPr>
              <a:t> parte. Pentru </a:t>
            </a:r>
            <a:r>
              <a:rPr lang="en-US" sz="1900" dirty="0" err="1">
                <a:latin typeface="Trebuchet MS" panose="020B0603020202020204" pitchFamily="34" charset="0"/>
                <a:cs typeface="Times New Roman" panose="02020603050405020304" pitchFamily="18" charset="0"/>
              </a:rPr>
              <a:t>absolvenţii</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învăţământ</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liceal</a:t>
            </a:r>
            <a:r>
              <a:rPr lang="en-US" sz="1900" dirty="0">
                <a:latin typeface="Trebuchet MS" panose="020B0603020202020204" pitchFamily="34" charset="0"/>
                <a:cs typeface="Times New Roman" panose="02020603050405020304" pitchFamily="18" charset="0"/>
              </a:rPr>
              <a:t> se </a:t>
            </a:r>
            <a:r>
              <a:rPr lang="en-US" sz="1900" dirty="0" err="1">
                <a:latin typeface="Trebuchet MS" panose="020B0603020202020204" pitchFamily="34" charset="0"/>
                <a:cs typeface="Times New Roman" panose="02020603050405020304" pitchFamily="18" charset="0"/>
              </a:rPr>
              <a:t>poate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realiza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şi</a:t>
            </a:r>
            <a:r>
              <a:rPr lang="en-US" sz="1900" dirty="0">
                <a:latin typeface="Trebuchet MS" panose="020B0603020202020204" pitchFamily="34" charset="0"/>
                <a:cs typeface="Times New Roman" panose="02020603050405020304" pitchFamily="18" charset="0"/>
              </a:rPr>
              <a:t> o </a:t>
            </a:r>
            <a:r>
              <a:rPr lang="en-US" sz="1900" dirty="0" err="1">
                <a:latin typeface="Trebuchet MS" panose="020B0603020202020204" pitchFamily="34" charset="0"/>
                <a:cs typeface="Times New Roman" panose="02020603050405020304" pitchFamily="18" charset="0"/>
              </a:rPr>
              <a:t>recomandare</a:t>
            </a:r>
            <a:r>
              <a:rPr lang="en-US" sz="1900" dirty="0">
                <a:latin typeface="Trebuchet MS" panose="020B0603020202020204" pitchFamily="34" charset="0"/>
                <a:cs typeface="Times New Roman" panose="02020603050405020304" pitchFamily="18" charset="0"/>
              </a:rPr>
              <a:t> sub forma </a:t>
            </a:r>
            <a:r>
              <a:rPr lang="en-US" sz="1900" dirty="0" err="1">
                <a:latin typeface="Trebuchet MS" panose="020B0603020202020204" pitchFamily="34" charset="0"/>
                <a:cs typeface="Times New Roman" panose="02020603050405020304" pitchFamily="18" charset="0"/>
              </a:rPr>
              <a:t>unei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orientări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vocaţionale</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încadrare</a:t>
            </a:r>
            <a:r>
              <a:rPr lang="en-US" sz="1900" dirty="0">
                <a:latin typeface="Trebuchet MS" panose="020B0603020202020204" pitchFamily="34" charset="0"/>
                <a:cs typeface="Times New Roman" panose="02020603050405020304" pitchFamily="18" charset="0"/>
              </a:rPr>
              <a:t> pe </a:t>
            </a:r>
            <a:r>
              <a:rPr lang="en-US" sz="1900" dirty="0" err="1">
                <a:latin typeface="Trebuchet MS" panose="020B0603020202020204" pitchFamily="34" charset="0"/>
                <a:cs typeface="Times New Roman" panose="02020603050405020304" pitchFamily="18" charset="0"/>
              </a:rPr>
              <a:t>piaţa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forţei</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muncă</a:t>
            </a:r>
            <a:r>
              <a:rPr lang="ro-RO" sz="1900" dirty="0">
                <a:latin typeface="Trebuchet MS" panose="020B0603020202020204" pitchFamily="34" charset="0"/>
                <a:cs typeface="Times New Roman" panose="02020603050405020304" pitchFamily="18" charset="0"/>
              </a:rPr>
              <a:t>.</a:t>
            </a:r>
            <a:endParaRPr lang="en-US" sz="1900" dirty="0">
              <a:latin typeface="Trebuchet MS" panose="020B0603020202020204" pitchFamily="34" charset="0"/>
              <a:cs typeface="Times New Roman" panose="02020603050405020304" pitchFamily="18" charset="0"/>
            </a:endParaRPr>
          </a:p>
          <a:p>
            <a:pPr algn="just"/>
            <a:endParaRPr lang="en-US" dirty="0"/>
          </a:p>
        </p:txBody>
      </p:sp>
    </p:spTree>
    <p:extLst>
      <p:ext uri="{BB962C8B-B14F-4D97-AF65-F5344CB8AC3E}">
        <p14:creationId xmlns:p14="http://schemas.microsoft.com/office/powerpoint/2010/main" val="6865369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E87830-A8C6-41BA-8852-340B8CF5E769}"/>
              </a:ext>
            </a:extLst>
          </p:cNvPr>
          <p:cNvSpPr>
            <a:spLocks noGrp="1"/>
          </p:cNvSpPr>
          <p:nvPr>
            <p:ph idx="1"/>
          </p:nvPr>
        </p:nvSpPr>
        <p:spPr>
          <a:xfrm>
            <a:off x="592667" y="787400"/>
            <a:ext cx="10642599" cy="4986867"/>
          </a:xfrm>
          <a:solidFill>
            <a:schemeClr val="accent4">
              <a:lumMod val="40000"/>
              <a:lumOff val="60000"/>
            </a:schemeClr>
          </a:solidFill>
        </p:spPr>
        <p:txBody>
          <a:bodyPr>
            <a:normAutofit/>
          </a:bodyPr>
          <a:lstStyle/>
          <a:p>
            <a:pPr algn="just"/>
            <a:r>
              <a:rPr lang="en-US" sz="1900" dirty="0" err="1">
                <a:latin typeface="Trebuchet MS" panose="020B0603020202020204" pitchFamily="34" charset="0"/>
                <a:cs typeface="Times New Roman" panose="02020603050405020304" pitchFamily="18" charset="0"/>
              </a:rPr>
              <a:t>Pentru</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realizarea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unei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comunicări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constante</a:t>
            </a:r>
            <a:r>
              <a:rPr lang="en-US" sz="1900" dirty="0">
                <a:latin typeface="Trebuchet MS" panose="020B0603020202020204" pitchFamily="34" charset="0"/>
                <a:cs typeface="Times New Roman" panose="02020603050405020304" pitchFamily="18" charset="0"/>
              </a:rPr>
              <a:t> cu </a:t>
            </a:r>
            <a:r>
              <a:rPr lang="en-US" sz="1900" dirty="0" err="1">
                <a:latin typeface="Trebuchet MS" panose="020B0603020202020204" pitchFamily="34" charset="0"/>
                <a:cs typeface="Times New Roman" panose="02020603050405020304" pitchFamily="18" charset="0"/>
              </a:rPr>
              <a:t>părinţii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sau</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reprezentanţii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legali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profesorul</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diriginte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stabileşte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acord</a:t>
            </a:r>
            <a:r>
              <a:rPr lang="en-US" sz="1900" dirty="0">
                <a:latin typeface="Trebuchet MS" panose="020B0603020202020204" pitchFamily="34" charset="0"/>
                <a:cs typeface="Times New Roman" panose="02020603050405020304" pitchFamily="18" charset="0"/>
              </a:rPr>
              <a:t> cu </a:t>
            </a:r>
            <a:r>
              <a:rPr lang="en-US" sz="1900" dirty="0" err="1">
                <a:latin typeface="Trebuchet MS" panose="020B0603020202020204" pitchFamily="34" charset="0"/>
                <a:cs typeface="Times New Roman" panose="02020603050405020304" pitchFamily="18" charset="0"/>
              </a:rPr>
              <a:t>aceştia</a:t>
            </a:r>
            <a:r>
              <a:rPr lang="en-US" sz="1900" dirty="0">
                <a:latin typeface="Trebuchet MS" panose="020B0603020202020204" pitchFamily="34" charset="0"/>
                <a:cs typeface="Times New Roman" panose="02020603050405020304" pitchFamily="18" charset="0"/>
              </a:rPr>
              <a:t>, lunar, o </a:t>
            </a:r>
            <a:r>
              <a:rPr lang="en-US" sz="1900" dirty="0" err="1">
                <a:latin typeface="Trebuchet MS" panose="020B0603020202020204" pitchFamily="34" charset="0"/>
                <a:cs typeface="Times New Roman" panose="02020603050405020304" pitchFamily="18" charset="0"/>
              </a:rPr>
              <a:t>întâlnire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pentru</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prezentarea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situaţiei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şcolare</a:t>
            </a:r>
            <a:r>
              <a:rPr lang="en-US" sz="1900" dirty="0">
                <a:latin typeface="Trebuchet MS" panose="020B0603020202020204" pitchFamily="34" charset="0"/>
                <a:cs typeface="Times New Roman" panose="02020603050405020304" pitchFamily="18" charset="0"/>
              </a:rPr>
              <a:t> a </a:t>
            </a:r>
            <a:r>
              <a:rPr lang="en-US" sz="1900" dirty="0" err="1">
                <a:latin typeface="Trebuchet MS" panose="020B0603020202020204" pitchFamily="34" charset="0"/>
                <a:cs typeface="Times New Roman" panose="02020603050405020304" pitchFamily="18" charset="0"/>
              </a:rPr>
              <a:t>elevilor</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pentru</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discutarea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problemelor</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educaţionale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sau</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comportamentale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specifice</a:t>
            </a:r>
            <a:r>
              <a:rPr lang="en-US" sz="1900" dirty="0">
                <a:latin typeface="Trebuchet MS" panose="020B0603020202020204" pitchFamily="34" charset="0"/>
                <a:cs typeface="Times New Roman" panose="02020603050405020304" pitchFamily="18" charset="0"/>
              </a:rPr>
              <a:t> ale </a:t>
            </a:r>
            <a:r>
              <a:rPr lang="en-US" sz="1900" dirty="0" err="1">
                <a:latin typeface="Trebuchet MS" panose="020B0603020202020204" pitchFamily="34" charset="0"/>
                <a:cs typeface="Times New Roman" panose="02020603050405020304" pitchFamily="18" charset="0"/>
              </a:rPr>
              <a:t>acestora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situaţii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obiective</a:t>
            </a:r>
            <a:r>
              <a:rPr lang="en-US" sz="1900" dirty="0">
                <a:latin typeface="Trebuchet MS" panose="020B0603020202020204" pitchFamily="34" charset="0"/>
                <a:cs typeface="Times New Roman" panose="02020603050405020304" pitchFamily="18" charset="0"/>
              </a:rPr>
              <a:t> cum </a:t>
            </a:r>
            <a:r>
              <a:rPr lang="en-US" sz="1900" dirty="0" err="1">
                <a:latin typeface="Trebuchet MS" panose="020B0603020202020204" pitchFamily="34" charset="0"/>
                <a:cs typeface="Times New Roman" panose="02020603050405020304" pitchFamily="18" charset="0"/>
              </a:rPr>
              <a:t>ar</a:t>
            </a:r>
            <a:r>
              <a:rPr lang="en-US" sz="1900" dirty="0">
                <a:latin typeface="Trebuchet MS" panose="020B0603020202020204" pitchFamily="34" charset="0"/>
                <a:cs typeface="Times New Roman" panose="02020603050405020304" pitchFamily="18" charset="0"/>
              </a:rPr>
              <a:t> fi: </a:t>
            </a:r>
            <a:r>
              <a:rPr lang="en-US" sz="1900" dirty="0" err="1">
                <a:latin typeface="Trebuchet MS" panose="020B0603020202020204" pitchFamily="34" charset="0"/>
                <a:cs typeface="Times New Roman" panose="02020603050405020304" pitchFamily="18" charset="0"/>
              </a:rPr>
              <a:t>calamităţi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intemperii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epidemii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pandemii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alte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situaţii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excepţionale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aceste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întâlniri</a:t>
            </a:r>
            <a:r>
              <a:rPr lang="en-US" sz="1900" dirty="0">
                <a:latin typeface="Trebuchet MS" panose="020B0603020202020204" pitchFamily="34" charset="0"/>
                <a:cs typeface="Times New Roman" panose="02020603050405020304" pitchFamily="18" charset="0"/>
              </a:rPr>
              <a:t> se pot </a:t>
            </a:r>
            <a:r>
              <a:rPr lang="en-US" sz="1900" dirty="0" err="1">
                <a:latin typeface="Trebuchet MS" panose="020B0603020202020204" pitchFamily="34" charset="0"/>
                <a:cs typeface="Times New Roman" panose="02020603050405020304" pitchFamily="18" charset="0"/>
              </a:rPr>
              <a:t>desfăşura</a:t>
            </a:r>
            <a:r>
              <a:rPr lang="en-US" sz="1900" dirty="0">
                <a:latin typeface="Trebuchet MS" panose="020B0603020202020204" pitchFamily="34" charset="0"/>
                <a:cs typeface="Times New Roman" panose="02020603050405020304" pitchFamily="18" charset="0"/>
              </a:rPr>
              <a:t> online, </a:t>
            </a:r>
            <a:r>
              <a:rPr lang="en-US" sz="1900" dirty="0" err="1">
                <a:latin typeface="Trebuchet MS" panose="020B0603020202020204" pitchFamily="34" charset="0"/>
                <a:cs typeface="Times New Roman" panose="02020603050405020304" pitchFamily="18" charset="0"/>
              </a:rPr>
              <a:t>prin</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mijloace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electronice</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comunicare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sistem</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videoconferinţă</a:t>
            </a:r>
            <a:r>
              <a:rPr lang="en-US" sz="1900" dirty="0">
                <a:latin typeface="Trebuchet MS" panose="020B0603020202020204" pitchFamily="34" charset="0"/>
                <a:cs typeface="Times New Roman" panose="02020603050405020304" pitchFamily="18" charset="0"/>
              </a:rPr>
              <a:t>.</a:t>
            </a:r>
            <a:endParaRPr lang="ro-RO" sz="1900" dirty="0">
              <a:latin typeface="Trebuchet MS" panose="020B0603020202020204" pitchFamily="34" charset="0"/>
              <a:cs typeface="Times New Roman" panose="02020603050405020304" pitchFamily="18" charset="0"/>
            </a:endParaRPr>
          </a:p>
          <a:p>
            <a:pPr marL="0" indent="0" algn="just">
              <a:buNone/>
            </a:pPr>
            <a:endParaRPr lang="en-US" sz="1900" dirty="0">
              <a:latin typeface="Trebuchet MS" panose="020B0603020202020204" pitchFamily="34" charset="0"/>
              <a:cs typeface="Times New Roman" panose="02020603050405020304" pitchFamily="18" charset="0"/>
            </a:endParaRPr>
          </a:p>
          <a:p>
            <a:pPr algn="just"/>
            <a:r>
              <a:rPr lang="en-US" sz="1900" dirty="0" err="1">
                <a:latin typeface="Trebuchet MS" panose="020B0603020202020204" pitchFamily="34" charset="0"/>
                <a:cs typeface="Times New Roman" panose="02020603050405020304" pitchFamily="18" charset="0"/>
              </a:rPr>
              <a:t>Planificarea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orelor</a:t>
            </a:r>
            <a:r>
              <a:rPr lang="en-US" sz="1900" dirty="0">
                <a:latin typeface="Trebuchet MS" panose="020B0603020202020204" pitchFamily="34" charset="0"/>
                <a:cs typeface="Times New Roman" panose="02020603050405020304" pitchFamily="18" charset="0"/>
              </a:rPr>
              <a:t> dedicate </a:t>
            </a:r>
            <a:r>
              <a:rPr lang="en-US" sz="1900" dirty="0" err="1">
                <a:latin typeface="Trebuchet MS" panose="020B0603020202020204" pitchFamily="34" charset="0"/>
                <a:cs typeface="Times New Roman" panose="02020603050405020304" pitchFamily="18" charset="0"/>
              </a:rPr>
              <a:t>întâlnirilor</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diriginţilor</a:t>
            </a:r>
            <a:r>
              <a:rPr lang="en-US" sz="1900" dirty="0">
                <a:latin typeface="Trebuchet MS" panose="020B0603020202020204" pitchFamily="34" charset="0"/>
                <a:cs typeface="Times New Roman" panose="02020603050405020304" pitchFamily="18" charset="0"/>
              </a:rPr>
              <a:t> cu </a:t>
            </a:r>
            <a:r>
              <a:rPr lang="en-US" sz="1900" dirty="0" err="1">
                <a:latin typeface="Trebuchet MS" panose="020B0603020202020204" pitchFamily="34" charset="0"/>
                <a:cs typeface="Times New Roman" panose="02020603050405020304" pitchFamily="18" charset="0"/>
              </a:rPr>
              <a:t>părinţii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sau</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reprezentanţii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legali</a:t>
            </a:r>
            <a:r>
              <a:rPr lang="en-US" sz="1900" dirty="0">
                <a:latin typeface="Trebuchet MS" panose="020B0603020202020204" pitchFamily="34" charset="0"/>
                <a:cs typeface="Times New Roman" panose="02020603050405020304" pitchFamily="18" charset="0"/>
              </a:rPr>
              <a:t> de la </a:t>
            </a:r>
            <a:r>
              <a:rPr lang="en-US" sz="1900" dirty="0" err="1">
                <a:latin typeface="Trebuchet MS" panose="020B0603020202020204" pitchFamily="34" charset="0"/>
                <a:cs typeface="Times New Roman" panose="02020603050405020304" pitchFamily="18" charset="0"/>
              </a:rPr>
              <a:t>fiecare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formaţiune</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studiu</a:t>
            </a:r>
            <a:r>
              <a:rPr lang="en-US" sz="1900" dirty="0">
                <a:latin typeface="Trebuchet MS" panose="020B0603020202020204" pitchFamily="34" charset="0"/>
                <a:cs typeface="Times New Roman" panose="02020603050405020304" pitchFamily="18" charset="0"/>
              </a:rPr>
              <a:t> se </a:t>
            </a:r>
            <a:r>
              <a:rPr lang="en-US" sz="1900" dirty="0" err="1">
                <a:latin typeface="Trebuchet MS" panose="020B0603020202020204" pitchFamily="34" charset="0"/>
                <a:cs typeface="Times New Roman" panose="02020603050405020304" pitchFamily="18" charset="0"/>
              </a:rPr>
              <a:t>comunică</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elevilor</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părinţilor</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sau</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reprezentanţilor</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legali</a:t>
            </a:r>
            <a:r>
              <a:rPr lang="en-US" sz="1900" dirty="0">
                <a:latin typeface="Trebuchet MS" panose="020B0603020202020204" pitchFamily="34" charset="0"/>
                <a:cs typeface="Times New Roman" panose="02020603050405020304" pitchFamily="18" charset="0"/>
              </a:rPr>
              <a:t> ai </a:t>
            </a:r>
            <a:r>
              <a:rPr lang="en-US" sz="1900" dirty="0" err="1">
                <a:latin typeface="Trebuchet MS" panose="020B0603020202020204" pitchFamily="34" charset="0"/>
                <a:cs typeface="Times New Roman" panose="02020603050405020304" pitchFamily="18" charset="0"/>
              </a:rPr>
              <a:t>acestora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şi</a:t>
            </a:r>
            <a:r>
              <a:rPr lang="en-US" sz="1900" dirty="0">
                <a:latin typeface="Trebuchet MS" panose="020B0603020202020204" pitchFamily="34" charset="0"/>
                <a:cs typeface="Times New Roman" panose="02020603050405020304" pitchFamily="18" charset="0"/>
              </a:rPr>
              <a:t> se </a:t>
            </a:r>
            <a:r>
              <a:rPr lang="en-US" sz="1900" dirty="0" err="1">
                <a:latin typeface="Trebuchet MS" panose="020B0603020202020204" pitchFamily="34" charset="0"/>
                <a:cs typeface="Times New Roman" panose="02020603050405020304" pitchFamily="18" charset="0"/>
              </a:rPr>
              <a:t>afişează</a:t>
            </a:r>
            <a:r>
              <a:rPr lang="en-US" sz="1900" dirty="0">
                <a:latin typeface="Trebuchet MS" panose="020B0603020202020204" pitchFamily="34" charset="0"/>
                <a:cs typeface="Times New Roman" panose="02020603050405020304" pitchFamily="18" charset="0"/>
              </a:rPr>
              <a:t> la </a:t>
            </a:r>
            <a:r>
              <a:rPr lang="en-US" sz="1900" dirty="0" err="1">
                <a:latin typeface="Trebuchet MS" panose="020B0603020202020204" pitchFamily="34" charset="0"/>
                <a:cs typeface="Times New Roman" panose="02020603050405020304" pitchFamily="18" charset="0"/>
              </a:rPr>
              <a:t>avizier</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sau</a:t>
            </a:r>
            <a:r>
              <a:rPr lang="en-US" sz="1900" dirty="0">
                <a:latin typeface="Trebuchet MS" panose="020B0603020202020204" pitchFamily="34" charset="0"/>
                <a:cs typeface="Times New Roman" panose="02020603050405020304" pitchFamily="18" charset="0"/>
              </a:rPr>
              <a:t> pe site-ul </a:t>
            </a:r>
            <a:r>
              <a:rPr lang="en-US" sz="1900" dirty="0" err="1">
                <a:latin typeface="Trebuchet MS" panose="020B0603020202020204" pitchFamily="34" charset="0"/>
                <a:cs typeface="Times New Roman" panose="02020603050405020304" pitchFamily="18" charset="0"/>
              </a:rPr>
              <a:t>unităţii</a:t>
            </a:r>
            <a:r>
              <a:rPr lang="en-US" sz="1900" dirty="0">
                <a:latin typeface="Trebuchet MS" panose="020B0603020202020204" pitchFamily="34" charset="0"/>
                <a:cs typeface="Times New Roman" panose="02020603050405020304" pitchFamily="18" charset="0"/>
              </a:rPr>
              <a:t> de </a:t>
            </a:r>
            <a:r>
              <a:rPr lang="en-US" sz="1900" dirty="0" err="1">
                <a:latin typeface="Trebuchet MS" panose="020B0603020202020204" pitchFamily="34" charset="0"/>
                <a:cs typeface="Times New Roman" panose="02020603050405020304" pitchFamily="18" charset="0"/>
              </a:rPr>
              <a:t>învăţământ</a:t>
            </a:r>
            <a:r>
              <a:rPr lang="en-US" sz="1900" dirty="0">
                <a:latin typeface="Trebuchet MS" panose="020B0603020202020204" pitchFamily="34" charset="0"/>
                <a:cs typeface="Times New Roman" panose="02020603050405020304" pitchFamily="18" charset="0"/>
              </a:rPr>
              <a:t>.</a:t>
            </a:r>
            <a:endParaRPr lang="ro-RO" sz="1900" dirty="0">
              <a:latin typeface="Trebuchet MS" panose="020B0603020202020204" pitchFamily="34" charset="0"/>
              <a:cs typeface="Times New Roman" panose="02020603050405020304" pitchFamily="18" charset="0"/>
            </a:endParaRPr>
          </a:p>
          <a:p>
            <a:pPr marL="0" indent="0" algn="just">
              <a:buNone/>
            </a:pPr>
            <a:endParaRPr lang="en-US" sz="1900" dirty="0">
              <a:latin typeface="Trebuchet MS" panose="020B0603020202020204" pitchFamily="34" charset="0"/>
              <a:cs typeface="Times New Roman" panose="02020603050405020304" pitchFamily="18" charset="0"/>
            </a:endParaRPr>
          </a:p>
          <a:p>
            <a:pPr algn="just"/>
            <a:r>
              <a:rPr lang="en-US" sz="1900" dirty="0" err="1">
                <a:latin typeface="Trebuchet MS" panose="020B0603020202020204" pitchFamily="34" charset="0"/>
                <a:cs typeface="Times New Roman" panose="02020603050405020304" pitchFamily="18" charset="0"/>
              </a:rPr>
              <a:t>Întâlnirea</a:t>
            </a:r>
            <a:r>
              <a:rPr lang="en-US" sz="1900" dirty="0">
                <a:latin typeface="Trebuchet MS" panose="020B0603020202020204" pitchFamily="34" charset="0"/>
                <a:cs typeface="Times New Roman" panose="02020603050405020304" pitchFamily="18" charset="0"/>
              </a:rPr>
              <a:t> cu </a:t>
            </a:r>
            <a:r>
              <a:rPr lang="en-US" sz="1900" dirty="0" err="1">
                <a:latin typeface="Trebuchet MS" panose="020B0603020202020204" pitchFamily="34" charset="0"/>
                <a:cs typeface="Times New Roman" panose="02020603050405020304" pitchFamily="18" charset="0"/>
              </a:rPr>
              <a:t>părinţii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sau</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reprezentanţii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legali</a:t>
            </a:r>
            <a:r>
              <a:rPr lang="en-US" sz="1900" dirty="0">
                <a:latin typeface="Trebuchet MS" panose="020B0603020202020204" pitchFamily="34" charset="0"/>
                <a:cs typeface="Times New Roman" panose="02020603050405020304" pitchFamily="18" charset="0"/>
              </a:rPr>
              <a:t> se </a:t>
            </a:r>
            <a:r>
              <a:rPr lang="en-US" sz="1900" dirty="0" err="1">
                <a:latin typeface="Trebuchet MS" panose="020B0603020202020204" pitchFamily="34" charset="0"/>
                <a:cs typeface="Times New Roman" panose="02020603050405020304" pitchFamily="18" charset="0"/>
              </a:rPr>
              <a:t>recomandă</a:t>
            </a:r>
            <a:r>
              <a:rPr lang="en-US" sz="1900" dirty="0">
                <a:latin typeface="Trebuchet MS" panose="020B0603020202020204" pitchFamily="34" charset="0"/>
                <a:cs typeface="Times New Roman" panose="02020603050405020304" pitchFamily="18" charset="0"/>
              </a:rPr>
              <a:t> a fi </a:t>
            </a:r>
            <a:r>
              <a:rPr lang="en-US" sz="1900" dirty="0" err="1">
                <a:latin typeface="Trebuchet MS" panose="020B0603020202020204" pitchFamily="34" charset="0"/>
                <a:cs typeface="Times New Roman" panose="02020603050405020304" pitchFamily="18" charset="0"/>
              </a:rPr>
              <a:t>individuală</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conformitate</a:t>
            </a:r>
            <a:r>
              <a:rPr lang="en-US" sz="1900" dirty="0">
                <a:latin typeface="Trebuchet MS" panose="020B0603020202020204" pitchFamily="34" charset="0"/>
                <a:cs typeface="Times New Roman" panose="02020603050405020304" pitchFamily="18" charset="0"/>
              </a:rPr>
              <a:t> cu o </a:t>
            </a:r>
            <a:r>
              <a:rPr lang="en-US" sz="1900" dirty="0" err="1">
                <a:latin typeface="Trebuchet MS" panose="020B0603020202020204" pitchFamily="34" charset="0"/>
                <a:cs typeface="Times New Roman" panose="02020603050405020304" pitchFamily="18" charset="0"/>
              </a:rPr>
              <a:t>programare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stabilită</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prealabil</a:t>
            </a:r>
            <a:r>
              <a:rPr lang="en-US" sz="1900" dirty="0">
                <a:latin typeface="Trebuchet MS" panose="020B0603020202020204" pitchFamily="34" charset="0"/>
                <a:cs typeface="Times New Roman" panose="02020603050405020304" pitchFamily="18" charset="0"/>
              </a:rPr>
              <a:t>. La </a:t>
            </a:r>
            <a:r>
              <a:rPr lang="en-US" sz="1900" dirty="0" err="1">
                <a:latin typeface="Trebuchet MS" panose="020B0603020202020204" pitchFamily="34" charset="0"/>
                <a:cs typeface="Times New Roman" panose="02020603050405020304" pitchFamily="18" charset="0"/>
              </a:rPr>
              <a:t>această</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întâlnire</a:t>
            </a:r>
            <a:r>
              <a:rPr lang="en-US" sz="1900" dirty="0">
                <a:latin typeface="Trebuchet MS" panose="020B0603020202020204" pitchFamily="34" charset="0"/>
                <a:cs typeface="Times New Roman" panose="02020603050405020304" pitchFamily="18" charset="0"/>
              </a:rPr>
              <a:t>, la </a:t>
            </a:r>
            <a:r>
              <a:rPr lang="en-US" sz="1900" dirty="0" err="1">
                <a:latin typeface="Trebuchet MS" panose="020B0603020202020204" pitchFamily="34" charset="0"/>
                <a:cs typeface="Times New Roman" panose="02020603050405020304" pitchFamily="18" charset="0"/>
              </a:rPr>
              <a:t>solicitarea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părintelui</a:t>
            </a:r>
            <a:r>
              <a:rPr lang="en-US" sz="1900" dirty="0">
                <a:latin typeface="Trebuchet MS" panose="020B0603020202020204" pitchFamily="34" charset="0"/>
                <a:cs typeface="Times New Roman" panose="02020603050405020304" pitchFamily="18" charset="0"/>
              </a:rPr>
              <a:t>/</a:t>
            </a:r>
            <a:r>
              <a:rPr lang="en-US" sz="1900" dirty="0" err="1">
                <a:latin typeface="Trebuchet MS" panose="020B0603020202020204" pitchFamily="34" charset="0"/>
                <a:cs typeface="Times New Roman" panose="02020603050405020304" pitchFamily="18" charset="0"/>
              </a:rPr>
              <a:t>reprezentantului</a:t>
            </a:r>
            <a:r>
              <a:rPr lang="en-US" sz="1900" dirty="0">
                <a:latin typeface="Trebuchet MS" panose="020B0603020202020204" pitchFamily="34" charset="0"/>
                <a:cs typeface="Times New Roman" panose="02020603050405020304" pitchFamily="18" charset="0"/>
              </a:rPr>
              <a:t> legal </a:t>
            </a:r>
            <a:r>
              <a:rPr lang="en-US" sz="1900" dirty="0" err="1">
                <a:latin typeface="Trebuchet MS" panose="020B0603020202020204" pitchFamily="34" charset="0"/>
                <a:cs typeface="Times New Roman" panose="02020603050405020304" pitchFamily="18" charset="0"/>
              </a:rPr>
              <a:t>sau</a:t>
            </a:r>
            <a:r>
              <a:rPr lang="en-US" sz="1900" dirty="0">
                <a:latin typeface="Trebuchet MS" panose="020B0603020202020204" pitchFamily="34" charset="0"/>
                <a:cs typeface="Times New Roman" panose="02020603050405020304" pitchFamily="18" charset="0"/>
              </a:rPr>
              <a:t> a </a:t>
            </a:r>
            <a:r>
              <a:rPr lang="en-US" sz="1900" dirty="0" err="1">
                <a:latin typeface="Trebuchet MS" panose="020B0603020202020204" pitchFamily="34" charset="0"/>
                <a:cs typeface="Times New Roman" panose="02020603050405020304" pitchFamily="18" charset="0"/>
              </a:rPr>
              <a:t>dirigintelui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poate</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participa</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şi</a:t>
            </a:r>
            <a:r>
              <a:rPr lang="en-US" sz="1900" dirty="0">
                <a:latin typeface="Trebuchet MS" panose="020B0603020202020204" pitchFamily="34" charset="0"/>
                <a:cs typeface="Times New Roman" panose="02020603050405020304" pitchFamily="18" charset="0"/>
              </a:rPr>
              <a:t> </a:t>
            </a:r>
            <a:r>
              <a:rPr lang="en-US" sz="1900" dirty="0" err="1">
                <a:latin typeface="Trebuchet MS" panose="020B0603020202020204" pitchFamily="34" charset="0"/>
                <a:cs typeface="Times New Roman" panose="02020603050405020304" pitchFamily="18" charset="0"/>
              </a:rPr>
              <a:t>elevul</a:t>
            </a:r>
            <a:r>
              <a:rPr lang="en-US" sz="1900" dirty="0">
                <a:latin typeface="Trebuchet MS" panose="020B0603020202020204" pitchFamily="34" charset="0"/>
                <a:cs typeface="Times New Roman" panose="02020603050405020304" pitchFamily="18" charset="0"/>
              </a:rPr>
              <a:t>.</a:t>
            </a:r>
            <a:endParaRPr lang="ro-RO" sz="1900" dirty="0">
              <a:latin typeface="Trebuchet MS" panose="020B0603020202020204" pitchFamily="34" charset="0"/>
              <a:cs typeface="Times New Roman" panose="02020603050405020304" pitchFamily="18" charset="0"/>
            </a:endParaRPr>
          </a:p>
        </p:txBody>
      </p:sp>
    </p:spTree>
    <p:extLst>
      <p:ext uri="{BB962C8B-B14F-4D97-AF65-F5344CB8AC3E}">
        <p14:creationId xmlns:p14="http://schemas.microsoft.com/office/powerpoint/2010/main" val="17835614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0233A5-BFE8-4C76-8928-D71F9B2A1EC7}"/>
              </a:ext>
            </a:extLst>
          </p:cNvPr>
          <p:cNvSpPr>
            <a:spLocks noGrp="1"/>
          </p:cNvSpPr>
          <p:nvPr>
            <p:ph type="title"/>
          </p:nvPr>
        </p:nvSpPr>
        <p:spPr>
          <a:xfrm>
            <a:off x="575735" y="897466"/>
            <a:ext cx="11057466" cy="914401"/>
          </a:xfrm>
          <a:solidFill>
            <a:srgbClr val="FFC000"/>
          </a:solidFill>
        </p:spPr>
        <p:txBody>
          <a:bodyPr>
            <a:normAutofit/>
          </a:bodyPr>
          <a:lstStyle/>
          <a:p>
            <a:pPr algn="ctr"/>
            <a:r>
              <a:rPr lang="en-US" sz="2800" b="1" dirty="0" err="1">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Coordonatorul</a:t>
            </a:r>
            <a:r>
              <a:rPr lang="en-US" sz="2800" b="1" dirty="0">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 </a:t>
            </a:r>
            <a:r>
              <a:rPr lang="en-US" sz="2800" b="1" dirty="0" err="1">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pentru</a:t>
            </a:r>
            <a:r>
              <a:rPr lang="en-US" sz="2800" b="1" dirty="0">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 </a:t>
            </a:r>
            <a:r>
              <a:rPr lang="en-US" sz="2800" b="1" dirty="0" err="1">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proiecte</a:t>
            </a:r>
            <a:r>
              <a:rPr lang="en-US" sz="2800" b="1" dirty="0">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 </a:t>
            </a:r>
            <a:r>
              <a:rPr lang="en-US" sz="2800" b="1" dirty="0" err="1">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şi</a:t>
            </a:r>
            <a:r>
              <a:rPr lang="en-US" sz="2800" b="1" dirty="0">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 </a:t>
            </a:r>
            <a:r>
              <a:rPr lang="en-US" sz="2800" b="1" dirty="0" err="1">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programe</a:t>
            </a:r>
            <a:r>
              <a:rPr lang="en-US" sz="2800" b="1" dirty="0">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 educative </a:t>
            </a:r>
            <a:r>
              <a:rPr lang="en-US" sz="2800" b="1" dirty="0" err="1">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şcolare</a:t>
            </a:r>
            <a:r>
              <a:rPr lang="en-US" sz="2800" b="1" dirty="0">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 </a:t>
            </a:r>
            <a:r>
              <a:rPr lang="en-US" sz="2800" b="1" dirty="0" err="1">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şi</a:t>
            </a:r>
            <a:r>
              <a:rPr lang="en-US" sz="2800" b="1" dirty="0">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 </a:t>
            </a:r>
            <a:r>
              <a:rPr lang="en-US" sz="2800" b="1" dirty="0" err="1">
                <a:solidFill>
                  <a:schemeClr val="accent1">
                    <a:lumMod val="50000"/>
                  </a:schemeClr>
                </a:solidFill>
                <a:effectLst/>
                <a:latin typeface="Trebuchet MS" panose="020B0603020202020204" pitchFamily="34" charset="0"/>
                <a:ea typeface="Calibri" panose="020F0502020204030204" pitchFamily="34" charset="0"/>
                <a:cs typeface="Times New Roman" panose="02020603050405020304" pitchFamily="18" charset="0"/>
              </a:rPr>
              <a:t>extraşcolare</a:t>
            </a:r>
            <a:endParaRPr lang="en-US" sz="2800" b="1" dirty="0">
              <a:solidFill>
                <a:schemeClr val="accent1">
                  <a:lumMod val="50000"/>
                </a:schemeClr>
              </a:solidFill>
              <a:latin typeface="Trebuchet MS" panose="020B0603020202020204" pitchFamily="34" charset="0"/>
            </a:endParaRPr>
          </a:p>
        </p:txBody>
      </p:sp>
      <p:sp>
        <p:nvSpPr>
          <p:cNvPr id="3" name="Content Placeholder 2">
            <a:extLst>
              <a:ext uri="{FF2B5EF4-FFF2-40B4-BE49-F238E27FC236}">
                <a16:creationId xmlns:a16="http://schemas.microsoft.com/office/drawing/2014/main" id="{B120034C-1CAE-4B73-B8CC-77261BA1C9AC}"/>
              </a:ext>
            </a:extLst>
          </p:cNvPr>
          <p:cNvSpPr>
            <a:spLocks noGrp="1"/>
          </p:cNvSpPr>
          <p:nvPr>
            <p:ph idx="1"/>
          </p:nvPr>
        </p:nvSpPr>
        <p:spPr>
          <a:xfrm>
            <a:off x="575734" y="2160589"/>
            <a:ext cx="11150600" cy="3880773"/>
          </a:xfrm>
          <a:solidFill>
            <a:schemeClr val="accent4">
              <a:lumMod val="40000"/>
              <a:lumOff val="60000"/>
            </a:schemeClr>
          </a:solidFill>
        </p:spPr>
        <p:txBody>
          <a:bodyPr>
            <a:normAutofit fontScale="62500" lnSpcReduction="20000"/>
          </a:bodyPr>
          <a:lstStyle/>
          <a:p>
            <a:pPr marL="0" indent="0">
              <a:lnSpc>
                <a:spcPct val="120000"/>
              </a:lnSpc>
              <a:buNone/>
            </a:pPr>
            <a:r>
              <a:rPr lang="ro-RO" sz="2200" dirty="0" err="1">
                <a:effectLst/>
                <a:latin typeface="Trebuchet MS" panose="020B0603020202020204" pitchFamily="34" charset="0"/>
                <a:ea typeface="Calibri" panose="020F0502020204030204" pitchFamily="34" charset="0"/>
                <a:cs typeface="Times New Roman" panose="02020603050405020304" pitchFamily="18" charset="0"/>
              </a:rPr>
              <a:t>Art</a:t>
            </a:r>
            <a:r>
              <a:rPr lang="ro-RO" sz="2200" dirty="0">
                <a:effectLst/>
                <a:latin typeface="Trebuchet MS" panose="020B0603020202020204" pitchFamily="34" charset="0"/>
                <a:ea typeface="Calibri" panose="020F0502020204030204" pitchFamily="34" charset="0"/>
                <a:cs typeface="Times New Roman" panose="02020603050405020304" pitchFamily="18" charset="0"/>
              </a:rPr>
              <a:t> . 60. - ROFUIP</a:t>
            </a:r>
          </a:p>
          <a:p>
            <a:pPr marL="0" indent="0" algn="just">
              <a:lnSpc>
                <a:spcPct val="120000"/>
              </a:lnSpc>
              <a:buNone/>
            </a:pP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Coordonatorul</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pentru</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proiecte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programe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educative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şcolare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extraşcolare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dirty="0" err="1">
                <a:effectLst/>
                <a:latin typeface="Trebuchet MS" panose="020B0603020202020204" pitchFamily="34" charset="0"/>
                <a:ea typeface="Calibri" panose="020F0502020204030204" pitchFamily="34" charset="0"/>
                <a:cs typeface="Times New Roman" panose="02020603050405020304" pitchFamily="18" charset="0"/>
              </a:rPr>
              <a:t>coordonează</a:t>
            </a:r>
            <a:r>
              <a:rPr lang="en-US" sz="22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dirty="0" err="1">
                <a:effectLst/>
                <a:latin typeface="Trebuchet MS" panose="020B0603020202020204" pitchFamily="34" charset="0"/>
                <a:ea typeface="Calibri" panose="020F0502020204030204" pitchFamily="34" charset="0"/>
                <a:cs typeface="Times New Roman" panose="02020603050405020304" pitchFamily="18" charset="0"/>
              </a:rPr>
              <a:t>activitatea</a:t>
            </a:r>
            <a:r>
              <a:rPr lang="en-US" sz="2200" b="1"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dirty="0" err="1">
                <a:effectLst/>
                <a:latin typeface="Trebuchet MS" panose="020B0603020202020204" pitchFamily="34" charset="0"/>
                <a:ea typeface="Calibri" panose="020F0502020204030204" pitchFamily="34" charset="0"/>
                <a:cs typeface="Times New Roman" panose="02020603050405020304" pitchFamily="18" charset="0"/>
              </a:rPr>
              <a:t>educativă</a:t>
            </a:r>
            <a:r>
              <a:rPr lang="en-US" sz="2200" b="1" dirty="0">
                <a:effectLst/>
                <a:latin typeface="Trebuchet MS" panose="020B0603020202020204" pitchFamily="34" charset="0"/>
                <a:ea typeface="Calibri" panose="020F0502020204030204" pitchFamily="34" charset="0"/>
                <a:cs typeface="Times New Roman" panose="02020603050405020304" pitchFamily="18" charset="0"/>
              </a:rPr>
              <a:t> din </a:t>
            </a:r>
            <a:r>
              <a:rPr lang="en-US" sz="2200" b="1" dirty="0" err="1">
                <a:effectLst/>
                <a:latin typeface="Trebuchet MS" panose="020B0603020202020204" pitchFamily="34" charset="0"/>
                <a:ea typeface="Calibri" panose="020F0502020204030204" pitchFamily="34" charset="0"/>
                <a:cs typeface="Times New Roman" panose="02020603050405020304" pitchFamily="18" charset="0"/>
              </a:rPr>
              <a:t>unitatea</a:t>
            </a:r>
            <a:r>
              <a:rPr lang="en-US" sz="2200" b="1"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2200" b="1" dirty="0" err="1">
                <a:effectLst/>
                <a:latin typeface="Trebuchet MS" panose="020B0603020202020204" pitchFamily="34" charset="0"/>
                <a:ea typeface="Calibri" panose="020F0502020204030204" pitchFamily="34" charset="0"/>
                <a:cs typeface="Times New Roman" panose="02020603050405020304" pitchFamily="18" charset="0"/>
              </a:rPr>
              <a:t>învăţământ</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iniţiază</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organizează</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desfăşoară</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activităţi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extracurriculare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extraşcolare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la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nivelul</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unităţii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învăţământ</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cu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diriginţii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cu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responsabilul</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comisiei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învăţământ</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primar</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cu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consiliul</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reprezentativ</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al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părinţilor</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reprezentanţilor</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legali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asociaţia</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părinţi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acolo</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unde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aceasta</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există</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cu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reprezentanţi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ai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consiliului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beneficiarilor</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primari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cu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consilierul</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şcolar</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cu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partenerii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guvernamentali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neguvernamentali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a:t>
            </a:r>
            <a:endParaRPr lang="ro-RO" sz="2200" dirty="0">
              <a:effectLst/>
              <a:latin typeface="Trebuchet MS" panose="020B0603020202020204" pitchFamily="34" charset="0"/>
              <a:ea typeface="Calibri" panose="020F0502020204030204" pitchFamily="34" charset="0"/>
              <a:cs typeface="Times New Roman" panose="02020603050405020304" pitchFamily="18" charset="0"/>
            </a:endParaRPr>
          </a:p>
          <a:p>
            <a:pPr marL="0" indent="0" algn="just">
              <a:lnSpc>
                <a:spcPct val="120000"/>
              </a:lnSpc>
              <a:buNone/>
            </a:pP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unităţile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învăţământ</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preuniversitar</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care au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obţinut</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acreditare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Erasmus+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sau</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lipsa</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acreditării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unităţile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învăţământ</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care se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derulează</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mai</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mult</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trei</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proiecte</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din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cadrul</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unor</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programe</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ale UE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domeniul</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educaţiei</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sau</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formării</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profesionale</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directorul</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poate</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numi</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după</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consultarea</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consiliului</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profesoral</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baza</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hotărârii</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consiliului</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administraţie</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un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coordonator</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pentru</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proiecte</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educaţionale</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b="1" u="sng" dirty="0" err="1">
                <a:effectLst/>
                <a:latin typeface="Trebuchet MS" panose="020B0603020202020204" pitchFamily="34" charset="0"/>
                <a:ea typeface="Calibri" panose="020F0502020204030204" pitchFamily="34" charset="0"/>
                <a:cs typeface="Times New Roman" panose="02020603050405020304" pitchFamily="18" charset="0"/>
              </a:rPr>
              <a:t>europene</a:t>
            </a:r>
            <a:r>
              <a:rPr lang="en-US" sz="2200" b="1" u="sng"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cazul</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care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unitatea</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învăţământ</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nu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este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acreditată</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sau</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derulează</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mai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puţin</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trei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proiecte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din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cadrul</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unor</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programe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ale UE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domeniul</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educaţiei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sau</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formării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profesionale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atribuţiile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coordonatorului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pentru</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proiecte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educaţionale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europene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sunt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îndeplinite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de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coordonatorul</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pentru</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proiecte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programe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educative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şcolare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şi</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 </a:t>
            </a:r>
            <a:r>
              <a:rPr lang="en-US" sz="2200" dirty="0" err="1">
                <a:effectLst/>
                <a:latin typeface="Trebuchet MS" panose="020B0603020202020204" pitchFamily="34" charset="0"/>
                <a:ea typeface="Calibri" panose="020F0502020204030204" pitchFamily="34" charset="0"/>
                <a:cs typeface="Times New Roman" panose="02020603050405020304" pitchFamily="18" charset="0"/>
              </a:rPr>
              <a:t>extraşcolare</a:t>
            </a:r>
            <a:r>
              <a:rPr lang="en-US" sz="2200" dirty="0">
                <a:effectLst/>
                <a:latin typeface="Trebuchet MS" panose="020B0603020202020204" pitchFamily="34" charset="0"/>
                <a:ea typeface="Calibri" panose="020F0502020204030204" pitchFamily="34" charset="0"/>
                <a:cs typeface="Times New Roman" panose="02020603050405020304" pitchFamily="18" charset="0"/>
              </a:rPr>
              <a:t>.</a:t>
            </a:r>
            <a:endParaRPr lang="ro-RO" sz="2200" dirty="0">
              <a:effectLst/>
              <a:latin typeface="Trebuchet MS" panose="020B0603020202020204" pitchFamily="34" charset="0"/>
              <a:ea typeface="Calibri" panose="020F0502020204030204" pitchFamily="34" charset="0"/>
              <a:cs typeface="Times New Roman" panose="02020603050405020304" pitchFamily="18" charset="0"/>
            </a:endParaRPr>
          </a:p>
          <a:p>
            <a:pPr marL="0" indent="0">
              <a:lnSpc>
                <a:spcPct val="120000"/>
              </a:lnSpc>
              <a:buNone/>
            </a:pPr>
            <a:r>
              <a:rPr lang="ro-RO" sz="2200" dirty="0">
                <a:latin typeface="Trebuchet MS" panose="020B0603020202020204" pitchFamily="34" charset="0"/>
                <a:ea typeface="Calibri" panose="020F0502020204030204" pitchFamily="34" charset="0"/>
                <a:cs typeface="Times New Roman" panose="02020603050405020304" pitchFamily="18" charset="0"/>
              </a:rPr>
              <a:t>Legea învățământului preuniversitar nr. 198/2023, cu modificările și completările ulterioare: Capitolul XI - Răspunderea </a:t>
            </a:r>
            <a:r>
              <a:rPr lang="ro-RO" sz="2200" dirty="0" err="1">
                <a:latin typeface="Trebuchet MS" panose="020B0603020202020204" pitchFamily="34" charset="0"/>
                <a:ea typeface="Calibri" panose="020F0502020204030204" pitchFamily="34" charset="0"/>
                <a:cs typeface="Times New Roman" panose="02020603050405020304" pitchFamily="18" charset="0"/>
              </a:rPr>
              <a:t>contravenţională</a:t>
            </a:r>
            <a:r>
              <a:rPr lang="ro-RO" sz="2200" dirty="0">
                <a:latin typeface="Trebuchet MS" panose="020B0603020202020204" pitchFamily="34" charset="0"/>
                <a:ea typeface="Calibri" panose="020F0502020204030204" pitchFamily="34" charset="0"/>
                <a:cs typeface="Times New Roman" panose="02020603050405020304" pitchFamily="18" charset="0"/>
              </a:rPr>
              <a:t>, Art. 148 </a:t>
            </a:r>
            <a:endParaRPr lang="en-US" sz="2200" dirty="0">
              <a:latin typeface="Trebuchet MS" panose="020B0603020202020204" pitchFamily="34" charset="0"/>
              <a:ea typeface="Calibri" panose="020F0502020204030204" pitchFamily="34" charset="0"/>
              <a:cs typeface="Times New Roman" panose="02020603050405020304" pitchFamily="18" charset="0"/>
            </a:endParaRPr>
          </a:p>
          <a:p>
            <a:pPr marL="0" indent="0">
              <a:lnSpc>
                <a:spcPct val="120000"/>
              </a:lnSpc>
              <a:buNone/>
            </a:pPr>
            <a:r>
              <a:rPr lang="ro-RO" sz="2200" dirty="0">
                <a:latin typeface="Trebuchet MS" panose="020B0603020202020204" pitchFamily="34" charset="0"/>
                <a:ea typeface="Calibri" panose="020F0502020204030204" pitchFamily="34" charset="0"/>
                <a:cs typeface="Times New Roman" panose="02020603050405020304" pitchFamily="18" charset="0"/>
              </a:rPr>
              <a:t>Anexa 5 – ROFUIP – Contractul educațional</a:t>
            </a:r>
            <a:endParaRPr lang="en-US" sz="2200" dirty="0">
              <a:latin typeface="Trebuchet MS" panose="020B0603020202020204" pitchFamily="34" charset="0"/>
              <a:ea typeface="Calibri" panose="020F0502020204030204" pitchFamily="34" charset="0"/>
              <a:cs typeface="Times New Roman" panose="02020603050405020304" pitchFamily="18" charset="0"/>
            </a:endParaRPr>
          </a:p>
          <a:p>
            <a:pPr marL="0" indent="0" algn="jus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612332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0BC48-67F9-4822-AEBF-E74CEF78FCAD}"/>
              </a:ext>
            </a:extLst>
          </p:cNvPr>
          <p:cNvSpPr>
            <a:spLocks noGrp="1"/>
          </p:cNvSpPr>
          <p:nvPr>
            <p:ph type="title"/>
          </p:nvPr>
        </p:nvSpPr>
        <p:spPr>
          <a:solidFill>
            <a:schemeClr val="accent4">
              <a:lumMod val="60000"/>
              <a:lumOff val="40000"/>
            </a:schemeClr>
          </a:solidFill>
        </p:spPr>
        <p:txBody>
          <a:bodyPr>
            <a:normAutofit/>
          </a:bodyPr>
          <a:lstStyle/>
          <a:p>
            <a:r>
              <a:rPr lang="ro-RO" sz="2400" dirty="0">
                <a:latin typeface="Trebuchet MS" panose="020B0603020202020204" pitchFamily="34" charset="0"/>
              </a:rPr>
              <a:t>OMEC 3858/2026 </a:t>
            </a:r>
            <a:r>
              <a:rPr lang="en-US" sz="2400" dirty="0" err="1">
                <a:latin typeface="Trebuchet MS" panose="020B0603020202020204" pitchFamily="34" charset="0"/>
              </a:rPr>
              <a:t>pentru</a:t>
            </a:r>
            <a:r>
              <a:rPr lang="en-US" sz="2400" dirty="0">
                <a:latin typeface="Trebuchet MS" panose="020B0603020202020204" pitchFamily="34" charset="0"/>
              </a:rPr>
              <a:t> </a:t>
            </a:r>
            <a:r>
              <a:rPr lang="en-US" sz="2400" dirty="0" err="1">
                <a:latin typeface="Trebuchet MS" panose="020B0603020202020204" pitchFamily="34" charset="0"/>
              </a:rPr>
              <a:t>aprobarea</a:t>
            </a:r>
            <a:r>
              <a:rPr lang="en-US" sz="2400" dirty="0">
                <a:latin typeface="Trebuchet MS" panose="020B0603020202020204" pitchFamily="34" charset="0"/>
              </a:rPr>
              <a:t> </a:t>
            </a:r>
            <a:r>
              <a:rPr lang="en-US" sz="2400" dirty="0" err="1">
                <a:latin typeface="Trebuchet MS" panose="020B0603020202020204" pitchFamily="34" charset="0"/>
              </a:rPr>
              <a:t>Metodologiei-cadru</a:t>
            </a:r>
            <a:r>
              <a:rPr lang="en-US" sz="2400" dirty="0">
                <a:latin typeface="Trebuchet MS" panose="020B0603020202020204" pitchFamily="34" charset="0"/>
              </a:rPr>
              <a:t> </a:t>
            </a:r>
            <a:r>
              <a:rPr lang="en-US" sz="2400" dirty="0" err="1">
                <a:latin typeface="Trebuchet MS" panose="020B0603020202020204" pitchFamily="34" charset="0"/>
              </a:rPr>
              <a:t>privind</a:t>
            </a:r>
            <a:r>
              <a:rPr lang="en-US" sz="2400" dirty="0">
                <a:latin typeface="Trebuchet MS" panose="020B0603020202020204" pitchFamily="34" charset="0"/>
              </a:rPr>
              <a:t> </a:t>
            </a:r>
            <a:r>
              <a:rPr lang="en-US" sz="2400" dirty="0" err="1">
                <a:latin typeface="Trebuchet MS" panose="020B0603020202020204" pitchFamily="34" charset="0"/>
              </a:rPr>
              <a:t>elaborarea</a:t>
            </a:r>
            <a:r>
              <a:rPr lang="en-US" sz="2400" dirty="0">
                <a:latin typeface="Trebuchet MS" panose="020B0603020202020204" pitchFamily="34" charset="0"/>
              </a:rPr>
              <a:t> </a:t>
            </a:r>
            <a:r>
              <a:rPr lang="en-US" sz="2400" dirty="0" err="1">
                <a:latin typeface="Trebuchet MS" panose="020B0603020202020204" pitchFamily="34" charset="0"/>
              </a:rPr>
              <a:t>și</a:t>
            </a:r>
            <a:r>
              <a:rPr lang="en-US" sz="2400" dirty="0">
                <a:latin typeface="Trebuchet MS" panose="020B0603020202020204" pitchFamily="34" charset="0"/>
              </a:rPr>
              <a:t> </a:t>
            </a:r>
            <a:r>
              <a:rPr lang="en-US" sz="2400" dirty="0" err="1">
                <a:latin typeface="Trebuchet MS" panose="020B0603020202020204" pitchFamily="34" charset="0"/>
              </a:rPr>
              <a:t>gestionarea</a:t>
            </a:r>
            <a:r>
              <a:rPr lang="en-US" sz="2400" dirty="0">
                <a:latin typeface="Trebuchet MS" panose="020B0603020202020204" pitchFamily="34" charset="0"/>
              </a:rPr>
              <a:t> </a:t>
            </a:r>
            <a:r>
              <a:rPr lang="en-US" sz="2400" dirty="0" err="1">
                <a:latin typeface="Trebuchet MS" panose="020B0603020202020204" pitchFamily="34" charset="0"/>
              </a:rPr>
              <a:t>portofoliului</a:t>
            </a:r>
            <a:r>
              <a:rPr lang="en-US" sz="2400" dirty="0">
                <a:latin typeface="Trebuchet MS" panose="020B0603020202020204" pitchFamily="34" charset="0"/>
              </a:rPr>
              <a:t> </a:t>
            </a:r>
            <a:r>
              <a:rPr lang="en-US" sz="2400" dirty="0" err="1">
                <a:latin typeface="Trebuchet MS" panose="020B0603020202020204" pitchFamily="34" charset="0"/>
              </a:rPr>
              <a:t>profesional</a:t>
            </a:r>
            <a:r>
              <a:rPr lang="en-US" sz="2400" dirty="0">
                <a:latin typeface="Trebuchet MS" panose="020B0603020202020204" pitchFamily="34" charset="0"/>
              </a:rPr>
              <a:t> al </a:t>
            </a:r>
            <a:r>
              <a:rPr lang="en-US" sz="2400" dirty="0" err="1">
                <a:latin typeface="Trebuchet MS" panose="020B0603020202020204" pitchFamily="34" charset="0"/>
              </a:rPr>
              <a:t>cadrului</a:t>
            </a:r>
            <a:r>
              <a:rPr lang="en-US" sz="2400" dirty="0">
                <a:latin typeface="Trebuchet MS" panose="020B0603020202020204" pitchFamily="34" charset="0"/>
              </a:rPr>
              <a:t> didactic</a:t>
            </a:r>
            <a:endParaRPr lang="en-US" sz="2400" dirty="0"/>
          </a:p>
        </p:txBody>
      </p:sp>
      <p:sp>
        <p:nvSpPr>
          <p:cNvPr id="3" name="Content Placeholder 2">
            <a:extLst>
              <a:ext uri="{FF2B5EF4-FFF2-40B4-BE49-F238E27FC236}">
                <a16:creationId xmlns:a16="http://schemas.microsoft.com/office/drawing/2014/main" id="{6E535071-DE70-44AE-8167-D729347C4FFF}"/>
              </a:ext>
            </a:extLst>
          </p:cNvPr>
          <p:cNvSpPr>
            <a:spLocks noGrp="1"/>
          </p:cNvSpPr>
          <p:nvPr>
            <p:ph idx="1"/>
          </p:nvPr>
        </p:nvSpPr>
        <p:spPr>
          <a:xfrm>
            <a:off x="592667" y="1825625"/>
            <a:ext cx="10761133" cy="4351338"/>
          </a:xfrm>
          <a:solidFill>
            <a:schemeClr val="accent4">
              <a:lumMod val="40000"/>
              <a:lumOff val="60000"/>
            </a:schemeClr>
          </a:solidFill>
        </p:spPr>
        <p:txBody>
          <a:bodyPr>
            <a:normAutofit fontScale="85000" lnSpcReduction="20000"/>
          </a:bodyPr>
          <a:lstStyle/>
          <a:p>
            <a:r>
              <a:rPr lang="en-US" dirty="0"/>
              <a:t>STRUCTURA-CADRU a </a:t>
            </a:r>
            <a:r>
              <a:rPr lang="en-US" dirty="0" err="1"/>
              <a:t>portofoliului</a:t>
            </a:r>
            <a:r>
              <a:rPr lang="en-US" dirty="0"/>
              <a:t> </a:t>
            </a:r>
            <a:r>
              <a:rPr lang="en-US" dirty="0" err="1"/>
              <a:t>profesional</a:t>
            </a:r>
            <a:r>
              <a:rPr lang="en-US" dirty="0"/>
              <a:t> al </a:t>
            </a:r>
            <a:r>
              <a:rPr lang="en-US" dirty="0" err="1"/>
              <a:t>cadrului</a:t>
            </a:r>
            <a:r>
              <a:rPr lang="en-US" dirty="0"/>
              <a:t> didactic</a:t>
            </a:r>
            <a:endParaRPr lang="ro-RO" dirty="0"/>
          </a:p>
          <a:p>
            <a:pPr algn="just"/>
            <a:r>
              <a:rPr lang="en-US" i="0" dirty="0" err="1">
                <a:solidFill>
                  <a:srgbClr val="000000"/>
                </a:solidFill>
                <a:effectLst/>
                <a:latin typeface="-apple-system"/>
              </a:rPr>
              <a:t>Începând</a:t>
            </a:r>
            <a:r>
              <a:rPr lang="en-US" i="0" dirty="0">
                <a:solidFill>
                  <a:srgbClr val="000000"/>
                </a:solidFill>
                <a:effectLst/>
                <a:latin typeface="-apple-system"/>
              </a:rPr>
              <a:t> cu </a:t>
            </a:r>
            <a:r>
              <a:rPr lang="en-US" i="0" dirty="0" err="1">
                <a:solidFill>
                  <a:srgbClr val="000000"/>
                </a:solidFill>
                <a:effectLst/>
                <a:latin typeface="-apple-system"/>
              </a:rPr>
              <a:t>anul</a:t>
            </a:r>
            <a:r>
              <a:rPr lang="en-US" i="0" dirty="0">
                <a:solidFill>
                  <a:srgbClr val="000000"/>
                </a:solidFill>
                <a:effectLst/>
                <a:latin typeface="-apple-system"/>
              </a:rPr>
              <a:t> </a:t>
            </a:r>
            <a:r>
              <a:rPr lang="en-US" i="0" dirty="0" err="1">
                <a:solidFill>
                  <a:srgbClr val="000000"/>
                </a:solidFill>
                <a:effectLst/>
                <a:latin typeface="-apple-system"/>
              </a:rPr>
              <a:t>școlar</a:t>
            </a:r>
            <a:r>
              <a:rPr lang="en-US" i="0" dirty="0">
                <a:solidFill>
                  <a:srgbClr val="000000"/>
                </a:solidFill>
                <a:effectLst/>
                <a:latin typeface="-apple-system"/>
              </a:rPr>
              <a:t> 2026-2027, </a:t>
            </a:r>
            <a:r>
              <a:rPr lang="en-US" i="0" dirty="0" err="1">
                <a:solidFill>
                  <a:srgbClr val="000000"/>
                </a:solidFill>
                <a:effectLst/>
                <a:latin typeface="-apple-system"/>
              </a:rPr>
              <a:t>profesorii</a:t>
            </a:r>
            <a:r>
              <a:rPr lang="en-US" i="0" dirty="0">
                <a:solidFill>
                  <a:srgbClr val="000000"/>
                </a:solidFill>
                <a:effectLst/>
                <a:latin typeface="-apple-system"/>
              </a:rPr>
              <a:t>, </a:t>
            </a:r>
            <a:r>
              <a:rPr lang="en-US" i="0" dirty="0" err="1">
                <a:solidFill>
                  <a:srgbClr val="000000"/>
                </a:solidFill>
                <a:effectLst/>
                <a:latin typeface="-apple-system"/>
              </a:rPr>
              <a:t>directorii</a:t>
            </a:r>
            <a:r>
              <a:rPr lang="en-US" i="0" dirty="0">
                <a:solidFill>
                  <a:srgbClr val="000000"/>
                </a:solidFill>
                <a:effectLst/>
                <a:latin typeface="-apple-system"/>
              </a:rPr>
              <a:t> </a:t>
            </a:r>
            <a:r>
              <a:rPr lang="en-US" i="0" dirty="0" err="1">
                <a:solidFill>
                  <a:srgbClr val="000000"/>
                </a:solidFill>
                <a:effectLst/>
                <a:latin typeface="-apple-system"/>
              </a:rPr>
              <a:t>și</a:t>
            </a:r>
            <a:r>
              <a:rPr lang="en-US" i="0" dirty="0">
                <a:solidFill>
                  <a:srgbClr val="000000"/>
                </a:solidFill>
                <a:effectLst/>
                <a:latin typeface="-apple-system"/>
              </a:rPr>
              <a:t> </a:t>
            </a:r>
            <a:r>
              <a:rPr lang="en-US" i="0" dirty="0" err="1">
                <a:solidFill>
                  <a:srgbClr val="000000"/>
                </a:solidFill>
                <a:effectLst/>
                <a:latin typeface="-apple-system"/>
              </a:rPr>
              <a:t>inspectorii</a:t>
            </a:r>
            <a:r>
              <a:rPr lang="en-US" i="0" dirty="0">
                <a:solidFill>
                  <a:srgbClr val="000000"/>
                </a:solidFill>
                <a:effectLst/>
                <a:latin typeface="-apple-system"/>
              </a:rPr>
              <a:t> </a:t>
            </a:r>
            <a:r>
              <a:rPr lang="en-US" i="0" dirty="0" err="1">
                <a:solidFill>
                  <a:srgbClr val="000000"/>
                </a:solidFill>
                <a:effectLst/>
                <a:latin typeface="-apple-system"/>
              </a:rPr>
              <a:t>școlari</a:t>
            </a:r>
            <a:r>
              <a:rPr lang="en-US" i="0" dirty="0">
                <a:solidFill>
                  <a:srgbClr val="000000"/>
                </a:solidFill>
                <a:effectLst/>
                <a:latin typeface="-apple-system"/>
              </a:rPr>
              <a:t> au </a:t>
            </a:r>
            <a:r>
              <a:rPr lang="en-US" i="0" dirty="0" err="1">
                <a:solidFill>
                  <a:srgbClr val="000000"/>
                </a:solidFill>
                <a:effectLst/>
                <a:latin typeface="-apple-system"/>
              </a:rPr>
              <a:t>obligația</a:t>
            </a:r>
            <a:r>
              <a:rPr lang="en-US" i="0" dirty="0">
                <a:solidFill>
                  <a:srgbClr val="000000"/>
                </a:solidFill>
                <a:effectLst/>
                <a:latin typeface="-apple-system"/>
              </a:rPr>
              <a:t> </a:t>
            </a:r>
            <a:r>
              <a:rPr lang="en-US" i="0" dirty="0" err="1">
                <a:solidFill>
                  <a:srgbClr val="000000"/>
                </a:solidFill>
                <a:effectLst/>
                <a:latin typeface="-apple-system"/>
              </a:rPr>
              <a:t>să</a:t>
            </a:r>
            <a:r>
              <a:rPr lang="en-US" i="0" dirty="0">
                <a:solidFill>
                  <a:srgbClr val="000000"/>
                </a:solidFill>
                <a:effectLst/>
                <a:latin typeface="-apple-system"/>
              </a:rPr>
              <a:t> </a:t>
            </a:r>
            <a:r>
              <a:rPr lang="en-US" i="0" dirty="0" err="1">
                <a:solidFill>
                  <a:srgbClr val="000000"/>
                </a:solidFill>
                <a:effectLst/>
                <a:latin typeface="-apple-system"/>
              </a:rPr>
              <a:t>își</a:t>
            </a:r>
            <a:r>
              <a:rPr lang="en-US" i="0" dirty="0">
                <a:solidFill>
                  <a:srgbClr val="000000"/>
                </a:solidFill>
                <a:effectLst/>
                <a:latin typeface="-apple-system"/>
              </a:rPr>
              <a:t> </a:t>
            </a:r>
            <a:r>
              <a:rPr lang="en-US" i="0" dirty="0" err="1">
                <a:solidFill>
                  <a:srgbClr val="000000"/>
                </a:solidFill>
                <a:effectLst/>
                <a:latin typeface="-apple-system"/>
              </a:rPr>
              <a:t>structureze</a:t>
            </a:r>
            <a:r>
              <a:rPr lang="en-US" i="0" dirty="0">
                <a:solidFill>
                  <a:srgbClr val="000000"/>
                </a:solidFill>
                <a:effectLst/>
                <a:latin typeface="-apple-system"/>
              </a:rPr>
              <a:t>, </a:t>
            </a:r>
            <a:r>
              <a:rPr lang="en-US" i="0" dirty="0" err="1">
                <a:solidFill>
                  <a:srgbClr val="000000"/>
                </a:solidFill>
                <a:effectLst/>
                <a:latin typeface="-apple-system"/>
              </a:rPr>
              <a:t>completeze</a:t>
            </a:r>
            <a:r>
              <a:rPr lang="en-US" i="0" dirty="0">
                <a:solidFill>
                  <a:srgbClr val="000000"/>
                </a:solidFill>
                <a:effectLst/>
                <a:latin typeface="-apple-system"/>
              </a:rPr>
              <a:t> </a:t>
            </a:r>
            <a:r>
              <a:rPr lang="en-US" i="0" dirty="0" err="1">
                <a:solidFill>
                  <a:srgbClr val="000000"/>
                </a:solidFill>
                <a:effectLst/>
                <a:latin typeface="-apple-system"/>
              </a:rPr>
              <a:t>și</a:t>
            </a:r>
            <a:r>
              <a:rPr lang="en-US" i="0" dirty="0">
                <a:solidFill>
                  <a:srgbClr val="000000"/>
                </a:solidFill>
                <a:effectLst/>
                <a:latin typeface="-apple-system"/>
              </a:rPr>
              <a:t> </a:t>
            </a:r>
            <a:r>
              <a:rPr lang="en-US" i="0" dirty="0" err="1">
                <a:solidFill>
                  <a:srgbClr val="000000"/>
                </a:solidFill>
                <a:effectLst/>
                <a:latin typeface="-apple-system"/>
              </a:rPr>
              <a:t>depună</a:t>
            </a:r>
            <a:r>
              <a:rPr lang="en-US" i="0" dirty="0">
                <a:solidFill>
                  <a:srgbClr val="000000"/>
                </a:solidFill>
                <a:effectLst/>
                <a:latin typeface="-apple-system"/>
              </a:rPr>
              <a:t> </a:t>
            </a:r>
            <a:r>
              <a:rPr lang="en-US" i="0" dirty="0" err="1">
                <a:solidFill>
                  <a:srgbClr val="000000"/>
                </a:solidFill>
                <a:effectLst/>
                <a:latin typeface="-apple-system"/>
              </a:rPr>
              <a:t>portofoliul</a:t>
            </a:r>
            <a:r>
              <a:rPr lang="en-US" i="0" dirty="0">
                <a:solidFill>
                  <a:srgbClr val="000000"/>
                </a:solidFill>
                <a:effectLst/>
                <a:latin typeface="-apple-system"/>
              </a:rPr>
              <a:t> </a:t>
            </a:r>
            <a:r>
              <a:rPr lang="en-US" i="0" dirty="0" err="1">
                <a:solidFill>
                  <a:srgbClr val="000000"/>
                </a:solidFill>
                <a:effectLst/>
                <a:latin typeface="-apple-system"/>
              </a:rPr>
              <a:t>profesional</a:t>
            </a:r>
            <a:r>
              <a:rPr lang="en-US" i="0" dirty="0">
                <a:solidFill>
                  <a:srgbClr val="000000"/>
                </a:solidFill>
                <a:effectLst/>
                <a:latin typeface="-apple-system"/>
              </a:rPr>
              <a:t>, conform</a:t>
            </a:r>
            <a:r>
              <a:rPr lang="en-US" dirty="0">
                <a:solidFill>
                  <a:srgbClr val="000000"/>
                </a:solidFill>
                <a:latin typeface="-apple-system"/>
              </a:rPr>
              <a:t> </a:t>
            </a:r>
            <a:r>
              <a:rPr lang="en-US" dirty="0" err="1">
                <a:solidFill>
                  <a:srgbClr val="000000"/>
                </a:solidFill>
                <a:latin typeface="-apple-system"/>
                <a:hlinkClick r:id="rId2">
                  <a:extLst>
                    <a:ext uri="{A12FA001-AC4F-418D-AE19-62706E023703}">
                      <ahyp:hlinkClr xmlns:ahyp="http://schemas.microsoft.com/office/drawing/2018/hyperlinkcolor" val="tx"/>
                    </a:ext>
                  </a:extLst>
                </a:hlinkClick>
              </a:rPr>
              <a:t>metodologiei-cadru</a:t>
            </a:r>
            <a:r>
              <a:rPr lang="en-US" dirty="0">
                <a:solidFill>
                  <a:srgbClr val="000000"/>
                </a:solidFill>
                <a:latin typeface="-apple-system"/>
                <a:hlinkClick r:id="rId2">
                  <a:extLst>
                    <a:ext uri="{A12FA001-AC4F-418D-AE19-62706E023703}">
                      <ahyp:hlinkClr xmlns:ahyp="http://schemas.microsoft.com/office/drawing/2018/hyperlinkcolor" val="tx"/>
                    </a:ext>
                  </a:extLst>
                </a:hlinkClick>
              </a:rPr>
              <a:t> </a:t>
            </a:r>
            <a:r>
              <a:rPr lang="en-US" dirty="0" err="1">
                <a:solidFill>
                  <a:srgbClr val="000000"/>
                </a:solidFill>
                <a:latin typeface="-apple-system"/>
                <a:hlinkClick r:id="rId2">
                  <a:extLst>
                    <a:ext uri="{A12FA001-AC4F-418D-AE19-62706E023703}">
                      <ahyp:hlinkClr xmlns:ahyp="http://schemas.microsoft.com/office/drawing/2018/hyperlinkcolor" val="tx"/>
                    </a:ext>
                  </a:extLst>
                </a:hlinkClick>
              </a:rPr>
              <a:t>aprobate</a:t>
            </a:r>
            <a:r>
              <a:rPr lang="en-US" dirty="0">
                <a:solidFill>
                  <a:srgbClr val="000000"/>
                </a:solidFill>
                <a:latin typeface="-apple-system"/>
                <a:hlinkClick r:id="rId2">
                  <a:extLst>
                    <a:ext uri="{A12FA001-AC4F-418D-AE19-62706E023703}">
                      <ahyp:hlinkClr xmlns:ahyp="http://schemas.microsoft.com/office/drawing/2018/hyperlinkcolor" val="tx"/>
                    </a:ext>
                  </a:extLst>
                </a:hlinkClick>
              </a:rPr>
              <a:t> </a:t>
            </a:r>
            <a:r>
              <a:rPr lang="en-US" dirty="0" err="1">
                <a:solidFill>
                  <a:srgbClr val="000000"/>
                </a:solidFill>
                <a:latin typeface="-apple-system"/>
                <a:hlinkClick r:id="rId2">
                  <a:extLst>
                    <a:ext uri="{A12FA001-AC4F-418D-AE19-62706E023703}">
                      <ahyp:hlinkClr xmlns:ahyp="http://schemas.microsoft.com/office/drawing/2018/hyperlinkcolor" val="tx"/>
                    </a:ext>
                  </a:extLst>
                </a:hlinkClick>
              </a:rPr>
              <a:t>prin</a:t>
            </a:r>
            <a:r>
              <a:rPr lang="en-US" dirty="0">
                <a:solidFill>
                  <a:srgbClr val="000000"/>
                </a:solidFill>
                <a:latin typeface="-apple-system"/>
                <a:hlinkClick r:id="rId2">
                  <a:extLst>
                    <a:ext uri="{A12FA001-AC4F-418D-AE19-62706E023703}">
                      <ahyp:hlinkClr xmlns:ahyp="http://schemas.microsoft.com/office/drawing/2018/hyperlinkcolor" val="tx"/>
                    </a:ext>
                  </a:extLst>
                </a:hlinkClick>
              </a:rPr>
              <a:t> </a:t>
            </a:r>
            <a:r>
              <a:rPr lang="en-US" dirty="0" err="1">
                <a:solidFill>
                  <a:srgbClr val="000000"/>
                </a:solidFill>
                <a:latin typeface="-apple-system"/>
                <a:hlinkClick r:id="rId2">
                  <a:extLst>
                    <a:ext uri="{A12FA001-AC4F-418D-AE19-62706E023703}">
                      <ahyp:hlinkClr xmlns:ahyp="http://schemas.microsoft.com/office/drawing/2018/hyperlinkcolor" val="tx"/>
                    </a:ext>
                  </a:extLst>
                </a:hlinkClick>
              </a:rPr>
              <a:t>Ordinul</a:t>
            </a:r>
            <a:r>
              <a:rPr lang="en-US" dirty="0">
                <a:solidFill>
                  <a:srgbClr val="000000"/>
                </a:solidFill>
                <a:latin typeface="-apple-system"/>
                <a:hlinkClick r:id="rId2">
                  <a:extLst>
                    <a:ext uri="{A12FA001-AC4F-418D-AE19-62706E023703}">
                      <ahyp:hlinkClr xmlns:ahyp="http://schemas.microsoft.com/office/drawing/2018/hyperlinkcolor" val="tx"/>
                    </a:ext>
                  </a:extLst>
                </a:hlinkClick>
              </a:rPr>
              <a:t> nr. 3.858/2026</a:t>
            </a:r>
            <a:r>
              <a:rPr lang="en-US" dirty="0">
                <a:solidFill>
                  <a:srgbClr val="000000"/>
                </a:solidFill>
                <a:latin typeface="-apple-system"/>
              </a:rPr>
              <a:t>. </a:t>
            </a:r>
            <a:endParaRPr lang="ro-RO" dirty="0">
              <a:solidFill>
                <a:srgbClr val="000000"/>
              </a:solidFill>
              <a:latin typeface="-apple-system"/>
            </a:endParaRPr>
          </a:p>
          <a:p>
            <a:pPr algn="just"/>
            <a:r>
              <a:rPr lang="en-US" i="0" dirty="0" err="1">
                <a:solidFill>
                  <a:srgbClr val="000000"/>
                </a:solidFill>
                <a:effectLst/>
                <a:latin typeface="-apple-system"/>
              </a:rPr>
              <a:t>Portofoliul</a:t>
            </a:r>
            <a:r>
              <a:rPr lang="en-US" i="0" dirty="0">
                <a:solidFill>
                  <a:srgbClr val="000000"/>
                </a:solidFill>
                <a:effectLst/>
                <a:latin typeface="-apple-system"/>
              </a:rPr>
              <a:t> </a:t>
            </a:r>
            <a:r>
              <a:rPr lang="en-US" i="0" dirty="0" err="1">
                <a:solidFill>
                  <a:srgbClr val="000000"/>
                </a:solidFill>
                <a:effectLst/>
                <a:latin typeface="-apple-system"/>
              </a:rPr>
              <a:t>poate</a:t>
            </a:r>
            <a:r>
              <a:rPr lang="en-US" i="0" dirty="0">
                <a:solidFill>
                  <a:srgbClr val="000000"/>
                </a:solidFill>
                <a:effectLst/>
                <a:latin typeface="-apple-system"/>
              </a:rPr>
              <a:t> </a:t>
            </a:r>
            <a:r>
              <a:rPr lang="en-US" i="0" dirty="0" err="1">
                <a:solidFill>
                  <a:srgbClr val="000000"/>
                </a:solidFill>
                <a:effectLst/>
                <a:latin typeface="-apple-system"/>
              </a:rPr>
              <a:t>conține</a:t>
            </a:r>
            <a:r>
              <a:rPr lang="en-US" i="0" dirty="0">
                <a:solidFill>
                  <a:srgbClr val="000000"/>
                </a:solidFill>
                <a:effectLst/>
                <a:latin typeface="-apple-system"/>
              </a:rPr>
              <a:t> </a:t>
            </a:r>
            <a:r>
              <a:rPr lang="en-US" i="0" dirty="0" err="1">
                <a:solidFill>
                  <a:srgbClr val="000000"/>
                </a:solidFill>
                <a:effectLst/>
                <a:latin typeface="-apple-system"/>
              </a:rPr>
              <a:t>documente</a:t>
            </a:r>
            <a:r>
              <a:rPr lang="en-US" i="0" dirty="0">
                <a:solidFill>
                  <a:srgbClr val="000000"/>
                </a:solidFill>
                <a:effectLst/>
                <a:latin typeface="-apple-system"/>
              </a:rPr>
              <a:t> </a:t>
            </a:r>
            <a:r>
              <a:rPr lang="en-US" i="0" dirty="0" err="1">
                <a:solidFill>
                  <a:srgbClr val="000000"/>
                </a:solidFill>
                <a:effectLst/>
                <a:latin typeface="-apple-system"/>
              </a:rPr>
              <a:t>privind</a:t>
            </a:r>
            <a:r>
              <a:rPr lang="en-US" i="0" dirty="0">
                <a:solidFill>
                  <a:srgbClr val="000000"/>
                </a:solidFill>
                <a:effectLst/>
                <a:latin typeface="-apple-system"/>
              </a:rPr>
              <a:t> </a:t>
            </a:r>
            <a:r>
              <a:rPr lang="en-US" i="0" dirty="0" err="1">
                <a:solidFill>
                  <a:srgbClr val="000000"/>
                </a:solidFill>
                <a:effectLst/>
                <a:latin typeface="-apple-system"/>
              </a:rPr>
              <a:t>studiile</a:t>
            </a:r>
            <a:r>
              <a:rPr lang="en-US" i="0" dirty="0">
                <a:solidFill>
                  <a:srgbClr val="000000"/>
                </a:solidFill>
                <a:effectLst/>
                <a:latin typeface="-apple-system"/>
              </a:rPr>
              <a:t>, </a:t>
            </a:r>
            <a:r>
              <a:rPr lang="en-US" i="0" dirty="0" err="1">
                <a:solidFill>
                  <a:srgbClr val="000000"/>
                </a:solidFill>
                <a:effectLst/>
                <a:latin typeface="-apple-system"/>
              </a:rPr>
              <a:t>evoluția</a:t>
            </a:r>
            <a:r>
              <a:rPr lang="en-US" i="0" dirty="0">
                <a:solidFill>
                  <a:srgbClr val="000000"/>
                </a:solidFill>
                <a:effectLst/>
                <a:latin typeface="-apple-system"/>
              </a:rPr>
              <a:t> </a:t>
            </a:r>
            <a:r>
              <a:rPr lang="en-US" i="0" dirty="0" err="1">
                <a:solidFill>
                  <a:srgbClr val="000000"/>
                </a:solidFill>
                <a:effectLst/>
                <a:latin typeface="-apple-system"/>
              </a:rPr>
              <a:t>în</a:t>
            </a:r>
            <a:r>
              <a:rPr lang="en-US" i="0" dirty="0">
                <a:solidFill>
                  <a:srgbClr val="000000"/>
                </a:solidFill>
                <a:effectLst/>
                <a:latin typeface="-apple-system"/>
              </a:rPr>
              <a:t> </a:t>
            </a:r>
            <a:r>
              <a:rPr lang="en-US" i="0" dirty="0" err="1">
                <a:solidFill>
                  <a:srgbClr val="000000"/>
                </a:solidFill>
                <a:effectLst/>
                <a:latin typeface="-apple-system"/>
              </a:rPr>
              <a:t>carieră</a:t>
            </a:r>
            <a:r>
              <a:rPr lang="en-US" i="0" dirty="0">
                <a:solidFill>
                  <a:srgbClr val="000000"/>
                </a:solidFill>
                <a:effectLst/>
                <a:latin typeface="-apple-system"/>
              </a:rPr>
              <a:t>, </a:t>
            </a:r>
            <a:r>
              <a:rPr lang="en-US" i="0" dirty="0" err="1">
                <a:solidFill>
                  <a:srgbClr val="000000"/>
                </a:solidFill>
                <a:effectLst/>
                <a:latin typeface="-apple-system"/>
              </a:rPr>
              <a:t>activitatea</a:t>
            </a:r>
            <a:r>
              <a:rPr lang="en-US" i="0" dirty="0">
                <a:solidFill>
                  <a:srgbClr val="000000"/>
                </a:solidFill>
                <a:effectLst/>
                <a:latin typeface="-apple-system"/>
              </a:rPr>
              <a:t> </a:t>
            </a:r>
            <a:r>
              <a:rPr lang="en-US" i="0" dirty="0" err="1">
                <a:solidFill>
                  <a:srgbClr val="000000"/>
                </a:solidFill>
                <a:effectLst/>
                <a:latin typeface="-apple-system"/>
              </a:rPr>
              <a:t>didactică</a:t>
            </a:r>
            <a:r>
              <a:rPr lang="en-US" i="0" dirty="0">
                <a:solidFill>
                  <a:srgbClr val="000000"/>
                </a:solidFill>
                <a:effectLst/>
                <a:latin typeface="-apple-system"/>
              </a:rPr>
              <a:t>, </a:t>
            </a:r>
            <a:r>
              <a:rPr lang="en-US" i="0" dirty="0" err="1">
                <a:solidFill>
                  <a:srgbClr val="000000"/>
                </a:solidFill>
                <a:effectLst/>
                <a:latin typeface="-apple-system"/>
              </a:rPr>
              <a:t>formarea</a:t>
            </a:r>
            <a:r>
              <a:rPr lang="en-US" i="0" dirty="0">
                <a:solidFill>
                  <a:srgbClr val="000000"/>
                </a:solidFill>
                <a:effectLst/>
                <a:latin typeface="-apple-system"/>
              </a:rPr>
              <a:t> </a:t>
            </a:r>
            <a:r>
              <a:rPr lang="en-US" i="0" dirty="0" err="1">
                <a:solidFill>
                  <a:srgbClr val="000000"/>
                </a:solidFill>
                <a:effectLst/>
                <a:latin typeface="-apple-system"/>
              </a:rPr>
              <a:t>continuă</a:t>
            </a:r>
            <a:r>
              <a:rPr lang="en-US" i="0" dirty="0">
                <a:solidFill>
                  <a:srgbClr val="000000"/>
                </a:solidFill>
                <a:effectLst/>
                <a:latin typeface="-apple-system"/>
              </a:rPr>
              <a:t>, </a:t>
            </a:r>
            <a:r>
              <a:rPr lang="en-US" i="0" dirty="0" err="1">
                <a:solidFill>
                  <a:srgbClr val="000000"/>
                </a:solidFill>
                <a:effectLst/>
                <a:latin typeface="-apple-system"/>
              </a:rPr>
              <a:t>activitatea</a:t>
            </a:r>
            <a:r>
              <a:rPr lang="en-US" i="0" dirty="0">
                <a:solidFill>
                  <a:srgbClr val="000000"/>
                </a:solidFill>
                <a:effectLst/>
                <a:latin typeface="-apple-system"/>
              </a:rPr>
              <a:t> </a:t>
            </a:r>
            <a:r>
              <a:rPr lang="en-US" i="0" dirty="0" err="1">
                <a:solidFill>
                  <a:srgbClr val="000000"/>
                </a:solidFill>
                <a:effectLst/>
                <a:latin typeface="-apple-system"/>
              </a:rPr>
              <a:t>metodică</a:t>
            </a:r>
            <a:r>
              <a:rPr lang="en-US" i="0" dirty="0">
                <a:solidFill>
                  <a:srgbClr val="000000"/>
                </a:solidFill>
                <a:effectLst/>
                <a:latin typeface="-apple-system"/>
              </a:rPr>
              <a:t> </a:t>
            </a:r>
            <a:r>
              <a:rPr lang="en-US" i="0" dirty="0" err="1">
                <a:solidFill>
                  <a:srgbClr val="000000"/>
                </a:solidFill>
                <a:effectLst/>
                <a:latin typeface="-apple-system"/>
              </a:rPr>
              <a:t>și</a:t>
            </a:r>
            <a:r>
              <a:rPr lang="en-US" i="0" dirty="0">
                <a:solidFill>
                  <a:srgbClr val="000000"/>
                </a:solidFill>
                <a:effectLst/>
                <a:latin typeface="-apple-system"/>
              </a:rPr>
              <a:t> </a:t>
            </a:r>
            <a:r>
              <a:rPr lang="en-US" i="0" dirty="0" err="1">
                <a:solidFill>
                  <a:srgbClr val="000000"/>
                </a:solidFill>
                <a:effectLst/>
                <a:latin typeface="-apple-system"/>
              </a:rPr>
              <a:t>științifică</a:t>
            </a:r>
            <a:r>
              <a:rPr lang="en-US" i="0" dirty="0">
                <a:solidFill>
                  <a:srgbClr val="000000"/>
                </a:solidFill>
                <a:effectLst/>
                <a:latin typeface="-apple-system"/>
              </a:rPr>
              <a:t>, </a:t>
            </a:r>
            <a:r>
              <a:rPr lang="en-US" i="0" dirty="0" err="1">
                <a:solidFill>
                  <a:srgbClr val="000000"/>
                </a:solidFill>
                <a:effectLst/>
                <a:latin typeface="-apple-system"/>
              </a:rPr>
              <a:t>publicațiile</a:t>
            </a:r>
            <a:r>
              <a:rPr lang="en-US" i="0" dirty="0">
                <a:solidFill>
                  <a:srgbClr val="000000"/>
                </a:solidFill>
                <a:effectLst/>
                <a:latin typeface="-apple-system"/>
              </a:rPr>
              <a:t> </a:t>
            </a:r>
            <a:r>
              <a:rPr lang="en-US" i="0" dirty="0" err="1">
                <a:solidFill>
                  <a:srgbClr val="000000"/>
                </a:solidFill>
                <a:effectLst/>
                <a:latin typeface="-apple-system"/>
              </a:rPr>
              <a:t>și</a:t>
            </a:r>
            <a:r>
              <a:rPr lang="en-US" i="0" dirty="0">
                <a:solidFill>
                  <a:srgbClr val="000000"/>
                </a:solidFill>
                <a:effectLst/>
                <a:latin typeface="-apple-system"/>
              </a:rPr>
              <a:t> </a:t>
            </a:r>
            <a:r>
              <a:rPr lang="en-US" i="0" dirty="0" err="1">
                <a:solidFill>
                  <a:srgbClr val="000000"/>
                </a:solidFill>
                <a:effectLst/>
                <a:latin typeface="-apple-system"/>
              </a:rPr>
              <a:t>participarea</a:t>
            </a:r>
            <a:r>
              <a:rPr lang="en-US" i="0" dirty="0">
                <a:solidFill>
                  <a:srgbClr val="000000"/>
                </a:solidFill>
                <a:effectLst/>
                <a:latin typeface="-apple-system"/>
              </a:rPr>
              <a:t> la </a:t>
            </a:r>
            <a:r>
              <a:rPr lang="en-US" i="0" dirty="0" err="1">
                <a:solidFill>
                  <a:srgbClr val="000000"/>
                </a:solidFill>
                <a:effectLst/>
                <a:latin typeface="-apple-system"/>
              </a:rPr>
              <a:t>proiecte</a:t>
            </a:r>
            <a:r>
              <a:rPr lang="en-US" i="0" dirty="0">
                <a:solidFill>
                  <a:srgbClr val="000000"/>
                </a:solidFill>
                <a:effectLst/>
                <a:latin typeface="-apple-system"/>
              </a:rPr>
              <a:t> </a:t>
            </a:r>
            <a:r>
              <a:rPr lang="en-US" i="0" dirty="0" err="1">
                <a:solidFill>
                  <a:srgbClr val="000000"/>
                </a:solidFill>
                <a:effectLst/>
                <a:latin typeface="-apple-system"/>
              </a:rPr>
              <a:t>educaționale</a:t>
            </a:r>
            <a:r>
              <a:rPr lang="en-US" i="0" dirty="0">
                <a:solidFill>
                  <a:srgbClr val="000000"/>
                </a:solidFill>
                <a:effectLst/>
                <a:latin typeface="-apple-system"/>
              </a:rPr>
              <a:t>, </a:t>
            </a:r>
            <a:r>
              <a:rPr lang="en-US" i="0" dirty="0" err="1">
                <a:solidFill>
                  <a:srgbClr val="000000"/>
                </a:solidFill>
                <a:effectLst/>
                <a:latin typeface="-apple-system"/>
              </a:rPr>
              <a:t>potrivit</a:t>
            </a:r>
            <a:r>
              <a:rPr lang="en-US" i="0" dirty="0">
                <a:solidFill>
                  <a:srgbClr val="000000"/>
                </a:solidFill>
                <a:effectLst/>
                <a:latin typeface="-apple-system"/>
              </a:rPr>
              <a:t> </a:t>
            </a:r>
            <a:r>
              <a:rPr lang="en-US" i="0" dirty="0" err="1">
                <a:solidFill>
                  <a:srgbClr val="000000"/>
                </a:solidFill>
                <a:effectLst/>
                <a:latin typeface="-apple-system"/>
              </a:rPr>
              <a:t>structurii-cadru</a:t>
            </a:r>
            <a:r>
              <a:rPr lang="en-US" i="0" dirty="0">
                <a:solidFill>
                  <a:srgbClr val="000000"/>
                </a:solidFill>
                <a:effectLst/>
                <a:latin typeface="-apple-system"/>
              </a:rPr>
              <a:t>.</a:t>
            </a:r>
            <a:endParaRPr lang="ro-RO" i="0" dirty="0">
              <a:solidFill>
                <a:srgbClr val="000000"/>
              </a:solidFill>
              <a:effectLst/>
              <a:latin typeface="-apple-system"/>
            </a:endParaRPr>
          </a:p>
          <a:p>
            <a:pPr algn="just"/>
            <a:r>
              <a:rPr lang="en-US" i="0" dirty="0" err="1">
                <a:solidFill>
                  <a:srgbClr val="121416"/>
                </a:solidFill>
                <a:effectLst/>
                <a:latin typeface="-apple-system"/>
              </a:rPr>
              <a:t>Portofoliul</a:t>
            </a:r>
            <a:r>
              <a:rPr lang="en-US" i="0" dirty="0">
                <a:solidFill>
                  <a:srgbClr val="121416"/>
                </a:solidFill>
                <a:effectLst/>
                <a:latin typeface="-apple-system"/>
              </a:rPr>
              <a:t> </a:t>
            </a:r>
            <a:r>
              <a:rPr lang="en-US" i="0" dirty="0" err="1">
                <a:solidFill>
                  <a:srgbClr val="121416"/>
                </a:solidFill>
                <a:effectLst/>
                <a:latin typeface="-apple-system"/>
              </a:rPr>
              <a:t>profesional</a:t>
            </a:r>
            <a:r>
              <a:rPr lang="en-US" i="0" dirty="0">
                <a:solidFill>
                  <a:srgbClr val="121416"/>
                </a:solidFill>
                <a:effectLst/>
                <a:latin typeface="-apple-system"/>
              </a:rPr>
              <a:t> al </a:t>
            </a:r>
            <a:r>
              <a:rPr lang="en-US" i="0" dirty="0" err="1">
                <a:solidFill>
                  <a:srgbClr val="121416"/>
                </a:solidFill>
                <a:effectLst/>
                <a:latin typeface="-apple-system"/>
              </a:rPr>
              <a:t>cadrului</a:t>
            </a:r>
            <a:r>
              <a:rPr lang="en-US" i="0" dirty="0">
                <a:solidFill>
                  <a:srgbClr val="121416"/>
                </a:solidFill>
                <a:effectLst/>
                <a:latin typeface="-apple-system"/>
              </a:rPr>
              <a:t> didactic </a:t>
            </a:r>
            <a:r>
              <a:rPr lang="en-US" b="0" i="0" dirty="0" err="1">
                <a:solidFill>
                  <a:srgbClr val="121416"/>
                </a:solidFill>
                <a:effectLst/>
                <a:latin typeface="-apple-system"/>
              </a:rPr>
              <a:t>reprezintă</a:t>
            </a:r>
            <a:r>
              <a:rPr lang="en-US" b="0" i="0" dirty="0">
                <a:solidFill>
                  <a:srgbClr val="121416"/>
                </a:solidFill>
                <a:effectLst/>
                <a:latin typeface="-apple-system"/>
              </a:rPr>
              <a:t> „</a:t>
            </a:r>
            <a:r>
              <a:rPr lang="en-US" b="0" i="0" dirty="0" err="1">
                <a:solidFill>
                  <a:srgbClr val="121416"/>
                </a:solidFill>
                <a:effectLst/>
                <a:latin typeface="-apple-system"/>
              </a:rPr>
              <a:t>totalitatea</a:t>
            </a:r>
            <a:r>
              <a:rPr lang="en-US" b="0" i="0" dirty="0">
                <a:solidFill>
                  <a:srgbClr val="121416"/>
                </a:solidFill>
                <a:effectLst/>
                <a:latin typeface="-apple-system"/>
              </a:rPr>
              <a:t> </a:t>
            </a:r>
            <a:r>
              <a:rPr lang="en-US" b="0" i="0" dirty="0" err="1">
                <a:solidFill>
                  <a:srgbClr val="121416"/>
                </a:solidFill>
                <a:effectLst/>
                <a:latin typeface="-apple-system"/>
              </a:rPr>
              <a:t>documentelor</a:t>
            </a:r>
            <a:r>
              <a:rPr lang="en-US" b="0" i="0" dirty="0">
                <a:solidFill>
                  <a:srgbClr val="121416"/>
                </a:solidFill>
                <a:effectLst/>
                <a:latin typeface="-apple-system"/>
              </a:rPr>
              <a:t> </a:t>
            </a:r>
            <a:r>
              <a:rPr lang="en-US" b="0" i="0" dirty="0" err="1">
                <a:solidFill>
                  <a:srgbClr val="121416"/>
                </a:solidFill>
                <a:effectLst/>
                <a:latin typeface="-apple-system"/>
              </a:rPr>
              <a:t>referitoare</a:t>
            </a:r>
            <a:r>
              <a:rPr lang="en-US" b="0" i="0" dirty="0">
                <a:solidFill>
                  <a:srgbClr val="121416"/>
                </a:solidFill>
                <a:effectLst/>
                <a:latin typeface="-apple-system"/>
              </a:rPr>
              <a:t> la </a:t>
            </a:r>
            <a:r>
              <a:rPr lang="en-US" b="0" i="0" dirty="0" err="1">
                <a:solidFill>
                  <a:srgbClr val="121416"/>
                </a:solidFill>
                <a:effectLst/>
                <a:latin typeface="-apple-system"/>
              </a:rPr>
              <a:t>activitatea</a:t>
            </a:r>
            <a:r>
              <a:rPr lang="en-US" b="0" i="0" dirty="0">
                <a:solidFill>
                  <a:srgbClr val="121416"/>
                </a:solidFill>
                <a:effectLst/>
                <a:latin typeface="-apple-system"/>
              </a:rPr>
              <a:t> </a:t>
            </a:r>
            <a:r>
              <a:rPr lang="en-US" b="0" i="0" dirty="0" err="1">
                <a:solidFill>
                  <a:srgbClr val="121416"/>
                </a:solidFill>
                <a:effectLst/>
                <a:latin typeface="-apple-system"/>
              </a:rPr>
              <a:t>profesională</a:t>
            </a:r>
            <a:r>
              <a:rPr lang="en-US" b="0" i="0" dirty="0">
                <a:solidFill>
                  <a:srgbClr val="121416"/>
                </a:solidFill>
                <a:effectLst/>
                <a:latin typeface="-apple-system"/>
              </a:rPr>
              <a:t>, </a:t>
            </a:r>
            <a:r>
              <a:rPr lang="en-US" b="0" i="0" dirty="0" err="1">
                <a:solidFill>
                  <a:srgbClr val="121416"/>
                </a:solidFill>
                <a:effectLst/>
                <a:latin typeface="-apple-system"/>
              </a:rPr>
              <a:t>didactică</a:t>
            </a:r>
            <a:r>
              <a:rPr lang="en-US" b="0" i="0" dirty="0">
                <a:solidFill>
                  <a:srgbClr val="121416"/>
                </a:solidFill>
                <a:effectLst/>
                <a:latin typeface="-apple-system"/>
              </a:rPr>
              <a:t> </a:t>
            </a:r>
            <a:r>
              <a:rPr lang="en-US" b="0" i="0" dirty="0" err="1">
                <a:solidFill>
                  <a:srgbClr val="121416"/>
                </a:solidFill>
                <a:effectLst/>
                <a:latin typeface="-apple-system"/>
              </a:rPr>
              <a:t>și</a:t>
            </a:r>
            <a:r>
              <a:rPr lang="en-US" b="0" i="0" dirty="0">
                <a:solidFill>
                  <a:srgbClr val="121416"/>
                </a:solidFill>
                <a:effectLst/>
                <a:latin typeface="-apple-system"/>
              </a:rPr>
              <a:t> de </a:t>
            </a:r>
            <a:r>
              <a:rPr lang="en-US" b="0" i="0" dirty="0" err="1">
                <a:solidFill>
                  <a:srgbClr val="121416"/>
                </a:solidFill>
                <a:effectLst/>
                <a:latin typeface="-apple-system"/>
              </a:rPr>
              <a:t>învățare</a:t>
            </a:r>
            <a:r>
              <a:rPr lang="en-US" b="0" i="0" dirty="0">
                <a:solidFill>
                  <a:srgbClr val="121416"/>
                </a:solidFill>
                <a:effectLst/>
                <a:latin typeface="-apple-system"/>
              </a:rPr>
              <a:t> pe tot </a:t>
            </a:r>
            <a:r>
              <a:rPr lang="en-US" b="0" i="0" dirty="0" err="1">
                <a:solidFill>
                  <a:srgbClr val="121416"/>
                </a:solidFill>
                <a:effectLst/>
                <a:latin typeface="-apple-system"/>
              </a:rPr>
              <a:t>parcursul</a:t>
            </a:r>
            <a:r>
              <a:rPr lang="en-US" b="0" i="0" dirty="0">
                <a:solidFill>
                  <a:srgbClr val="121416"/>
                </a:solidFill>
                <a:effectLst/>
                <a:latin typeface="-apple-system"/>
              </a:rPr>
              <a:t> </a:t>
            </a:r>
            <a:r>
              <a:rPr lang="en-US" b="0" i="0" dirty="0" err="1">
                <a:solidFill>
                  <a:srgbClr val="121416"/>
                </a:solidFill>
                <a:effectLst/>
                <a:latin typeface="-apple-system"/>
              </a:rPr>
              <a:t>vieții</a:t>
            </a:r>
            <a:r>
              <a:rPr lang="en-US" b="0" i="0" dirty="0">
                <a:solidFill>
                  <a:srgbClr val="121416"/>
                </a:solidFill>
                <a:effectLst/>
                <a:latin typeface="-apple-system"/>
              </a:rPr>
              <a:t>, </a:t>
            </a:r>
            <a:r>
              <a:rPr lang="en-US" b="0" i="0" dirty="0" err="1">
                <a:solidFill>
                  <a:srgbClr val="121416"/>
                </a:solidFill>
                <a:effectLst/>
                <a:latin typeface="-apple-system"/>
              </a:rPr>
              <a:t>respectiv</a:t>
            </a:r>
            <a:r>
              <a:rPr lang="en-US" b="0" i="0" dirty="0">
                <a:solidFill>
                  <a:srgbClr val="121416"/>
                </a:solidFill>
                <a:effectLst/>
                <a:latin typeface="-apple-system"/>
              </a:rPr>
              <a:t> </a:t>
            </a:r>
            <a:r>
              <a:rPr lang="en-US" b="0" i="0" dirty="0" err="1">
                <a:solidFill>
                  <a:srgbClr val="121416"/>
                </a:solidFill>
                <a:effectLst/>
                <a:latin typeface="-apple-system"/>
              </a:rPr>
              <a:t>colecția</a:t>
            </a:r>
            <a:r>
              <a:rPr lang="en-US" b="0" i="0" dirty="0">
                <a:solidFill>
                  <a:srgbClr val="121416"/>
                </a:solidFill>
                <a:effectLst/>
                <a:latin typeface="-apple-system"/>
              </a:rPr>
              <a:t> de </a:t>
            </a:r>
            <a:r>
              <a:rPr lang="en-US" b="0" i="0" dirty="0" err="1">
                <a:solidFill>
                  <a:srgbClr val="121416"/>
                </a:solidFill>
                <a:effectLst/>
                <a:latin typeface="-apple-system"/>
              </a:rPr>
              <a:t>documente</a:t>
            </a:r>
            <a:r>
              <a:rPr lang="en-US" b="0" i="0" dirty="0">
                <a:solidFill>
                  <a:srgbClr val="121416"/>
                </a:solidFill>
                <a:effectLst/>
                <a:latin typeface="-apple-system"/>
              </a:rPr>
              <a:t> de </a:t>
            </a:r>
            <a:r>
              <a:rPr lang="en-US" b="0" i="0" dirty="0" err="1">
                <a:solidFill>
                  <a:srgbClr val="121416"/>
                </a:solidFill>
                <a:effectLst/>
                <a:latin typeface="-apple-system"/>
              </a:rPr>
              <a:t>studii</a:t>
            </a:r>
            <a:r>
              <a:rPr lang="en-US" b="0" i="0" dirty="0">
                <a:solidFill>
                  <a:srgbClr val="121416"/>
                </a:solidFill>
                <a:effectLst/>
                <a:latin typeface="-apple-system"/>
              </a:rPr>
              <a:t> </a:t>
            </a:r>
            <a:r>
              <a:rPr lang="en-US" b="0" i="0" dirty="0" err="1">
                <a:solidFill>
                  <a:srgbClr val="121416"/>
                </a:solidFill>
                <a:effectLst/>
                <a:latin typeface="-apple-system"/>
              </a:rPr>
              <a:t>și</a:t>
            </a:r>
            <a:r>
              <a:rPr lang="en-US" b="0" i="0" dirty="0">
                <a:solidFill>
                  <a:srgbClr val="121416"/>
                </a:solidFill>
                <a:effectLst/>
                <a:latin typeface="-apple-system"/>
              </a:rPr>
              <a:t> </a:t>
            </a:r>
            <a:r>
              <a:rPr lang="en-US" b="0" i="0" dirty="0" err="1">
                <a:solidFill>
                  <a:srgbClr val="121416"/>
                </a:solidFill>
                <a:effectLst/>
                <a:latin typeface="-apple-system"/>
              </a:rPr>
              <a:t>documente</a:t>
            </a:r>
            <a:r>
              <a:rPr lang="en-US" b="0" i="0" dirty="0">
                <a:solidFill>
                  <a:srgbClr val="121416"/>
                </a:solidFill>
                <a:effectLst/>
                <a:latin typeface="-apple-system"/>
              </a:rPr>
              <a:t> </a:t>
            </a:r>
            <a:r>
              <a:rPr lang="en-US" b="0" i="0" dirty="0" err="1">
                <a:solidFill>
                  <a:srgbClr val="121416"/>
                </a:solidFill>
                <a:effectLst/>
                <a:latin typeface="-apple-system"/>
              </a:rPr>
              <a:t>specifice</a:t>
            </a:r>
            <a:r>
              <a:rPr lang="en-US" b="0" i="0" dirty="0">
                <a:solidFill>
                  <a:srgbClr val="121416"/>
                </a:solidFill>
                <a:effectLst/>
                <a:latin typeface="-apple-system"/>
              </a:rPr>
              <a:t>, </a:t>
            </a:r>
            <a:r>
              <a:rPr lang="en-US" b="0" i="0" dirty="0" err="1">
                <a:solidFill>
                  <a:srgbClr val="121416"/>
                </a:solidFill>
                <a:effectLst/>
                <a:latin typeface="-apple-system"/>
              </a:rPr>
              <a:t>dovezi</a:t>
            </a:r>
            <a:r>
              <a:rPr lang="en-US" b="0" i="0" dirty="0">
                <a:solidFill>
                  <a:srgbClr val="121416"/>
                </a:solidFill>
                <a:effectLst/>
                <a:latin typeface="-apple-system"/>
              </a:rPr>
              <a:t> ale </a:t>
            </a:r>
            <a:r>
              <a:rPr lang="en-US" b="0" i="0" dirty="0" err="1">
                <a:solidFill>
                  <a:srgbClr val="121416"/>
                </a:solidFill>
                <a:effectLst/>
                <a:latin typeface="-apple-system"/>
              </a:rPr>
              <a:t>pregătirii</a:t>
            </a:r>
            <a:r>
              <a:rPr lang="en-US" b="0" i="0" dirty="0">
                <a:solidFill>
                  <a:srgbClr val="121416"/>
                </a:solidFill>
                <a:effectLst/>
                <a:latin typeface="-apple-system"/>
              </a:rPr>
              <a:t> </a:t>
            </a:r>
            <a:r>
              <a:rPr lang="en-US" b="0" i="0" dirty="0" err="1">
                <a:solidFill>
                  <a:srgbClr val="121416"/>
                </a:solidFill>
                <a:effectLst/>
                <a:latin typeface="-apple-system"/>
              </a:rPr>
              <a:t>profesionale</a:t>
            </a:r>
            <a:r>
              <a:rPr lang="en-US" b="0" i="0" dirty="0">
                <a:solidFill>
                  <a:srgbClr val="121416"/>
                </a:solidFill>
                <a:effectLst/>
                <a:latin typeface="-apple-system"/>
              </a:rPr>
              <a:t>, ale </a:t>
            </a:r>
            <a:r>
              <a:rPr lang="en-US" b="0" i="0" dirty="0" err="1">
                <a:solidFill>
                  <a:srgbClr val="121416"/>
                </a:solidFill>
                <a:effectLst/>
                <a:latin typeface="-apple-system"/>
              </a:rPr>
              <a:t>activității</a:t>
            </a:r>
            <a:r>
              <a:rPr lang="en-US" b="0" i="0" dirty="0">
                <a:solidFill>
                  <a:srgbClr val="121416"/>
                </a:solidFill>
                <a:effectLst/>
                <a:latin typeface="-apple-system"/>
              </a:rPr>
              <a:t> </a:t>
            </a:r>
            <a:r>
              <a:rPr lang="en-US" b="0" i="0" dirty="0" err="1">
                <a:solidFill>
                  <a:srgbClr val="121416"/>
                </a:solidFill>
                <a:effectLst/>
                <a:latin typeface="-apple-system"/>
              </a:rPr>
              <a:t>didactice</a:t>
            </a:r>
            <a:r>
              <a:rPr lang="en-US" b="0" i="0" dirty="0">
                <a:solidFill>
                  <a:srgbClr val="121416"/>
                </a:solidFill>
                <a:effectLst/>
                <a:latin typeface="-apple-system"/>
              </a:rPr>
              <a:t>, educative </a:t>
            </a:r>
            <a:r>
              <a:rPr lang="en-US" b="0" i="0" dirty="0" err="1">
                <a:solidFill>
                  <a:srgbClr val="121416"/>
                </a:solidFill>
                <a:effectLst/>
                <a:latin typeface="-apple-system"/>
              </a:rPr>
              <a:t>și</a:t>
            </a:r>
            <a:r>
              <a:rPr lang="en-US" b="0" i="0" dirty="0">
                <a:solidFill>
                  <a:srgbClr val="121416"/>
                </a:solidFill>
                <a:effectLst/>
                <a:latin typeface="-apple-system"/>
              </a:rPr>
              <a:t> de management al </a:t>
            </a:r>
            <a:r>
              <a:rPr lang="en-US" b="0" i="0" dirty="0" err="1">
                <a:solidFill>
                  <a:srgbClr val="121416"/>
                </a:solidFill>
                <a:effectLst/>
                <a:latin typeface="-apple-system"/>
              </a:rPr>
              <a:t>clasei</a:t>
            </a:r>
            <a:r>
              <a:rPr lang="en-US" b="0" i="0" dirty="0">
                <a:solidFill>
                  <a:srgbClr val="121416"/>
                </a:solidFill>
                <a:effectLst/>
                <a:latin typeface="-apple-system"/>
              </a:rPr>
              <a:t>, precum </a:t>
            </a:r>
            <a:r>
              <a:rPr lang="en-US" b="0" i="0" dirty="0" err="1">
                <a:solidFill>
                  <a:srgbClr val="121416"/>
                </a:solidFill>
                <a:effectLst/>
                <a:latin typeface="-apple-system"/>
              </a:rPr>
              <a:t>și</a:t>
            </a:r>
            <a:r>
              <a:rPr lang="en-US" b="0" i="0" dirty="0">
                <a:solidFill>
                  <a:srgbClr val="121416"/>
                </a:solidFill>
                <a:effectLst/>
                <a:latin typeface="-apple-system"/>
              </a:rPr>
              <a:t> ale </a:t>
            </a:r>
            <a:r>
              <a:rPr lang="en-US" b="0" i="0" dirty="0" err="1">
                <a:solidFill>
                  <a:srgbClr val="121416"/>
                </a:solidFill>
                <a:effectLst/>
                <a:latin typeface="-apple-system"/>
              </a:rPr>
              <a:t>elaborării</a:t>
            </a:r>
            <a:r>
              <a:rPr lang="en-US" b="0" i="0" dirty="0">
                <a:solidFill>
                  <a:srgbClr val="121416"/>
                </a:solidFill>
                <a:effectLst/>
                <a:latin typeface="-apple-system"/>
              </a:rPr>
              <a:t> </a:t>
            </a:r>
            <a:r>
              <a:rPr lang="en-US" b="0" i="0" dirty="0" err="1">
                <a:solidFill>
                  <a:srgbClr val="121416"/>
                </a:solidFill>
                <a:effectLst/>
                <a:latin typeface="-apple-system"/>
              </a:rPr>
              <a:t>materialelor</a:t>
            </a:r>
            <a:r>
              <a:rPr lang="en-US" b="0" i="0" dirty="0">
                <a:solidFill>
                  <a:srgbClr val="121416"/>
                </a:solidFill>
                <a:effectLst/>
                <a:latin typeface="-apple-system"/>
              </a:rPr>
              <a:t> </a:t>
            </a:r>
            <a:r>
              <a:rPr lang="en-US" b="0" i="0" dirty="0" err="1">
                <a:solidFill>
                  <a:srgbClr val="121416"/>
                </a:solidFill>
                <a:effectLst/>
                <a:latin typeface="-apple-system"/>
              </a:rPr>
              <a:t>didactice</a:t>
            </a:r>
            <a:r>
              <a:rPr lang="en-US" b="0" i="0" dirty="0">
                <a:solidFill>
                  <a:srgbClr val="121416"/>
                </a:solidFill>
                <a:effectLst/>
                <a:latin typeface="-apple-system"/>
              </a:rPr>
              <a:t>, </a:t>
            </a:r>
            <a:r>
              <a:rPr lang="en-US" b="0" i="0" dirty="0" err="1">
                <a:solidFill>
                  <a:srgbClr val="121416"/>
                </a:solidFill>
                <a:effectLst/>
                <a:latin typeface="-apple-system"/>
              </a:rPr>
              <a:t>resurselor</a:t>
            </a:r>
            <a:r>
              <a:rPr lang="en-US" b="0" i="0" dirty="0">
                <a:solidFill>
                  <a:srgbClr val="121416"/>
                </a:solidFill>
                <a:effectLst/>
                <a:latin typeface="-apple-system"/>
              </a:rPr>
              <a:t> </a:t>
            </a:r>
            <a:r>
              <a:rPr lang="en-US" b="0" i="0" dirty="0" err="1">
                <a:solidFill>
                  <a:srgbClr val="121416"/>
                </a:solidFill>
                <a:effectLst/>
                <a:latin typeface="-apple-system"/>
              </a:rPr>
              <a:t>educaționale</a:t>
            </a:r>
            <a:r>
              <a:rPr lang="en-US" b="0" i="0" dirty="0">
                <a:solidFill>
                  <a:srgbClr val="121416"/>
                </a:solidFill>
                <a:effectLst/>
                <a:latin typeface="-apple-system"/>
              </a:rPr>
              <a:t> </a:t>
            </a:r>
            <a:r>
              <a:rPr lang="en-US" b="0" i="0" dirty="0" err="1">
                <a:solidFill>
                  <a:srgbClr val="121416"/>
                </a:solidFill>
                <a:effectLst/>
                <a:latin typeface="-apple-system"/>
              </a:rPr>
              <a:t>deschise</a:t>
            </a:r>
            <a:r>
              <a:rPr lang="en-US" b="0" i="0" dirty="0">
                <a:solidFill>
                  <a:srgbClr val="121416"/>
                </a:solidFill>
                <a:effectLst/>
                <a:latin typeface="-apple-system"/>
              </a:rPr>
              <a:t>, care </a:t>
            </a:r>
            <a:r>
              <a:rPr lang="en-US" b="0" i="0" dirty="0" err="1">
                <a:solidFill>
                  <a:srgbClr val="121416"/>
                </a:solidFill>
                <a:effectLst/>
                <a:latin typeface="-apple-system"/>
              </a:rPr>
              <a:t>atestă</a:t>
            </a:r>
            <a:r>
              <a:rPr lang="en-US" b="0" i="0" dirty="0">
                <a:solidFill>
                  <a:srgbClr val="121416"/>
                </a:solidFill>
                <a:effectLst/>
                <a:latin typeface="-apple-system"/>
              </a:rPr>
              <a:t> </a:t>
            </a:r>
            <a:r>
              <a:rPr lang="en-US" b="0" i="0" dirty="0" err="1">
                <a:solidFill>
                  <a:srgbClr val="121416"/>
                </a:solidFill>
                <a:effectLst/>
                <a:latin typeface="-apple-system"/>
              </a:rPr>
              <a:t>competențele</a:t>
            </a:r>
            <a:r>
              <a:rPr lang="en-US" b="0" i="0" dirty="0">
                <a:solidFill>
                  <a:srgbClr val="121416"/>
                </a:solidFill>
                <a:effectLst/>
                <a:latin typeface="-apple-system"/>
              </a:rPr>
              <a:t> </a:t>
            </a:r>
            <a:r>
              <a:rPr lang="en-US" b="0" i="0" dirty="0" err="1">
                <a:solidFill>
                  <a:srgbClr val="121416"/>
                </a:solidFill>
                <a:effectLst/>
                <a:latin typeface="-apple-system"/>
              </a:rPr>
              <a:t>profesionale</a:t>
            </a:r>
            <a:r>
              <a:rPr lang="en-US" b="0" i="0" dirty="0">
                <a:solidFill>
                  <a:srgbClr val="121416"/>
                </a:solidFill>
                <a:effectLst/>
                <a:latin typeface="-apple-system"/>
              </a:rPr>
              <a:t> </a:t>
            </a:r>
            <a:r>
              <a:rPr lang="en-US" b="0" i="0" dirty="0" err="1">
                <a:solidFill>
                  <a:srgbClr val="121416"/>
                </a:solidFill>
                <a:effectLst/>
                <a:latin typeface="-apple-system"/>
              </a:rPr>
              <a:t>și</a:t>
            </a:r>
            <a:r>
              <a:rPr lang="en-US" b="0" i="0" dirty="0">
                <a:solidFill>
                  <a:srgbClr val="121416"/>
                </a:solidFill>
                <a:effectLst/>
                <a:latin typeface="-apple-system"/>
              </a:rPr>
              <a:t> </a:t>
            </a:r>
            <a:r>
              <a:rPr lang="en-US" b="0" i="0" dirty="0" err="1">
                <a:solidFill>
                  <a:srgbClr val="121416"/>
                </a:solidFill>
                <a:effectLst/>
                <a:latin typeface="-apple-system"/>
              </a:rPr>
              <a:t>evoluția</a:t>
            </a:r>
            <a:r>
              <a:rPr lang="en-US" b="0" i="0" dirty="0">
                <a:solidFill>
                  <a:srgbClr val="121416"/>
                </a:solidFill>
                <a:effectLst/>
                <a:latin typeface="-apple-system"/>
              </a:rPr>
              <a:t> </a:t>
            </a:r>
            <a:r>
              <a:rPr lang="en-US" b="0" i="0" dirty="0" err="1">
                <a:solidFill>
                  <a:srgbClr val="121416"/>
                </a:solidFill>
                <a:effectLst/>
                <a:latin typeface="-apple-system"/>
              </a:rPr>
              <a:t>profesională</a:t>
            </a:r>
            <a:r>
              <a:rPr lang="en-US" b="0" i="0" dirty="0">
                <a:solidFill>
                  <a:srgbClr val="121416"/>
                </a:solidFill>
                <a:effectLst/>
                <a:latin typeface="-apple-system"/>
              </a:rPr>
              <a:t> a </a:t>
            </a:r>
            <a:r>
              <a:rPr lang="en-US" b="0" i="0" dirty="0" err="1">
                <a:solidFill>
                  <a:srgbClr val="121416"/>
                </a:solidFill>
                <a:effectLst/>
                <a:latin typeface="-apple-system"/>
              </a:rPr>
              <a:t>cadrului</a:t>
            </a:r>
            <a:r>
              <a:rPr lang="en-US" b="0" i="0" dirty="0">
                <a:solidFill>
                  <a:srgbClr val="121416"/>
                </a:solidFill>
                <a:effectLst/>
                <a:latin typeface="-apple-system"/>
              </a:rPr>
              <a:t> didactic, </a:t>
            </a:r>
            <a:r>
              <a:rPr lang="en-US" b="0" i="0" dirty="0" err="1">
                <a:solidFill>
                  <a:srgbClr val="121416"/>
                </a:solidFill>
                <a:effectLst/>
                <a:latin typeface="-apple-system"/>
              </a:rPr>
              <a:t>în</a:t>
            </a:r>
            <a:r>
              <a:rPr lang="en-US" b="0" i="0" dirty="0">
                <a:solidFill>
                  <a:srgbClr val="121416"/>
                </a:solidFill>
                <a:effectLst/>
                <a:latin typeface="-apple-system"/>
              </a:rPr>
              <a:t> </a:t>
            </a:r>
            <a:r>
              <a:rPr lang="en-US" b="0" i="0" dirty="0" err="1">
                <a:solidFill>
                  <a:srgbClr val="121416"/>
                </a:solidFill>
                <a:effectLst/>
                <a:latin typeface="-apple-system"/>
              </a:rPr>
              <a:t>conformitate</a:t>
            </a:r>
            <a:r>
              <a:rPr lang="en-US" b="0" i="0" dirty="0">
                <a:solidFill>
                  <a:srgbClr val="121416"/>
                </a:solidFill>
                <a:effectLst/>
                <a:latin typeface="-apple-system"/>
              </a:rPr>
              <a:t> cu </a:t>
            </a:r>
            <a:r>
              <a:rPr lang="en-US" b="0" i="0" dirty="0" err="1">
                <a:solidFill>
                  <a:srgbClr val="121416"/>
                </a:solidFill>
                <a:effectLst/>
                <a:latin typeface="-apple-system"/>
              </a:rPr>
              <a:t>profilul</a:t>
            </a:r>
            <a:r>
              <a:rPr lang="en-US" b="0" i="0" dirty="0">
                <a:solidFill>
                  <a:srgbClr val="121416"/>
                </a:solidFill>
                <a:effectLst/>
                <a:latin typeface="-apple-system"/>
              </a:rPr>
              <a:t> de </a:t>
            </a:r>
            <a:r>
              <a:rPr lang="en-US" b="0" i="0" dirty="0" err="1">
                <a:solidFill>
                  <a:srgbClr val="121416"/>
                </a:solidFill>
                <a:effectLst/>
                <a:latin typeface="-apple-system"/>
              </a:rPr>
              <a:t>competențe</a:t>
            </a:r>
            <a:r>
              <a:rPr lang="en-US" b="0" i="0" dirty="0">
                <a:solidFill>
                  <a:srgbClr val="121416"/>
                </a:solidFill>
                <a:effectLst/>
                <a:latin typeface="-apple-system"/>
              </a:rPr>
              <a:t> </a:t>
            </a:r>
            <a:r>
              <a:rPr lang="en-US" b="0" i="0" dirty="0" err="1">
                <a:solidFill>
                  <a:srgbClr val="121416"/>
                </a:solidFill>
                <a:effectLst/>
                <a:latin typeface="-apple-system"/>
              </a:rPr>
              <a:t>profesionale</a:t>
            </a:r>
            <a:r>
              <a:rPr lang="en-US" b="0" i="0" dirty="0">
                <a:solidFill>
                  <a:srgbClr val="121416"/>
                </a:solidFill>
                <a:effectLst/>
                <a:latin typeface="-apple-system"/>
              </a:rPr>
              <a:t> </a:t>
            </a:r>
            <a:r>
              <a:rPr lang="en-US" b="0" i="0" dirty="0" err="1">
                <a:solidFill>
                  <a:srgbClr val="121416"/>
                </a:solidFill>
                <a:effectLst/>
                <a:latin typeface="-apple-system"/>
              </a:rPr>
              <a:t>și</a:t>
            </a:r>
            <a:r>
              <a:rPr lang="en-US" b="0" i="0" dirty="0">
                <a:solidFill>
                  <a:srgbClr val="121416"/>
                </a:solidFill>
                <a:effectLst/>
                <a:latin typeface="-apple-system"/>
              </a:rPr>
              <a:t> </a:t>
            </a:r>
            <a:r>
              <a:rPr lang="en-US" b="0" i="0" dirty="0" err="1">
                <a:solidFill>
                  <a:srgbClr val="121416"/>
                </a:solidFill>
                <a:effectLst/>
                <a:latin typeface="-apple-system"/>
              </a:rPr>
              <a:t>standardele</a:t>
            </a:r>
            <a:r>
              <a:rPr lang="en-US" b="0" i="0" dirty="0">
                <a:solidFill>
                  <a:srgbClr val="121416"/>
                </a:solidFill>
                <a:effectLst/>
                <a:latin typeface="-apple-system"/>
              </a:rPr>
              <a:t> </a:t>
            </a:r>
            <a:r>
              <a:rPr lang="en-US" b="0" i="0" dirty="0" err="1">
                <a:solidFill>
                  <a:srgbClr val="121416"/>
                </a:solidFill>
                <a:effectLst/>
                <a:latin typeface="-apple-system"/>
              </a:rPr>
              <a:t>profesionale</a:t>
            </a:r>
            <a:r>
              <a:rPr lang="en-US" b="0" i="0" dirty="0">
                <a:solidFill>
                  <a:srgbClr val="121416"/>
                </a:solidFill>
                <a:effectLst/>
                <a:latin typeface="-apple-system"/>
              </a:rPr>
              <a:t>.</a:t>
            </a:r>
            <a:endParaRPr lang="en-US" b="1" i="0" dirty="0">
              <a:solidFill>
                <a:srgbClr val="000000"/>
              </a:solidFill>
              <a:effectLst/>
              <a:latin typeface="-apple-system"/>
            </a:endParaRPr>
          </a:p>
          <a:p>
            <a:endParaRPr lang="en-US" dirty="0"/>
          </a:p>
        </p:txBody>
      </p:sp>
    </p:spTree>
    <p:extLst>
      <p:ext uri="{BB962C8B-B14F-4D97-AF65-F5344CB8AC3E}">
        <p14:creationId xmlns:p14="http://schemas.microsoft.com/office/powerpoint/2010/main" val="3204353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1" y="482599"/>
            <a:ext cx="10515600" cy="973668"/>
          </a:xfrm>
          <a:solidFill>
            <a:srgbClr val="FFC000"/>
          </a:solidFill>
        </p:spPr>
        <p:txBody>
          <a:bodyPr>
            <a:noAutofit/>
          </a:bodyPr>
          <a:lstStyle/>
          <a:p>
            <a:pPr algn="ctr"/>
            <a:br>
              <a:rPr lang="ro-RO" sz="2800" b="1" dirty="0">
                <a:solidFill>
                  <a:srgbClr val="002060"/>
                </a:solidFill>
                <a:latin typeface="Times New Roman" panose="02020603050405020304" pitchFamily="18" charset="0"/>
                <a:cs typeface="Times New Roman" panose="02020603050405020304" pitchFamily="18" charset="0"/>
              </a:rPr>
            </a:br>
            <a:r>
              <a:rPr lang="ro-RO" sz="2800" b="1" dirty="0">
                <a:solidFill>
                  <a:srgbClr val="002060"/>
                </a:solidFill>
                <a:latin typeface="Trebuchet MS" panose="020B0603020202020204" pitchFamily="34" charset="0"/>
                <a:cs typeface="Times New Roman" panose="02020603050405020304" pitchFamily="18" charset="0"/>
              </a:rPr>
              <a:t>Documente ale directorilor de palate și cluburi ale elevilor</a:t>
            </a:r>
            <a:br>
              <a:rPr lang="ro-RO" sz="2800" b="1" dirty="0">
                <a:solidFill>
                  <a:srgbClr val="002060"/>
                </a:solidFill>
                <a:latin typeface="Trebuchet MS" panose="020B0603020202020204" pitchFamily="34" charset="0"/>
                <a:cs typeface="Times New Roman" panose="02020603050405020304" pitchFamily="18" charset="0"/>
              </a:rPr>
            </a:br>
            <a:r>
              <a:rPr lang="ro-RO" sz="2800" b="1" dirty="0">
                <a:solidFill>
                  <a:srgbClr val="002060"/>
                </a:solidFill>
                <a:latin typeface="Trebuchet MS" panose="020B0603020202020204" pitchFamily="34" charset="0"/>
                <a:cs typeface="Times New Roman" panose="02020603050405020304" pitchFamily="18" charset="0"/>
              </a:rPr>
              <a:t> (monitorizate de inspectorul educativ)</a:t>
            </a:r>
            <a:br>
              <a:rPr lang="ro-RO" sz="3200" b="1" dirty="0">
                <a:solidFill>
                  <a:srgbClr val="002060"/>
                </a:solidFill>
                <a:latin typeface="Trebuchet MS" panose="020B0603020202020204" pitchFamily="34" charset="0"/>
                <a:cs typeface="Times New Roman" panose="02020603050405020304" pitchFamily="18" charset="0"/>
              </a:rPr>
            </a:br>
            <a:endParaRPr lang="ro-RO" sz="2800" dirty="0">
              <a:latin typeface="Trebuchet MS" panose="020B0603020202020204" pitchFamily="34" charset="0"/>
              <a:cs typeface="Times New Roman" panose="02020603050405020304" pitchFamily="18" charset="0"/>
            </a:endParaRPr>
          </a:p>
        </p:txBody>
      </p:sp>
      <p:sp>
        <p:nvSpPr>
          <p:cNvPr id="3" name="Content Placeholder 2"/>
          <p:cNvSpPr>
            <a:spLocks noGrp="1"/>
          </p:cNvSpPr>
          <p:nvPr>
            <p:ph idx="1"/>
          </p:nvPr>
        </p:nvSpPr>
        <p:spPr>
          <a:xfrm>
            <a:off x="838199" y="1397000"/>
            <a:ext cx="10515601" cy="4779963"/>
          </a:xfrm>
          <a:solidFill>
            <a:schemeClr val="accent4">
              <a:lumMod val="60000"/>
              <a:lumOff val="40000"/>
            </a:schemeClr>
          </a:solidFill>
        </p:spPr>
        <p:txBody>
          <a:bodyPr>
            <a:normAutofit fontScale="47500" lnSpcReduction="20000"/>
          </a:bodyPr>
          <a:lstStyle/>
          <a:p>
            <a:pPr marL="265176" indent="-265176">
              <a:lnSpc>
                <a:spcPct val="80000"/>
              </a:lnSpc>
              <a:buNone/>
              <a:defRPr/>
            </a:pPr>
            <a:endParaRPr lang="ro-RO" dirty="0"/>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Proiectul de dezvoltare al PC/CC (procese verbale  CP </a:t>
            </a:r>
            <a:r>
              <a:rPr lang="ro-RO" sz="3800" dirty="0" err="1">
                <a:latin typeface="Trebuchet MS" panose="020B0603020202020204" pitchFamily="34" charset="0"/>
                <a:cs typeface="Times New Roman" panose="02020603050405020304" pitchFamily="18" charset="0"/>
              </a:rPr>
              <a:t>şi</a:t>
            </a:r>
            <a:r>
              <a:rPr lang="ro-RO" sz="3800" dirty="0">
                <a:latin typeface="Trebuchet MS" panose="020B0603020202020204" pitchFamily="34" charset="0"/>
                <a:cs typeface="Times New Roman" panose="02020603050405020304" pitchFamily="18" charset="0"/>
              </a:rPr>
              <a:t> avizat în CA)</a:t>
            </a: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Curriculum </a:t>
            </a:r>
            <a:r>
              <a:rPr lang="ro-RO" sz="3800" dirty="0" err="1">
                <a:latin typeface="Trebuchet MS" panose="020B0603020202020204" pitchFamily="34" charset="0"/>
                <a:cs typeface="Times New Roman" panose="02020603050405020304" pitchFamily="18" charset="0"/>
              </a:rPr>
              <a:t>şcolar</a:t>
            </a:r>
            <a:r>
              <a:rPr lang="ro-RO" sz="3800" dirty="0">
                <a:latin typeface="Trebuchet MS" panose="020B0603020202020204" pitchFamily="34" charset="0"/>
                <a:cs typeface="Times New Roman" panose="02020603050405020304" pitchFamily="18" charset="0"/>
              </a:rPr>
              <a:t>/planificări avizate</a:t>
            </a: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Oferta educațională/curriculară</a:t>
            </a: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Orar/condică de </a:t>
            </a:r>
            <a:r>
              <a:rPr lang="ro-RO" sz="3800" dirty="0" err="1">
                <a:latin typeface="Trebuchet MS" panose="020B0603020202020204" pitchFamily="34" charset="0"/>
                <a:cs typeface="Times New Roman" panose="02020603050405020304" pitchFamily="18" charset="0"/>
              </a:rPr>
              <a:t>prezenţă</a:t>
            </a:r>
            <a:endParaRPr lang="ro-RO" sz="3800" dirty="0">
              <a:latin typeface="Trebuchet MS" panose="020B0603020202020204" pitchFamily="34" charset="0"/>
              <a:cs typeface="Times New Roman" panose="02020603050405020304" pitchFamily="18" charset="0"/>
            </a:endParaRP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Comisii cu caracter permanent </a:t>
            </a:r>
            <a:r>
              <a:rPr lang="ro-RO" sz="3800" dirty="0" err="1">
                <a:latin typeface="Trebuchet MS" panose="020B0603020202020204" pitchFamily="34" charset="0"/>
                <a:cs typeface="Times New Roman" panose="02020603050405020304" pitchFamily="18" charset="0"/>
              </a:rPr>
              <a:t>şi</a:t>
            </a:r>
            <a:r>
              <a:rPr lang="ro-RO" sz="3800" dirty="0">
                <a:latin typeface="Trebuchet MS" panose="020B0603020202020204" pitchFamily="34" charset="0"/>
                <a:cs typeface="Times New Roman" panose="02020603050405020304" pitchFamily="18" charset="0"/>
              </a:rPr>
              <a:t> temporar/decizii</a:t>
            </a: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Consiliul profesoral / consiliul de </a:t>
            </a:r>
            <a:r>
              <a:rPr lang="ro-RO" sz="3800" dirty="0" err="1">
                <a:latin typeface="Trebuchet MS" panose="020B0603020202020204" pitchFamily="34" charset="0"/>
                <a:cs typeface="Times New Roman" panose="02020603050405020304" pitchFamily="18" charset="0"/>
              </a:rPr>
              <a:t>administraţie</a:t>
            </a:r>
            <a:endParaRPr lang="ro-RO" sz="3800" dirty="0">
              <a:latin typeface="Trebuchet MS" panose="020B0603020202020204" pitchFamily="34" charset="0"/>
              <a:cs typeface="Times New Roman" panose="02020603050405020304" pitchFamily="18" charset="0"/>
            </a:endParaRP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Programul </a:t>
            </a:r>
            <a:r>
              <a:rPr lang="ro-RO" sz="3800" dirty="0" err="1">
                <a:latin typeface="Trebuchet MS" panose="020B0603020202020204" pitchFamily="34" charset="0"/>
                <a:cs typeface="Times New Roman" panose="02020603050405020304" pitchFamily="18" charset="0"/>
              </a:rPr>
              <a:t>activităţii</a:t>
            </a:r>
            <a:r>
              <a:rPr lang="ro-RO" sz="3800" dirty="0">
                <a:latin typeface="Trebuchet MS" panose="020B0603020202020204" pitchFamily="34" charset="0"/>
                <a:cs typeface="Times New Roman" panose="02020603050405020304" pitchFamily="18" charset="0"/>
              </a:rPr>
              <a:t> educative </a:t>
            </a:r>
            <a:r>
              <a:rPr lang="ro-RO" sz="3800" dirty="0" err="1">
                <a:latin typeface="Trebuchet MS" panose="020B0603020202020204" pitchFamily="34" charset="0"/>
                <a:cs typeface="Times New Roman" panose="02020603050405020304" pitchFamily="18" charset="0"/>
              </a:rPr>
              <a:t>extraşcolare</a:t>
            </a:r>
            <a:endParaRPr lang="ro-RO" sz="3800" dirty="0">
              <a:latin typeface="Trebuchet MS" panose="020B0603020202020204" pitchFamily="34" charset="0"/>
              <a:cs typeface="Times New Roman" panose="02020603050405020304" pitchFamily="18" charset="0"/>
            </a:endParaRP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Rezultate cadre </a:t>
            </a:r>
            <a:r>
              <a:rPr lang="ro-RO" sz="3800" dirty="0" err="1">
                <a:latin typeface="Trebuchet MS" panose="020B0603020202020204" pitchFamily="34" charset="0"/>
                <a:cs typeface="Times New Roman" panose="02020603050405020304" pitchFamily="18" charset="0"/>
              </a:rPr>
              <a:t>diactice</a:t>
            </a:r>
            <a:r>
              <a:rPr lang="ro-RO" sz="3800" dirty="0">
                <a:latin typeface="Trebuchet MS" panose="020B0603020202020204" pitchFamily="34" charset="0"/>
                <a:cs typeface="Times New Roman" panose="02020603050405020304" pitchFamily="18" charset="0"/>
              </a:rPr>
              <a:t>/ elevi</a:t>
            </a: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Încadrări / formare / perfecționare cadre didactice</a:t>
            </a: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Dotări/bază materială</a:t>
            </a: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Regulament de ordine interioară</a:t>
            </a: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Registrul de </a:t>
            </a:r>
            <a:r>
              <a:rPr lang="ro-RO" sz="3800" dirty="0" err="1">
                <a:latin typeface="Trebuchet MS" panose="020B0603020202020204" pitchFamily="34" charset="0"/>
                <a:cs typeface="Times New Roman" panose="02020603050405020304" pitchFamily="18" charset="0"/>
              </a:rPr>
              <a:t>evidenţă</a:t>
            </a:r>
            <a:r>
              <a:rPr lang="ro-RO" sz="3800" dirty="0">
                <a:latin typeface="Trebuchet MS" panose="020B0603020202020204" pitchFamily="34" charset="0"/>
                <a:cs typeface="Times New Roman" panose="02020603050405020304" pitchFamily="18" charset="0"/>
              </a:rPr>
              <a:t> a deciziilor</a:t>
            </a: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Controlul, îndrumarea </a:t>
            </a:r>
            <a:r>
              <a:rPr lang="ro-RO" sz="3800" dirty="0" err="1">
                <a:latin typeface="Trebuchet MS" panose="020B0603020202020204" pitchFamily="34" charset="0"/>
                <a:cs typeface="Times New Roman" panose="02020603050405020304" pitchFamily="18" charset="0"/>
              </a:rPr>
              <a:t>şi</a:t>
            </a:r>
            <a:r>
              <a:rPr lang="ro-RO" sz="3800" dirty="0">
                <a:latin typeface="Trebuchet MS" panose="020B0603020202020204" pitchFamily="34" charset="0"/>
                <a:cs typeface="Times New Roman" panose="02020603050405020304" pitchFamily="18" charset="0"/>
              </a:rPr>
              <a:t> evaluarea activității personalului didactic și administrativ</a:t>
            </a: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Evidența înscrierii la cercuri</a:t>
            </a:r>
          </a:p>
          <a:p>
            <a:pPr marL="265176" indent="-265176">
              <a:lnSpc>
                <a:spcPct val="80000"/>
              </a:lnSpc>
              <a:buFont typeface="Wingdings 2"/>
              <a:buChar char=""/>
              <a:defRPr/>
            </a:pPr>
            <a:r>
              <a:rPr lang="ro-RO" sz="3800" dirty="0">
                <a:latin typeface="Trebuchet MS" panose="020B0603020202020204" pitchFamily="34" charset="0"/>
                <a:cs typeface="Times New Roman" panose="02020603050405020304" pitchFamily="18" charset="0"/>
              </a:rPr>
              <a:t>Consiliul elevilor/cerc </a:t>
            </a:r>
            <a:r>
              <a:rPr lang="ro-RO" sz="3800" dirty="0" err="1">
                <a:latin typeface="Trebuchet MS" panose="020B0603020202020204" pitchFamily="34" charset="0"/>
                <a:cs typeface="Times New Roman" panose="02020603050405020304" pitchFamily="18" charset="0"/>
              </a:rPr>
              <a:t>şi</a:t>
            </a:r>
            <a:r>
              <a:rPr lang="ro-RO" sz="3800" dirty="0">
                <a:latin typeface="Trebuchet MS" panose="020B0603020202020204" pitchFamily="34" charset="0"/>
                <a:cs typeface="Times New Roman" panose="02020603050405020304" pitchFamily="18" charset="0"/>
              </a:rPr>
              <a:t> comitetul de părinți etc.</a:t>
            </a:r>
          </a:p>
          <a:p>
            <a:endParaRPr lang="ro-RO" dirty="0"/>
          </a:p>
        </p:txBody>
      </p:sp>
    </p:spTree>
    <p:extLst>
      <p:ext uri="{BB962C8B-B14F-4D97-AF65-F5344CB8AC3E}">
        <p14:creationId xmlns:p14="http://schemas.microsoft.com/office/powerpoint/2010/main" val="1022727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45559-688C-47D6-B7B3-559A77C7B2BC}"/>
              </a:ext>
            </a:extLst>
          </p:cNvPr>
          <p:cNvSpPr>
            <a:spLocks noGrp="1"/>
          </p:cNvSpPr>
          <p:nvPr>
            <p:ph type="title"/>
          </p:nvPr>
        </p:nvSpPr>
        <p:spPr>
          <a:xfrm>
            <a:off x="838200" y="365126"/>
            <a:ext cx="10515600" cy="964142"/>
          </a:xfrm>
        </p:spPr>
        <p:txBody>
          <a:bodyPr>
            <a:normAutofit fontScale="90000"/>
          </a:bodyPr>
          <a:lstStyle/>
          <a:p>
            <a:pPr algn="ctr"/>
            <a:br>
              <a:rPr lang="en-US" altLang="en-US" sz="2400" b="1" dirty="0">
                <a:solidFill>
                  <a:schemeClr val="tx1"/>
                </a:solidFill>
                <a:latin typeface="Trebuchet MS" panose="020B0603020202020204" pitchFamily="34" charset="0"/>
                <a:cs typeface="Times New Roman" panose="02020603050405020304" pitchFamily="18" charset="0"/>
              </a:rPr>
            </a:br>
            <a:br>
              <a:rPr lang="en-US" altLang="en-US" sz="2400" b="1" dirty="0">
                <a:solidFill>
                  <a:schemeClr val="tx1"/>
                </a:solidFill>
                <a:latin typeface="Trebuchet MS" panose="020B0603020202020204" pitchFamily="34" charset="0"/>
                <a:cs typeface="Times New Roman" panose="02020603050405020304" pitchFamily="18" charset="0"/>
              </a:rPr>
            </a:br>
            <a:r>
              <a:rPr lang="ro-RO" altLang="en-US" sz="2400" b="1" dirty="0">
                <a:solidFill>
                  <a:schemeClr val="tx1"/>
                </a:solidFill>
                <a:latin typeface="Trebuchet MS" panose="020B0603020202020204" pitchFamily="34" charset="0"/>
                <a:cs typeface="Times New Roman" panose="02020603050405020304" pitchFamily="18" charset="0"/>
              </a:rPr>
              <a:t>Noutăți</a:t>
            </a:r>
            <a:br>
              <a:rPr lang="en-US" altLang="en-US" sz="2400" b="1" dirty="0">
                <a:solidFill>
                  <a:schemeClr val="tx1"/>
                </a:solidFill>
                <a:latin typeface="Trebuchet MS" panose="020B0603020202020204" pitchFamily="34" charset="0"/>
                <a:cs typeface="Times New Roman" panose="02020603050405020304" pitchFamily="18" charset="0"/>
              </a:rPr>
            </a:br>
            <a:br>
              <a:rPr lang="en-US" altLang="en-US" sz="2400" b="1" dirty="0">
                <a:solidFill>
                  <a:schemeClr val="tx1"/>
                </a:solidFill>
                <a:latin typeface="Trebuchet MS" panose="020B0603020202020204" pitchFamily="34" charset="0"/>
                <a:cs typeface="Times New Roman" panose="02020603050405020304" pitchFamily="18" charset="0"/>
              </a:rPr>
            </a:br>
            <a:endParaRPr lang="en-US" sz="2400" dirty="0"/>
          </a:p>
        </p:txBody>
      </p:sp>
      <p:sp>
        <p:nvSpPr>
          <p:cNvPr id="3" name="Content Placeholder 2">
            <a:extLst>
              <a:ext uri="{FF2B5EF4-FFF2-40B4-BE49-F238E27FC236}">
                <a16:creationId xmlns:a16="http://schemas.microsoft.com/office/drawing/2014/main" id="{75911034-83FD-4B83-8D33-BC32B131AEE8}"/>
              </a:ext>
            </a:extLst>
          </p:cNvPr>
          <p:cNvSpPr>
            <a:spLocks noGrp="1"/>
          </p:cNvSpPr>
          <p:nvPr>
            <p:ph idx="1"/>
          </p:nvPr>
        </p:nvSpPr>
        <p:spPr>
          <a:xfrm>
            <a:off x="838200" y="1231236"/>
            <a:ext cx="10515600" cy="5457432"/>
          </a:xfrm>
          <a:solidFill>
            <a:schemeClr val="accent4">
              <a:lumMod val="40000"/>
              <a:lumOff val="60000"/>
            </a:schemeClr>
          </a:solidFill>
        </p:spPr>
        <p:txBody>
          <a:bodyPr>
            <a:normAutofit/>
          </a:bodyPr>
          <a:lstStyle/>
          <a:p>
            <a:pPr marL="0" indent="0" algn="ctr">
              <a:lnSpc>
                <a:spcPct val="107000"/>
              </a:lnSpc>
              <a:spcBef>
                <a:spcPts val="0"/>
              </a:spcBef>
              <a:buNone/>
            </a:pPr>
            <a:r>
              <a:rPr lang="ro-RO" altLang="en-US" sz="1800" b="1" dirty="0">
                <a:latin typeface="Trebuchet MS" panose="020B0603020202020204" pitchFamily="34" charset="0"/>
                <a:cs typeface="Times New Roman" panose="02020603050405020304" pitchFamily="18" charset="0"/>
              </a:rPr>
              <a:t> </a:t>
            </a:r>
            <a:endParaRPr lang="ro-RO" sz="1800" b="1"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0"/>
              </a:spcAft>
              <a:buNone/>
            </a:pPr>
            <a:endParaRPr lang="ro-RO" sz="1800" dirty="0">
              <a:latin typeface="Trebuchet MS" panose="020B0603020202020204" pitchFamily="34" charset="0"/>
            </a:endParaRPr>
          </a:p>
          <a:p>
            <a:pPr marL="342900" marR="0" lvl="0" indent="-342900" algn="just">
              <a:lnSpc>
                <a:spcPct val="107000"/>
              </a:lnSpc>
              <a:spcBef>
                <a:spcPts val="0"/>
              </a:spcBef>
              <a:spcAft>
                <a:spcPts val="0"/>
              </a:spcAft>
              <a:buFont typeface="+mj-lt"/>
              <a:buAutoNum type="arabicPeriod"/>
            </a:pPr>
            <a:r>
              <a:rPr lang="ro-RO" sz="1800" b="1" dirty="0">
                <a:effectLst/>
                <a:latin typeface="Trebuchet MS" panose="020B0603020202020204" pitchFamily="34" charset="0"/>
                <a:ea typeface="Calibri" panose="020F0502020204030204" pitchFamily="34" charset="0"/>
                <a:cs typeface="Times New Roman" panose="02020603050405020304" pitchFamily="18" charset="0"/>
              </a:rPr>
              <a:t>OMEC nr. 3194/2026 privind structura anului școlar 2026-2027</a:t>
            </a:r>
          </a:p>
          <a:p>
            <a:pPr marL="342900" marR="0" lvl="0" indent="-342900" algn="just">
              <a:lnSpc>
                <a:spcPct val="107000"/>
              </a:lnSpc>
              <a:spcBef>
                <a:spcPts val="0"/>
              </a:spcBef>
              <a:spcAft>
                <a:spcPts val="0"/>
              </a:spcAft>
              <a:buFont typeface="+mj-lt"/>
              <a:buAutoNum type="arabicPeriod"/>
            </a:pPr>
            <a:r>
              <a:rPr lang="ro-RO" sz="1800" b="1" dirty="0">
                <a:latin typeface="Trebuchet MS" panose="020B0603020202020204" pitchFamily="34" charset="0"/>
                <a:ea typeface="Calibri" panose="020F0502020204030204" pitchFamily="34" charset="0"/>
                <a:cs typeface="Times New Roman" panose="02020603050405020304" pitchFamily="18" charset="0"/>
                <a:hlinkClick r:id="rId2" action="ppaction://hlinkfile">
                  <a:extLst>
                    <a:ext uri="{A12FA001-AC4F-418D-AE19-62706E023703}">
                      <ahyp:hlinkClr xmlns:ahyp="http://schemas.microsoft.com/office/drawing/2018/hyperlinkcolor" val="tx"/>
                    </a:ext>
                  </a:extLst>
                </a:hlinkClick>
              </a:rPr>
              <a:t>OMEC nr. 4261/2026 privind modificările Regulamentului</a:t>
            </a:r>
            <a:r>
              <a:rPr lang="pt-BR" sz="1800" b="1" dirty="0">
                <a:latin typeface="Trebuchet MS" panose="020B0603020202020204" pitchFamily="34" charset="0"/>
                <a:ea typeface="Roboto"/>
                <a:cs typeface="Times New Roman" panose="02020603050405020304" pitchFamily="18" charset="0"/>
                <a:hlinkClick r:id="rId2" action="ppaction://hlinkfile">
                  <a:extLst>
                    <a:ext uri="{A12FA001-AC4F-418D-AE19-62706E023703}">
                      <ahyp:hlinkClr xmlns:ahyp="http://schemas.microsoft.com/office/drawing/2018/hyperlinkcolor" val="tx"/>
                    </a:ext>
                  </a:extLst>
                </a:hlinkClick>
              </a:rPr>
              <a:t>-cadru de organizare și funcționare a unităților de învățământ preuniversitar</a:t>
            </a:r>
            <a:r>
              <a:rPr lang="ro-RO" sz="1800" b="1" dirty="0">
                <a:latin typeface="Trebuchet MS" panose="020B0603020202020204" pitchFamily="34" charset="0"/>
                <a:ea typeface="Roboto"/>
                <a:cs typeface="Times New Roman" panose="02020603050405020304" pitchFamily="18" charset="0"/>
              </a:rPr>
              <a:t>, aprobat prin Ordinul ministrului educației nr. 5.726/2024</a:t>
            </a:r>
          </a:p>
          <a:p>
            <a:pPr marL="342900" indent="-342900" algn="just">
              <a:lnSpc>
                <a:spcPct val="107000"/>
              </a:lnSpc>
              <a:spcBef>
                <a:spcPts val="0"/>
              </a:spcBef>
              <a:buFont typeface="+mj-lt"/>
              <a:buAutoNum type="arabicPeriod"/>
            </a:pPr>
            <a:r>
              <a:rPr lang="ro-RO" sz="1800" b="1" dirty="0">
                <a:latin typeface="Trebuchet MS" panose="020B0603020202020204" pitchFamily="34" charset="0"/>
                <a:ea typeface="Roboto"/>
                <a:cs typeface="Times New Roman" panose="02020603050405020304" pitchFamily="18" charset="0"/>
                <a:sym typeface="Roboto"/>
              </a:rPr>
              <a:t>OMEC nr. 5109/27.08.2026 privind aprobarea Metodologiei-cadru de organizare </a:t>
            </a:r>
            <a:r>
              <a:rPr lang="ro-RO" sz="1800" b="1" dirty="0" err="1">
                <a:latin typeface="Trebuchet MS" panose="020B0603020202020204" pitchFamily="34" charset="0"/>
                <a:ea typeface="Roboto"/>
                <a:cs typeface="Times New Roman" panose="02020603050405020304" pitchFamily="18" charset="0"/>
                <a:sym typeface="Roboto"/>
              </a:rPr>
              <a:t>şi</a:t>
            </a:r>
            <a:r>
              <a:rPr lang="ro-RO" sz="1800" b="1" dirty="0">
                <a:latin typeface="Trebuchet MS" panose="020B0603020202020204" pitchFamily="34" charset="0"/>
                <a:ea typeface="Roboto"/>
                <a:cs typeface="Times New Roman" panose="02020603050405020304" pitchFamily="18" charset="0"/>
                <a:sym typeface="Roboto"/>
              </a:rPr>
              <a:t> </a:t>
            </a:r>
            <a:r>
              <a:rPr lang="ro-RO" sz="1800" b="1" dirty="0" err="1">
                <a:latin typeface="Trebuchet MS" panose="020B0603020202020204" pitchFamily="34" charset="0"/>
                <a:ea typeface="Roboto"/>
                <a:cs typeface="Times New Roman" panose="02020603050405020304" pitchFamily="18" charset="0"/>
                <a:sym typeface="Roboto"/>
              </a:rPr>
              <a:t>desfăşurare</a:t>
            </a:r>
            <a:r>
              <a:rPr lang="ro-RO" sz="1800" b="1" dirty="0">
                <a:latin typeface="Trebuchet MS" panose="020B0603020202020204" pitchFamily="34" charset="0"/>
                <a:ea typeface="Roboto"/>
                <a:cs typeface="Times New Roman" panose="02020603050405020304" pitchFamily="18" charset="0"/>
                <a:sym typeface="Roboto"/>
              </a:rPr>
              <a:t> a Evaluării </a:t>
            </a:r>
            <a:r>
              <a:rPr lang="ro-RO" sz="1800" b="1" dirty="0" err="1">
                <a:latin typeface="Trebuchet MS" panose="020B0603020202020204" pitchFamily="34" charset="0"/>
                <a:ea typeface="Roboto"/>
                <a:cs typeface="Times New Roman" panose="02020603050405020304" pitchFamily="18" charset="0"/>
                <a:sym typeface="Roboto"/>
              </a:rPr>
              <a:t>Naţionale</a:t>
            </a:r>
            <a:r>
              <a:rPr lang="ro-RO" sz="1800" b="1" dirty="0">
                <a:latin typeface="Trebuchet MS" panose="020B0603020202020204" pitchFamily="34" charset="0"/>
                <a:ea typeface="Roboto"/>
                <a:cs typeface="Times New Roman" panose="02020603050405020304" pitchFamily="18" charset="0"/>
                <a:sym typeface="Roboto"/>
              </a:rPr>
              <a:t> pentru </a:t>
            </a:r>
            <a:r>
              <a:rPr lang="ro-RO" sz="1800" b="1" dirty="0" err="1">
                <a:latin typeface="Trebuchet MS" panose="020B0603020202020204" pitchFamily="34" charset="0"/>
                <a:ea typeface="Roboto"/>
                <a:cs typeface="Times New Roman" panose="02020603050405020304" pitchFamily="18" charset="0"/>
                <a:sym typeface="Roboto"/>
              </a:rPr>
              <a:t>absolvenţii</a:t>
            </a:r>
            <a:r>
              <a:rPr lang="ro-RO" sz="1800" b="1" dirty="0">
                <a:latin typeface="Trebuchet MS" panose="020B0603020202020204" pitchFamily="34" charset="0"/>
                <a:ea typeface="Roboto"/>
                <a:cs typeface="Times New Roman" panose="02020603050405020304" pitchFamily="18" charset="0"/>
                <a:sym typeface="Roboto"/>
              </a:rPr>
              <a:t> clasei a VIII-a și a Calendarului de </a:t>
            </a:r>
            <a:r>
              <a:rPr lang="ro-RO" sz="1800" b="1" dirty="0" err="1">
                <a:latin typeface="Trebuchet MS" panose="020B0603020202020204" pitchFamily="34" charset="0"/>
                <a:ea typeface="Roboto"/>
                <a:cs typeface="Times New Roman" panose="02020603050405020304" pitchFamily="18" charset="0"/>
                <a:sym typeface="Roboto"/>
              </a:rPr>
              <a:t>desfăşurare</a:t>
            </a:r>
            <a:r>
              <a:rPr lang="ro-RO" sz="1800" b="1" dirty="0">
                <a:latin typeface="Trebuchet MS" panose="020B0603020202020204" pitchFamily="34" charset="0"/>
                <a:ea typeface="Roboto"/>
                <a:cs typeface="Times New Roman" panose="02020603050405020304" pitchFamily="18" charset="0"/>
                <a:sym typeface="Roboto"/>
              </a:rPr>
              <a:t> a evaluării </a:t>
            </a:r>
            <a:r>
              <a:rPr lang="ro-RO" sz="1800" b="1" dirty="0" err="1">
                <a:latin typeface="Trebuchet MS" panose="020B0603020202020204" pitchFamily="34" charset="0"/>
                <a:ea typeface="Roboto"/>
                <a:cs typeface="Times New Roman" panose="02020603050405020304" pitchFamily="18" charset="0"/>
                <a:sym typeface="Roboto"/>
              </a:rPr>
              <a:t>naţionale</a:t>
            </a:r>
            <a:r>
              <a:rPr lang="ro-RO" sz="1800" b="1" dirty="0">
                <a:latin typeface="Trebuchet MS" panose="020B0603020202020204" pitchFamily="34" charset="0"/>
                <a:ea typeface="Roboto"/>
                <a:cs typeface="Times New Roman" panose="02020603050405020304" pitchFamily="18" charset="0"/>
                <a:sym typeface="Roboto"/>
              </a:rPr>
              <a:t> pentru </a:t>
            </a:r>
            <a:r>
              <a:rPr lang="ro-RO" sz="1800" b="1" dirty="0" err="1">
                <a:latin typeface="Trebuchet MS" panose="020B0603020202020204" pitchFamily="34" charset="0"/>
                <a:ea typeface="Roboto"/>
                <a:cs typeface="Times New Roman" panose="02020603050405020304" pitchFamily="18" charset="0"/>
                <a:sym typeface="Roboto"/>
              </a:rPr>
              <a:t>absolvenţii</a:t>
            </a:r>
            <a:r>
              <a:rPr lang="ro-RO" sz="1800" b="1" dirty="0">
                <a:latin typeface="Trebuchet MS" panose="020B0603020202020204" pitchFamily="34" charset="0"/>
                <a:ea typeface="Roboto"/>
                <a:cs typeface="Times New Roman" panose="02020603050405020304" pitchFamily="18" charset="0"/>
                <a:sym typeface="Roboto"/>
              </a:rPr>
              <a:t> clasei a VIII-a în anul </a:t>
            </a:r>
            <a:r>
              <a:rPr lang="ro-RO" sz="1800" b="1" dirty="0" err="1">
                <a:latin typeface="Trebuchet MS" panose="020B0603020202020204" pitchFamily="34" charset="0"/>
                <a:ea typeface="Roboto"/>
                <a:cs typeface="Times New Roman" panose="02020603050405020304" pitchFamily="18" charset="0"/>
                <a:sym typeface="Roboto"/>
              </a:rPr>
              <a:t>şcolar</a:t>
            </a:r>
            <a:r>
              <a:rPr lang="ro-RO" sz="1800" b="1" dirty="0">
                <a:latin typeface="Trebuchet MS" panose="020B0603020202020204" pitchFamily="34" charset="0"/>
                <a:ea typeface="Roboto"/>
                <a:cs typeface="Times New Roman" panose="02020603050405020304" pitchFamily="18" charset="0"/>
                <a:sym typeface="Roboto"/>
              </a:rPr>
              <a:t> 2026 - 2027 </a:t>
            </a:r>
          </a:p>
          <a:p>
            <a:pPr marL="342900" indent="-342900" algn="just">
              <a:lnSpc>
                <a:spcPct val="107000"/>
              </a:lnSpc>
              <a:spcBef>
                <a:spcPts val="0"/>
              </a:spcBef>
              <a:buFont typeface="+mj-lt"/>
              <a:buAutoNum type="arabicPeriod"/>
            </a:pPr>
            <a:r>
              <a:rPr lang="ro-RO" sz="1800" b="1" dirty="0">
                <a:latin typeface="Trebuchet MS" panose="020B0603020202020204" pitchFamily="34" charset="0"/>
                <a:ea typeface="Roboto"/>
                <a:cs typeface="Times New Roman" panose="02020603050405020304" pitchFamily="18" charset="0"/>
                <a:sym typeface="Roboto"/>
              </a:rPr>
              <a:t>OMEC nr. 5211/27.08.2026 </a:t>
            </a:r>
            <a:r>
              <a:rPr lang="ro-RO" sz="1800" b="1" dirty="0">
                <a:latin typeface="Trebuchet MS" panose="020B0603020202020204" pitchFamily="34" charset="0"/>
                <a:cs typeface="Times New Roman" panose="02020603050405020304" pitchFamily="18" charset="0"/>
              </a:rPr>
              <a:t>privind organizarea și desfășurarea examenului național de bacalaureat – 2027</a:t>
            </a:r>
          </a:p>
          <a:p>
            <a:pPr marL="342900" indent="-342900" algn="just">
              <a:lnSpc>
                <a:spcPct val="107000"/>
              </a:lnSpc>
              <a:spcBef>
                <a:spcPts val="0"/>
              </a:spcBef>
              <a:buFont typeface="+mj-lt"/>
              <a:buAutoNum type="arabicPeriod"/>
            </a:pPr>
            <a:r>
              <a:rPr lang="ro-RO" sz="1800" b="1" dirty="0">
                <a:latin typeface="Trebuchet MS" panose="020B0603020202020204" pitchFamily="34" charset="0"/>
                <a:cs typeface="Times New Roman" panose="02020603050405020304" pitchFamily="18" charset="0"/>
              </a:rPr>
              <a:t>OMEC nr. 5528/31.08.2026, 5529/31.08.2026 Ordin privind aprobarea Metodologiei-cadru de organizare și desfășurare a repartizării și admiterii în învățământul liceal și Ordin privind aprobarea Calendarului de desfășurare a repartizării și admiterii în învățământul liceal pentru anul școlar 2027-2028</a:t>
            </a:r>
          </a:p>
          <a:p>
            <a:pPr marL="0" indent="0" algn="just">
              <a:lnSpc>
                <a:spcPct val="107000"/>
              </a:lnSpc>
              <a:spcBef>
                <a:spcPts val="0"/>
              </a:spcBef>
              <a:buNone/>
            </a:pPr>
            <a:endParaRPr lang="ro-RO" sz="1800" b="1" dirty="0">
              <a:latin typeface="Trebuchet MS" panose="020B0603020202020204" pitchFamily="34" charset="0"/>
              <a:ea typeface="Roboto"/>
              <a:cs typeface="Times New Roman" panose="02020603050405020304" pitchFamily="18" charset="0"/>
              <a:sym typeface="Roboto"/>
            </a:endParaRPr>
          </a:p>
          <a:p>
            <a:pPr marL="342900" indent="-342900" algn="just">
              <a:lnSpc>
                <a:spcPct val="107000"/>
              </a:lnSpc>
              <a:spcBef>
                <a:spcPts val="0"/>
              </a:spcBef>
              <a:buFont typeface="+mj-lt"/>
              <a:buAutoNum type="arabicPeriod"/>
            </a:pPr>
            <a:endParaRPr lang="pt-BR" sz="1800" b="1" u="sng" dirty="0">
              <a:latin typeface="Trebuchet MS" panose="020B0603020202020204" pitchFamily="34" charset="0"/>
              <a:ea typeface="Roboto"/>
              <a:cs typeface="Times New Roman" panose="02020603050405020304" pitchFamily="18" charset="0"/>
              <a:sym typeface="Roboto"/>
            </a:endParaRPr>
          </a:p>
          <a:p>
            <a:pPr marL="342900" marR="0" lvl="0" indent="-342900" algn="just">
              <a:lnSpc>
                <a:spcPct val="107000"/>
              </a:lnSpc>
              <a:spcBef>
                <a:spcPts val="0"/>
              </a:spcBef>
              <a:spcAft>
                <a:spcPts val="0"/>
              </a:spcAft>
              <a:buFont typeface="+mj-lt"/>
              <a:buAutoNum type="arabicPeriod"/>
            </a:pPr>
            <a:endParaRPr lang="en-US" sz="1800" dirty="0">
              <a:effectLst/>
              <a:latin typeface="Trebuchet MS" panose="020B0603020202020204" pitchFamily="34"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0"/>
              </a:spcAft>
              <a:buNone/>
            </a:pPr>
            <a:endParaRPr lang="en-US" sz="1800" dirty="0">
              <a:effectLst/>
              <a:latin typeface="Trebuchet MS" panose="020B0603020202020204" pitchFamily="34" charset="0"/>
              <a:ea typeface="Calibri" panose="020F0502020204030204" pitchFamily="34" charset="0"/>
              <a:cs typeface="Times New Roman" panose="02020603050405020304" pitchFamily="18" charset="0"/>
            </a:endParaRPr>
          </a:p>
        </p:txBody>
      </p:sp>
      <p:pic>
        <p:nvPicPr>
          <p:cNvPr id="4" name="Picture Placeholder 5" descr="Photo of four cacti in pots">
            <a:extLst>
              <a:ext uri="{FF2B5EF4-FFF2-40B4-BE49-F238E27FC236}">
                <a16:creationId xmlns:a16="http://schemas.microsoft.com/office/drawing/2014/main" id="{53D43233-BA13-407E-9B2E-477DB651DBDE}"/>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9558194" y="365125"/>
            <a:ext cx="1795606" cy="866110"/>
          </a:xfrm>
          <a:prstGeom prst="rect">
            <a:avLst/>
          </a:prstGeom>
        </p:spPr>
      </p:pic>
    </p:spTree>
    <p:extLst>
      <p:ext uri="{BB962C8B-B14F-4D97-AF65-F5344CB8AC3E}">
        <p14:creationId xmlns:p14="http://schemas.microsoft.com/office/powerpoint/2010/main" val="4164340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2588A9C-5499-45FA-A7A6-89BB10C1D58D}"/>
              </a:ext>
            </a:extLst>
          </p:cNvPr>
          <p:cNvSpPr>
            <a:spLocks noGrp="1"/>
          </p:cNvSpPr>
          <p:nvPr>
            <p:ph idx="1"/>
          </p:nvPr>
        </p:nvSpPr>
        <p:spPr>
          <a:xfrm>
            <a:off x="888374" y="1185335"/>
            <a:ext cx="8941426" cy="4758266"/>
          </a:xfrm>
          <a:prstGeom prst="rect">
            <a:avLst/>
          </a:prstGeom>
          <a:solidFill>
            <a:schemeClr val="accent4">
              <a:lumMod val="60000"/>
              <a:lumOff val="40000"/>
            </a:schemeClr>
          </a:solidFill>
        </p:spPr>
        <p:txBody>
          <a:bodyPr>
            <a:normAutofit fontScale="92500" lnSpcReduction="10000"/>
          </a:bodyPr>
          <a:lstStyle/>
          <a:p>
            <a:pPr marL="0" indent="0">
              <a:buNone/>
            </a:pPr>
            <a:endParaRPr lang="ro-RO" sz="2400" dirty="0">
              <a:latin typeface="Trebuchet MS" panose="020B0603020202020204" pitchFamily="34" charset="0"/>
              <a:cs typeface="Times New Roman" panose="02020603050405020304" pitchFamily="18" charset="0"/>
            </a:endParaRPr>
          </a:p>
          <a:p>
            <a:pPr algn="just"/>
            <a:r>
              <a:rPr lang="ro-RO" sz="2400" dirty="0">
                <a:latin typeface="Trebuchet MS" panose="020B0603020202020204" pitchFamily="34" charset="0"/>
                <a:cs typeface="Times New Roman" panose="02020603050405020304" pitchFamily="18" charset="0"/>
              </a:rPr>
              <a:t>Programul național „Școala Altfel” – planificare aprobată la nivel județean/București</a:t>
            </a:r>
          </a:p>
          <a:p>
            <a:pPr algn="just"/>
            <a:r>
              <a:rPr lang="ro-RO" sz="2400" dirty="0">
                <a:latin typeface="Trebuchet MS" panose="020B0603020202020204" pitchFamily="34" charset="0"/>
                <a:cs typeface="Times New Roman" panose="02020603050405020304" pitchFamily="18" charset="0"/>
              </a:rPr>
              <a:t>Programul național „Săptămâna verde” - planificare aprobată la nivel județean/București</a:t>
            </a:r>
          </a:p>
          <a:p>
            <a:pPr algn="just"/>
            <a:r>
              <a:rPr lang="ro-RO" sz="2400" dirty="0">
                <a:latin typeface="Trebuchet MS" panose="020B0603020202020204" pitchFamily="34" charset="0"/>
                <a:cs typeface="Times New Roman" panose="02020603050405020304" pitchFamily="18" charset="0"/>
              </a:rPr>
              <a:t>Proiectul „Împreună prindem curaj”??? </a:t>
            </a:r>
          </a:p>
          <a:p>
            <a:pPr algn="just"/>
            <a:r>
              <a:rPr lang="ro-RO" sz="2400" dirty="0">
                <a:latin typeface="Trebuchet MS" panose="020B0603020202020204" pitchFamily="34" charset="0"/>
                <a:cs typeface="Times New Roman" panose="02020603050405020304" pitchFamily="18" charset="0"/>
              </a:rPr>
              <a:t>Procedura de management a situațiilor de violență – </a:t>
            </a:r>
            <a:r>
              <a:rPr lang="ro-RO" sz="2400" b="1" u="sng" dirty="0">
                <a:latin typeface="Trebuchet MS" panose="020B0603020202020204" pitchFamily="34" charset="0"/>
                <a:cs typeface="Times New Roman" panose="02020603050405020304" pitchFamily="18" charset="0"/>
              </a:rPr>
              <a:t>ATENȚIE</a:t>
            </a:r>
            <a:r>
              <a:rPr lang="ro-RO" sz="2400" dirty="0">
                <a:latin typeface="Trebuchet MS" panose="020B0603020202020204" pitchFamily="34" charset="0"/>
                <a:cs typeface="Times New Roman" panose="02020603050405020304" pitchFamily="18" charset="0"/>
              </a:rPr>
              <a:t> la monitorizarea aplicării acesteia + </a:t>
            </a:r>
            <a:r>
              <a:rPr lang="ro-RO" sz="2400" dirty="0" err="1">
                <a:latin typeface="Trebuchet MS" panose="020B0603020202020204" pitchFamily="34" charset="0"/>
                <a:cs typeface="Times New Roman" panose="02020603050405020304" pitchFamily="18" charset="0"/>
              </a:rPr>
              <a:t>Infograficele</a:t>
            </a:r>
            <a:r>
              <a:rPr lang="ro-RO" sz="2400" dirty="0">
                <a:latin typeface="Trebuchet MS" panose="020B0603020202020204" pitchFamily="34" charset="0"/>
                <a:cs typeface="Times New Roman" panose="02020603050405020304" pitchFamily="18" charset="0"/>
              </a:rPr>
              <a:t> – curând se va iniția procesul de modificare a acesteia - voi solicita propuneri</a:t>
            </a:r>
          </a:p>
          <a:p>
            <a:pPr algn="just"/>
            <a:r>
              <a:rPr lang="ro-RO" sz="2400" dirty="0">
                <a:latin typeface="Trebuchet MS" panose="020B0603020202020204" pitchFamily="34" charset="0"/>
                <a:cs typeface="Times New Roman" panose="02020603050405020304" pitchFamily="18" charset="0"/>
              </a:rPr>
              <a:t>Planul național de combatere a violenței școlare - https://legislatie.just.ro/Public/DetaliiDocumentAfis/287906</a:t>
            </a:r>
          </a:p>
          <a:p>
            <a:pPr algn="just"/>
            <a:r>
              <a:rPr lang="ro-RO" sz="2400" dirty="0">
                <a:latin typeface="Trebuchet MS" panose="020B0603020202020204" pitchFamily="34" charset="0"/>
                <a:cs typeface="Times New Roman" panose="02020603050405020304" pitchFamily="18" charset="0"/>
              </a:rPr>
              <a:t>HG nr. 59/2023 – Strategia națională privind educația pentru mediu și schimbări climatice</a:t>
            </a:r>
          </a:p>
          <a:p>
            <a:endParaRPr lang="en-US" dirty="0"/>
          </a:p>
        </p:txBody>
      </p:sp>
      <p:pic>
        <p:nvPicPr>
          <p:cNvPr id="4" name="Picture 3">
            <a:extLst>
              <a:ext uri="{FF2B5EF4-FFF2-40B4-BE49-F238E27FC236}">
                <a16:creationId xmlns:a16="http://schemas.microsoft.com/office/drawing/2014/main" id="{8C497071-4E19-4EDC-A9D8-75B1EF54F96C}"/>
              </a:ext>
            </a:extLst>
          </p:cNvPr>
          <p:cNvPicPr>
            <a:picLocks noChangeAspect="1"/>
          </p:cNvPicPr>
          <p:nvPr/>
        </p:nvPicPr>
        <p:blipFill>
          <a:blip r:embed="rId2"/>
          <a:stretch>
            <a:fillRect/>
          </a:stretch>
        </p:blipFill>
        <p:spPr>
          <a:xfrm>
            <a:off x="9829800" y="81704"/>
            <a:ext cx="2020824" cy="1225125"/>
          </a:xfrm>
          <a:prstGeom prst="rect">
            <a:avLst/>
          </a:prstGeom>
        </p:spPr>
      </p:pic>
      <p:sp>
        <p:nvSpPr>
          <p:cNvPr id="5" name="Title 1">
            <a:extLst>
              <a:ext uri="{FF2B5EF4-FFF2-40B4-BE49-F238E27FC236}">
                <a16:creationId xmlns:a16="http://schemas.microsoft.com/office/drawing/2014/main" id="{A8030285-6D3C-4F6D-BCC6-B487136F603E}"/>
              </a:ext>
            </a:extLst>
          </p:cNvPr>
          <p:cNvSpPr>
            <a:spLocks noGrp="1"/>
          </p:cNvSpPr>
          <p:nvPr>
            <p:ph type="title"/>
          </p:nvPr>
        </p:nvSpPr>
        <p:spPr>
          <a:xfrm>
            <a:off x="1286934" y="365126"/>
            <a:ext cx="8288866" cy="701674"/>
          </a:xfrm>
          <a:solidFill>
            <a:srgbClr val="FFC000"/>
          </a:solidFill>
        </p:spPr>
        <p:txBody>
          <a:bodyPr>
            <a:normAutofit/>
          </a:bodyPr>
          <a:lstStyle/>
          <a:p>
            <a:pPr algn="ctr"/>
            <a:r>
              <a:rPr lang="ro-RO" sz="3200" b="1" dirty="0">
                <a:solidFill>
                  <a:schemeClr val="tx1"/>
                </a:solidFill>
                <a:latin typeface="Trebuchet MS" panose="020B0603020202020204" pitchFamily="34" charset="0"/>
                <a:cs typeface="Times New Roman" panose="02020603050405020304" pitchFamily="18" charset="0"/>
              </a:rPr>
              <a:t>Activitatea educativă</a:t>
            </a:r>
          </a:p>
        </p:txBody>
      </p:sp>
    </p:spTree>
    <p:extLst>
      <p:ext uri="{BB962C8B-B14F-4D97-AF65-F5344CB8AC3E}">
        <p14:creationId xmlns:p14="http://schemas.microsoft.com/office/powerpoint/2010/main" val="1397766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86934" y="365126"/>
            <a:ext cx="10397066" cy="710142"/>
          </a:xfrm>
          <a:solidFill>
            <a:srgbClr val="FFC000"/>
          </a:solidFill>
        </p:spPr>
        <p:txBody>
          <a:bodyPr>
            <a:normAutofit/>
          </a:bodyPr>
          <a:lstStyle/>
          <a:p>
            <a:r>
              <a:rPr lang="ro-RO" sz="3200" b="1" dirty="0">
                <a:solidFill>
                  <a:schemeClr val="tx1"/>
                </a:solidFill>
                <a:latin typeface="Trebuchet MS" panose="020B0603020202020204" pitchFamily="34" charset="0"/>
                <a:cs typeface="Times New Roman" panose="02020603050405020304" pitchFamily="18" charset="0"/>
              </a:rPr>
              <a:t>Calendarul proiectelor de educație extrașcolară</a:t>
            </a:r>
          </a:p>
        </p:txBody>
      </p:sp>
      <p:sp>
        <p:nvSpPr>
          <p:cNvPr id="3" name="Content Placeholder 2"/>
          <p:cNvSpPr>
            <a:spLocks noGrp="1"/>
          </p:cNvSpPr>
          <p:nvPr>
            <p:ph idx="1"/>
          </p:nvPr>
        </p:nvSpPr>
        <p:spPr>
          <a:xfrm>
            <a:off x="1219199" y="1325692"/>
            <a:ext cx="10668001" cy="5269841"/>
          </a:xfrm>
          <a:prstGeom prst="rect">
            <a:avLst/>
          </a:prstGeom>
          <a:solidFill>
            <a:schemeClr val="accent4">
              <a:lumMod val="60000"/>
              <a:lumOff val="40000"/>
            </a:schemeClr>
          </a:solidFill>
        </p:spPr>
        <p:txBody>
          <a:bodyPr>
            <a:normAutofit fontScale="25000" lnSpcReduction="20000"/>
          </a:bodyPr>
          <a:lstStyle/>
          <a:p>
            <a:r>
              <a:rPr lang="ro-RO" sz="5600" dirty="0">
                <a:latin typeface="Trebuchet MS" panose="020B0603020202020204" pitchFamily="34" charset="0"/>
                <a:cs typeface="Times New Roman" panose="02020603050405020304" pitchFamily="18" charset="0"/>
              </a:rPr>
              <a:t>Referitor la calendarele proiectelor de educație extrașcolare:</a:t>
            </a:r>
          </a:p>
          <a:p>
            <a:r>
              <a:rPr lang="ro-RO" sz="5600" dirty="0">
                <a:latin typeface="Trebuchet MS" panose="020B0603020202020204" pitchFamily="34" charset="0"/>
                <a:cs typeface="Times New Roman" panose="02020603050405020304" pitchFamily="18" charset="0"/>
              </a:rPr>
              <a:t>Proiect de modificare a regulamentului de întocmire și evaluare a proiectelor educative – înaintat conducerii dar încă nu este aprobat</a:t>
            </a:r>
          </a:p>
          <a:p>
            <a:r>
              <a:rPr lang="ro-RO" sz="5600" dirty="0">
                <a:latin typeface="Trebuchet MS" panose="020B0603020202020204" pitchFamily="34" charset="0"/>
                <a:cs typeface="Times New Roman" panose="02020603050405020304" pitchFamily="18" charset="0"/>
              </a:rPr>
              <a:t>Prevederi explicite în LIP referitoare la calendarele competiționale ale Ministerului Educației și Cercetării</a:t>
            </a:r>
          </a:p>
          <a:p>
            <a:pPr marL="0" indent="0">
              <a:buNone/>
            </a:pPr>
            <a:r>
              <a:rPr lang="ro-RO" sz="5600" dirty="0">
                <a:latin typeface="Trebuchet MS" panose="020B0603020202020204" pitchFamily="34" charset="0"/>
                <a:cs typeface="Times New Roman" panose="02020603050405020304" pitchFamily="18" charset="0"/>
              </a:rPr>
              <a:t>ART. 145</a:t>
            </a:r>
          </a:p>
          <a:p>
            <a:pPr marL="0" indent="0">
              <a:buNone/>
            </a:pPr>
            <a:r>
              <a:rPr lang="ro-RO" sz="5600" dirty="0">
                <a:latin typeface="Trebuchet MS" panose="020B0603020202020204" pitchFamily="34" charset="0"/>
                <a:cs typeface="Times New Roman" panose="02020603050405020304" pitchFamily="18" charset="0"/>
              </a:rPr>
              <a:t>(4) Proiectele de </a:t>
            </a:r>
            <a:r>
              <a:rPr lang="ro-RO" sz="5600" dirty="0" err="1">
                <a:latin typeface="Trebuchet MS" panose="020B0603020202020204" pitchFamily="34" charset="0"/>
                <a:cs typeface="Times New Roman" panose="02020603050405020304" pitchFamily="18" charset="0"/>
              </a:rPr>
              <a:t>educaţie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extraşcolară</a:t>
            </a:r>
            <a:r>
              <a:rPr lang="ro-RO" sz="5600" dirty="0">
                <a:latin typeface="Trebuchet MS" panose="020B0603020202020204" pitchFamily="34" charset="0"/>
                <a:cs typeface="Times New Roman" panose="02020603050405020304" pitchFamily="18" charset="0"/>
              </a:rPr>
              <a:t> organizate la nivel </a:t>
            </a:r>
            <a:r>
              <a:rPr lang="ro-RO" sz="5600" dirty="0" err="1">
                <a:latin typeface="Trebuchet MS" panose="020B0603020202020204" pitchFamily="34" charset="0"/>
                <a:cs typeface="Times New Roman" panose="02020603050405020304" pitchFamily="18" charset="0"/>
              </a:rPr>
              <a:t>naţional</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şi</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internaţional</a:t>
            </a:r>
            <a:r>
              <a:rPr lang="ro-RO" sz="5600" dirty="0">
                <a:latin typeface="Trebuchet MS" panose="020B0603020202020204" pitchFamily="34" charset="0"/>
                <a:cs typeface="Times New Roman" panose="02020603050405020304" pitchFamily="18" charset="0"/>
              </a:rPr>
              <a:t> primesc </a:t>
            </a:r>
            <a:r>
              <a:rPr lang="ro-RO" sz="5600" dirty="0" err="1">
                <a:latin typeface="Trebuchet MS" panose="020B0603020202020204" pitchFamily="34" charset="0"/>
                <a:cs typeface="Times New Roman" panose="02020603050405020304" pitchFamily="18" charset="0"/>
              </a:rPr>
              <a:t>finanţare</a:t>
            </a:r>
            <a:r>
              <a:rPr lang="ro-RO" sz="5600" dirty="0">
                <a:latin typeface="Trebuchet MS" panose="020B0603020202020204" pitchFamily="34" charset="0"/>
                <a:cs typeface="Times New Roman" panose="02020603050405020304" pitchFamily="18" charset="0"/>
              </a:rPr>
              <a:t> de la Ministerul Educaţiei, în urma evaluării acestora, conform regulamentului aprobat prin ordin al ministrului </a:t>
            </a:r>
            <a:r>
              <a:rPr lang="ro-RO" sz="5600" dirty="0" err="1">
                <a:latin typeface="Trebuchet MS" panose="020B0603020202020204" pitchFamily="34" charset="0"/>
                <a:cs typeface="Times New Roman" panose="02020603050405020304" pitchFamily="18" charset="0"/>
              </a:rPr>
              <a:t>educaţiei</a:t>
            </a:r>
            <a:r>
              <a:rPr lang="ro-RO" sz="5600" dirty="0">
                <a:latin typeface="Trebuchet MS" panose="020B0603020202020204" pitchFamily="34" charset="0"/>
                <a:cs typeface="Times New Roman" panose="02020603050405020304" pitchFamily="18" charset="0"/>
              </a:rPr>
              <a:t>. Proiectele de </a:t>
            </a:r>
            <a:r>
              <a:rPr lang="ro-RO" sz="5600" dirty="0" err="1">
                <a:latin typeface="Trebuchet MS" panose="020B0603020202020204" pitchFamily="34" charset="0"/>
                <a:cs typeface="Times New Roman" panose="02020603050405020304" pitchFamily="18" charset="0"/>
              </a:rPr>
              <a:t>educaţie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extraşcolară</a:t>
            </a:r>
            <a:r>
              <a:rPr lang="ro-RO" sz="5600" dirty="0">
                <a:latin typeface="Trebuchet MS" panose="020B0603020202020204" pitchFamily="34" charset="0"/>
                <a:cs typeface="Times New Roman" panose="02020603050405020304" pitchFamily="18" charset="0"/>
              </a:rPr>
              <a:t> pot fi organizate sub formă de: concursuri, festivaluri, campionate, proiecte sociale, de voluntariat sau caritabile, spectacole, </a:t>
            </a:r>
            <a:r>
              <a:rPr lang="ro-RO" sz="5600" dirty="0" err="1">
                <a:latin typeface="Trebuchet MS" panose="020B0603020202020204" pitchFamily="34" charset="0"/>
                <a:cs typeface="Times New Roman" panose="02020603050405020304" pitchFamily="18" charset="0"/>
              </a:rPr>
              <a:t>expoziţii</a:t>
            </a:r>
            <a:r>
              <a:rPr lang="ro-RO" sz="5600" dirty="0">
                <a:latin typeface="Trebuchet MS" panose="020B0603020202020204" pitchFamily="34" charset="0"/>
                <a:cs typeface="Times New Roman" panose="02020603050405020304" pitchFamily="18" charset="0"/>
              </a:rPr>
              <a:t>, simpozioane, concerte, turnee, tabere de profil </a:t>
            </a:r>
            <a:r>
              <a:rPr lang="ro-RO" sz="5600" dirty="0" err="1">
                <a:latin typeface="Trebuchet MS" panose="020B0603020202020204" pitchFamily="34" charset="0"/>
                <a:cs typeface="Times New Roman" panose="02020603050405020304" pitchFamily="18" charset="0"/>
              </a:rPr>
              <a:t>şi</a:t>
            </a:r>
            <a:r>
              <a:rPr lang="ro-RO" sz="5600" dirty="0">
                <a:latin typeface="Trebuchet MS" panose="020B0603020202020204" pitchFamily="34" charset="0"/>
                <a:cs typeface="Times New Roman" panose="02020603050405020304" pitchFamily="18" charset="0"/>
              </a:rPr>
              <a:t> alte categorii de </a:t>
            </a:r>
            <a:r>
              <a:rPr lang="ro-RO" sz="5600" dirty="0" err="1">
                <a:latin typeface="Trebuchet MS" panose="020B0603020202020204" pitchFamily="34" charset="0"/>
                <a:cs typeface="Times New Roman" panose="02020603050405020304" pitchFamily="18" charset="0"/>
              </a:rPr>
              <a:t>activităţi</a:t>
            </a:r>
            <a:r>
              <a:rPr lang="ro-RO" sz="5600" dirty="0">
                <a:latin typeface="Trebuchet MS" panose="020B0603020202020204" pitchFamily="34" charset="0"/>
                <a:cs typeface="Times New Roman" panose="02020603050405020304" pitchFamily="18" charset="0"/>
              </a:rPr>
              <a:t> specifice.</a:t>
            </a:r>
          </a:p>
          <a:p>
            <a:pPr marL="0" indent="0">
              <a:buNone/>
            </a:pPr>
            <a:r>
              <a:rPr lang="ro-RO" sz="5600" dirty="0">
                <a:latin typeface="Trebuchet MS" panose="020B0603020202020204" pitchFamily="34" charset="0"/>
                <a:cs typeface="Times New Roman" panose="02020603050405020304" pitchFamily="18" charset="0"/>
              </a:rPr>
              <a:t>(5) Proiectele de </a:t>
            </a:r>
            <a:r>
              <a:rPr lang="ro-RO" sz="5600" dirty="0" err="1">
                <a:latin typeface="Trebuchet MS" panose="020B0603020202020204" pitchFamily="34" charset="0"/>
                <a:cs typeface="Times New Roman" panose="02020603050405020304" pitchFamily="18" charset="0"/>
              </a:rPr>
              <a:t>educaţie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extraşcolară</a:t>
            </a:r>
            <a:r>
              <a:rPr lang="ro-RO" sz="5600" dirty="0">
                <a:latin typeface="Trebuchet MS" panose="020B0603020202020204" pitchFamily="34" charset="0"/>
                <a:cs typeface="Times New Roman" panose="02020603050405020304" pitchFamily="18" charset="0"/>
              </a:rPr>
              <a:t> prevăzute la alin. (4) pot fi </a:t>
            </a:r>
            <a:r>
              <a:rPr lang="ro-RO" sz="5600" dirty="0" err="1">
                <a:latin typeface="Trebuchet MS" panose="020B0603020202020204" pitchFamily="34" charset="0"/>
                <a:cs typeface="Times New Roman" panose="02020603050405020304" pitchFamily="18" charset="0"/>
              </a:rPr>
              <a:t>finanţate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şi</a:t>
            </a:r>
            <a:r>
              <a:rPr lang="ro-RO" sz="5600" dirty="0">
                <a:latin typeface="Trebuchet MS" panose="020B0603020202020204" pitchFamily="34" charset="0"/>
                <a:cs typeface="Times New Roman" panose="02020603050405020304" pitchFamily="18" charset="0"/>
              </a:rPr>
              <a:t> de către </a:t>
            </a:r>
            <a:r>
              <a:rPr lang="ro-RO" sz="5600" dirty="0" err="1">
                <a:latin typeface="Trebuchet MS" panose="020B0603020202020204" pitchFamily="34" charset="0"/>
                <a:cs typeface="Times New Roman" panose="02020603050405020304" pitchFamily="18" charset="0"/>
              </a:rPr>
              <a:t>autorităţile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administraţiei</a:t>
            </a:r>
            <a:r>
              <a:rPr lang="ro-RO" sz="5600" dirty="0">
                <a:latin typeface="Trebuchet MS" panose="020B0603020202020204" pitchFamily="34" charset="0"/>
                <a:cs typeface="Times New Roman" panose="02020603050405020304" pitchFamily="18" charset="0"/>
              </a:rPr>
              <a:t> publice locale, prin hotărâri proprii.</a:t>
            </a:r>
          </a:p>
          <a:p>
            <a:pPr marL="0" indent="0">
              <a:buNone/>
            </a:pPr>
            <a:r>
              <a:rPr lang="ro-RO" sz="5600" dirty="0">
                <a:latin typeface="Trebuchet MS" panose="020B0603020202020204" pitchFamily="34" charset="0"/>
                <a:cs typeface="Times New Roman" panose="02020603050405020304" pitchFamily="18" charset="0"/>
              </a:rPr>
              <a:t>(6) Calendarul proiectelor de </a:t>
            </a:r>
            <a:r>
              <a:rPr lang="ro-RO" sz="5600" dirty="0" err="1">
                <a:latin typeface="Trebuchet MS" panose="020B0603020202020204" pitchFamily="34" charset="0"/>
                <a:cs typeface="Times New Roman" panose="02020603050405020304" pitchFamily="18" charset="0"/>
              </a:rPr>
              <a:t>educaţie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extraşcolară</a:t>
            </a:r>
            <a:r>
              <a:rPr lang="ro-RO" sz="5600" dirty="0">
                <a:latin typeface="Trebuchet MS" panose="020B0603020202020204" pitchFamily="34" charset="0"/>
                <a:cs typeface="Times New Roman" panose="02020603050405020304" pitchFamily="18" charset="0"/>
              </a:rPr>
              <a:t> este aprobat anual, prin ordin al ministrului </a:t>
            </a:r>
            <a:r>
              <a:rPr lang="ro-RO" sz="5600" dirty="0" err="1">
                <a:latin typeface="Trebuchet MS" panose="020B0603020202020204" pitchFamily="34" charset="0"/>
                <a:cs typeface="Times New Roman" panose="02020603050405020304" pitchFamily="18" charset="0"/>
              </a:rPr>
              <a:t>educaţiei</a:t>
            </a:r>
            <a:r>
              <a:rPr lang="ro-RO" sz="5600" dirty="0">
                <a:latin typeface="Trebuchet MS" panose="020B0603020202020204" pitchFamily="34" charset="0"/>
                <a:cs typeface="Times New Roman" panose="02020603050405020304" pitchFamily="18" charset="0"/>
              </a:rPr>
              <a:t>, pe baza unor proceduri specifice de evaluare </a:t>
            </a:r>
            <a:r>
              <a:rPr lang="ro-RO" sz="5600" dirty="0" err="1">
                <a:latin typeface="Trebuchet MS" panose="020B0603020202020204" pitchFamily="34" charset="0"/>
                <a:cs typeface="Times New Roman" panose="02020603050405020304" pitchFamily="18" charset="0"/>
              </a:rPr>
              <a:t>şi</a:t>
            </a:r>
            <a:r>
              <a:rPr lang="ro-RO" sz="5600" dirty="0">
                <a:latin typeface="Trebuchet MS" panose="020B0603020202020204" pitchFamily="34" charset="0"/>
                <a:cs typeface="Times New Roman" panose="02020603050405020304" pitchFamily="18" charset="0"/>
              </a:rPr>
              <a:t> cuprinde:</a:t>
            </a:r>
          </a:p>
          <a:p>
            <a:pPr marL="0" indent="0">
              <a:buNone/>
            </a:pPr>
            <a:r>
              <a:rPr lang="ro-RO" sz="5600" dirty="0">
                <a:latin typeface="Trebuchet MS" panose="020B0603020202020204" pitchFamily="34" charset="0"/>
                <a:cs typeface="Times New Roman" panose="02020603050405020304" pitchFamily="18" charset="0"/>
              </a:rPr>
              <a:t>a) calendarul proiectelor </a:t>
            </a:r>
            <a:r>
              <a:rPr lang="ro-RO" sz="5600" dirty="0" err="1">
                <a:latin typeface="Trebuchet MS" panose="020B0603020202020204" pitchFamily="34" charset="0"/>
                <a:cs typeface="Times New Roman" panose="02020603050405020304" pitchFamily="18" charset="0"/>
              </a:rPr>
              <a:t>naţionale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şi</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internaţionale</a:t>
            </a:r>
            <a:r>
              <a:rPr lang="ro-RO" sz="5600" dirty="0">
                <a:latin typeface="Trebuchet MS" panose="020B0603020202020204" pitchFamily="34" charset="0"/>
                <a:cs typeface="Times New Roman" panose="02020603050405020304" pitchFamily="18" charset="0"/>
              </a:rPr>
              <a:t> de </a:t>
            </a:r>
            <a:r>
              <a:rPr lang="ro-RO" sz="5600" dirty="0" err="1">
                <a:latin typeface="Trebuchet MS" panose="020B0603020202020204" pitchFamily="34" charset="0"/>
                <a:cs typeface="Times New Roman" panose="02020603050405020304" pitchFamily="18" charset="0"/>
              </a:rPr>
              <a:t>educaţie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extraşcolară</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cofinanţate</a:t>
            </a:r>
            <a:r>
              <a:rPr lang="ro-RO" sz="5600" dirty="0">
                <a:latin typeface="Trebuchet MS" panose="020B0603020202020204" pitchFamily="34" charset="0"/>
                <a:cs typeface="Times New Roman" panose="02020603050405020304" pitchFamily="18" charset="0"/>
              </a:rPr>
              <a:t> de Ministerul Educaţiei;</a:t>
            </a:r>
          </a:p>
          <a:p>
            <a:pPr marL="0" indent="0">
              <a:buNone/>
            </a:pPr>
            <a:r>
              <a:rPr lang="ro-RO" sz="5600" dirty="0">
                <a:latin typeface="Trebuchet MS" panose="020B0603020202020204" pitchFamily="34" charset="0"/>
                <a:cs typeface="Times New Roman" panose="02020603050405020304" pitchFamily="18" charset="0"/>
              </a:rPr>
              <a:t>b) calendarul proiectelor </a:t>
            </a:r>
            <a:r>
              <a:rPr lang="ro-RO" sz="5600" dirty="0" err="1">
                <a:latin typeface="Trebuchet MS" panose="020B0603020202020204" pitchFamily="34" charset="0"/>
                <a:cs typeface="Times New Roman" panose="02020603050405020304" pitchFamily="18" charset="0"/>
              </a:rPr>
              <a:t>naţionale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şi</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internaţionale</a:t>
            </a:r>
            <a:r>
              <a:rPr lang="ro-RO" sz="5600" dirty="0">
                <a:latin typeface="Trebuchet MS" panose="020B0603020202020204" pitchFamily="34" charset="0"/>
                <a:cs typeface="Times New Roman" panose="02020603050405020304" pitchFamily="18" charset="0"/>
              </a:rPr>
              <a:t> de </a:t>
            </a:r>
            <a:r>
              <a:rPr lang="ro-RO" sz="5600" dirty="0" err="1">
                <a:latin typeface="Trebuchet MS" panose="020B0603020202020204" pitchFamily="34" charset="0"/>
                <a:cs typeface="Times New Roman" panose="02020603050405020304" pitchFamily="18" charset="0"/>
              </a:rPr>
              <a:t>educaţie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extraşcolară</a:t>
            </a:r>
            <a:r>
              <a:rPr lang="ro-RO" sz="5600" dirty="0">
                <a:latin typeface="Trebuchet MS" panose="020B0603020202020204" pitchFamily="34" charset="0"/>
                <a:cs typeface="Times New Roman" panose="02020603050405020304" pitchFamily="18" charset="0"/>
              </a:rPr>
              <a:t> fără </a:t>
            </a:r>
            <a:r>
              <a:rPr lang="ro-RO" sz="5600" dirty="0" err="1">
                <a:latin typeface="Trebuchet MS" panose="020B0603020202020204" pitchFamily="34" charset="0"/>
                <a:cs typeface="Times New Roman" panose="02020603050405020304" pitchFamily="18" charset="0"/>
              </a:rPr>
              <a:t>finanţare</a:t>
            </a:r>
            <a:r>
              <a:rPr lang="ro-RO" sz="5600" dirty="0">
                <a:latin typeface="Trebuchet MS" panose="020B0603020202020204" pitchFamily="34" charset="0"/>
                <a:cs typeface="Times New Roman" panose="02020603050405020304" pitchFamily="18" charset="0"/>
              </a:rPr>
              <a:t> din partea Ministerului Educaţiei;</a:t>
            </a:r>
          </a:p>
          <a:p>
            <a:pPr marL="0" indent="0">
              <a:buNone/>
            </a:pPr>
            <a:r>
              <a:rPr lang="ro-RO" sz="5600" dirty="0">
                <a:latin typeface="Trebuchet MS" panose="020B0603020202020204" pitchFamily="34" charset="0"/>
                <a:cs typeface="Times New Roman" panose="02020603050405020304" pitchFamily="18" charset="0"/>
              </a:rPr>
              <a:t>c) calendarul proiectelor regionale </a:t>
            </a:r>
            <a:r>
              <a:rPr lang="ro-RO" sz="5600" dirty="0" err="1">
                <a:latin typeface="Trebuchet MS" panose="020B0603020202020204" pitchFamily="34" charset="0"/>
                <a:cs typeface="Times New Roman" panose="02020603050405020304" pitchFamily="18" charset="0"/>
              </a:rPr>
              <a:t>şi</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interjudeţene</a:t>
            </a:r>
            <a:r>
              <a:rPr lang="ro-RO" sz="5600" dirty="0">
                <a:latin typeface="Trebuchet MS" panose="020B0603020202020204" pitchFamily="34" charset="0"/>
                <a:cs typeface="Times New Roman" panose="02020603050405020304" pitchFamily="18" charset="0"/>
              </a:rPr>
              <a:t> de </a:t>
            </a:r>
            <a:r>
              <a:rPr lang="ro-RO" sz="5600" dirty="0" err="1">
                <a:latin typeface="Trebuchet MS" panose="020B0603020202020204" pitchFamily="34" charset="0"/>
                <a:cs typeface="Times New Roman" panose="02020603050405020304" pitchFamily="18" charset="0"/>
              </a:rPr>
              <a:t>educaţie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extraşcolară</a:t>
            </a:r>
            <a:r>
              <a:rPr lang="ro-RO" sz="5600" dirty="0">
                <a:latin typeface="Trebuchet MS" panose="020B0603020202020204" pitchFamily="34" charset="0"/>
                <a:cs typeface="Times New Roman" panose="02020603050405020304" pitchFamily="18" charset="0"/>
              </a:rPr>
              <a:t>.</a:t>
            </a:r>
          </a:p>
          <a:p>
            <a:pPr marL="0" indent="0">
              <a:buNone/>
            </a:pPr>
            <a:r>
              <a:rPr lang="ro-RO" sz="5600" dirty="0">
                <a:latin typeface="Trebuchet MS" panose="020B0603020202020204" pitchFamily="34" charset="0"/>
                <a:cs typeface="Times New Roman" panose="02020603050405020304" pitchFamily="18" charset="0"/>
              </a:rPr>
              <a:t>(7) La nivel </a:t>
            </a:r>
            <a:r>
              <a:rPr lang="ro-RO" sz="5600" dirty="0" err="1">
                <a:latin typeface="Trebuchet MS" panose="020B0603020202020204" pitchFamily="34" charset="0"/>
                <a:cs typeface="Times New Roman" panose="02020603050405020304" pitchFamily="18" charset="0"/>
              </a:rPr>
              <a:t>judeţean</a:t>
            </a:r>
            <a:r>
              <a:rPr lang="ro-RO" sz="5600" dirty="0">
                <a:latin typeface="Trebuchet MS" panose="020B0603020202020204" pitchFamily="34" charset="0"/>
                <a:cs typeface="Times New Roman" panose="02020603050405020304" pitchFamily="18" charset="0"/>
              </a:rPr>
              <a:t>/al municipiului </a:t>
            </a:r>
            <a:r>
              <a:rPr lang="ro-RO" sz="5600" dirty="0" err="1">
                <a:latin typeface="Trebuchet MS" panose="020B0603020202020204" pitchFamily="34" charset="0"/>
                <a:cs typeface="Times New Roman" panose="02020603050405020304" pitchFamily="18" charset="0"/>
              </a:rPr>
              <a:t>Bucureşti</a:t>
            </a:r>
            <a:r>
              <a:rPr lang="ro-RO" sz="5600" dirty="0">
                <a:latin typeface="Trebuchet MS" panose="020B0603020202020204" pitchFamily="34" charset="0"/>
                <a:cs typeface="Times New Roman" panose="02020603050405020304" pitchFamily="18" charset="0"/>
              </a:rPr>
              <a:t> se aprobă Calendarul de proiecte </a:t>
            </a:r>
            <a:r>
              <a:rPr lang="ro-RO" sz="5600" dirty="0" err="1">
                <a:latin typeface="Trebuchet MS" panose="020B0603020202020204" pitchFamily="34" charset="0"/>
                <a:cs typeface="Times New Roman" panose="02020603050405020304" pitchFamily="18" charset="0"/>
              </a:rPr>
              <a:t>judeţene</a:t>
            </a:r>
            <a:r>
              <a:rPr lang="ro-RO" sz="5600" dirty="0">
                <a:latin typeface="Trebuchet MS" panose="020B0603020202020204" pitchFamily="34" charset="0"/>
                <a:cs typeface="Times New Roman" panose="02020603050405020304" pitchFamily="18" charset="0"/>
              </a:rPr>
              <a:t> de </a:t>
            </a:r>
            <a:r>
              <a:rPr lang="ro-RO" sz="5600" dirty="0" err="1">
                <a:latin typeface="Trebuchet MS" panose="020B0603020202020204" pitchFamily="34" charset="0"/>
                <a:cs typeface="Times New Roman" panose="02020603050405020304" pitchFamily="18" charset="0"/>
              </a:rPr>
              <a:t>educaţie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extraşcolară</a:t>
            </a:r>
            <a:r>
              <a:rPr lang="ro-RO" sz="5600" dirty="0">
                <a:latin typeface="Trebuchet MS" panose="020B0603020202020204" pitchFamily="34" charset="0"/>
                <a:cs typeface="Times New Roman" panose="02020603050405020304" pitchFamily="18" charset="0"/>
              </a:rPr>
              <a:t>/ Calendarul municipiului </a:t>
            </a:r>
            <a:r>
              <a:rPr lang="ro-RO" sz="5600" dirty="0" err="1">
                <a:latin typeface="Trebuchet MS" panose="020B0603020202020204" pitchFamily="34" charset="0"/>
                <a:cs typeface="Times New Roman" panose="02020603050405020304" pitchFamily="18" charset="0"/>
              </a:rPr>
              <a:t>Bucureşti</a:t>
            </a:r>
            <a:r>
              <a:rPr lang="ro-RO" sz="5600" dirty="0">
                <a:latin typeface="Trebuchet MS" panose="020B0603020202020204" pitchFamily="34" charset="0"/>
                <a:cs typeface="Times New Roman" panose="02020603050405020304" pitchFamily="18" charset="0"/>
              </a:rPr>
              <a:t> de proiecte de </a:t>
            </a:r>
            <a:r>
              <a:rPr lang="ro-RO" sz="5600" dirty="0" err="1">
                <a:latin typeface="Trebuchet MS" panose="020B0603020202020204" pitchFamily="34" charset="0"/>
                <a:cs typeface="Times New Roman" panose="02020603050405020304" pitchFamily="18" charset="0"/>
              </a:rPr>
              <a:t>educaţie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extraşcolară</a:t>
            </a:r>
            <a:r>
              <a:rPr lang="ro-RO" sz="5600" dirty="0">
                <a:latin typeface="Trebuchet MS" panose="020B0603020202020204" pitchFamily="34" charset="0"/>
                <a:cs typeface="Times New Roman" panose="02020603050405020304" pitchFamily="18" charset="0"/>
              </a:rPr>
              <a:t>.</a:t>
            </a:r>
          </a:p>
          <a:p>
            <a:pPr marL="0" indent="0">
              <a:buNone/>
            </a:pPr>
            <a:r>
              <a:rPr lang="ro-RO" sz="5600" dirty="0">
                <a:latin typeface="Trebuchet MS" panose="020B0603020202020204" pitchFamily="34" charset="0"/>
                <a:cs typeface="Times New Roman" panose="02020603050405020304" pitchFamily="18" charset="0"/>
              </a:rPr>
              <a:t>(8) Întocmirea calendarelor de proiecte de </a:t>
            </a:r>
            <a:r>
              <a:rPr lang="ro-RO" sz="5600" dirty="0" err="1">
                <a:latin typeface="Trebuchet MS" panose="020B0603020202020204" pitchFamily="34" charset="0"/>
                <a:cs typeface="Times New Roman" panose="02020603050405020304" pitchFamily="18" charset="0"/>
              </a:rPr>
              <a:t>educaţie</a:t>
            </a:r>
            <a:r>
              <a:rPr lang="ro-RO" sz="5600" dirty="0">
                <a:latin typeface="Trebuchet MS" panose="020B0603020202020204" pitchFamily="34" charset="0"/>
                <a:cs typeface="Times New Roman" panose="02020603050405020304" pitchFamily="18" charset="0"/>
              </a:rPr>
              <a:t> </a:t>
            </a:r>
            <a:r>
              <a:rPr lang="ro-RO" sz="5600" dirty="0" err="1">
                <a:latin typeface="Trebuchet MS" panose="020B0603020202020204" pitchFamily="34" charset="0"/>
                <a:cs typeface="Times New Roman" panose="02020603050405020304" pitchFamily="18" charset="0"/>
              </a:rPr>
              <a:t>extraşcolară</a:t>
            </a:r>
            <a:r>
              <a:rPr lang="ro-RO" sz="5600" dirty="0">
                <a:latin typeface="Trebuchet MS" panose="020B0603020202020204" pitchFamily="34" charset="0"/>
                <a:cs typeface="Times New Roman" panose="02020603050405020304" pitchFamily="18" charset="0"/>
              </a:rPr>
              <a:t> va avea la bază un </a:t>
            </a:r>
            <a:r>
              <a:rPr lang="ro-RO" sz="5600" b="1" u="sng" dirty="0">
                <a:latin typeface="Trebuchet MS" panose="020B0603020202020204" pitchFamily="34" charset="0"/>
                <a:cs typeface="Times New Roman" panose="02020603050405020304" pitchFamily="18" charset="0"/>
              </a:rPr>
              <a:t>regulament specific</a:t>
            </a:r>
            <a:r>
              <a:rPr lang="ro-RO" sz="5600" dirty="0">
                <a:latin typeface="Trebuchet MS" panose="020B0603020202020204" pitchFamily="34" charset="0"/>
                <a:cs typeface="Times New Roman" panose="02020603050405020304" pitchFamily="18" charset="0"/>
              </a:rPr>
              <a:t>, aprobat prin ordin al ministrului </a:t>
            </a:r>
            <a:r>
              <a:rPr lang="ro-RO" sz="5600" dirty="0" err="1">
                <a:latin typeface="Trebuchet MS" panose="020B0603020202020204" pitchFamily="34" charset="0"/>
                <a:cs typeface="Times New Roman" panose="02020603050405020304" pitchFamily="18" charset="0"/>
              </a:rPr>
              <a:t>educaţiei</a:t>
            </a:r>
            <a:r>
              <a:rPr lang="ro-RO" sz="5600" dirty="0">
                <a:latin typeface="Trebuchet MS" panose="020B0603020202020204" pitchFamily="34" charset="0"/>
                <a:cs typeface="Times New Roman" panose="02020603050405020304" pitchFamily="18" charset="0"/>
              </a:rPr>
              <a:t>.</a:t>
            </a:r>
          </a:p>
        </p:txBody>
      </p:sp>
    </p:spTree>
    <p:extLst>
      <p:ext uri="{BB962C8B-B14F-4D97-AF65-F5344CB8AC3E}">
        <p14:creationId xmlns:p14="http://schemas.microsoft.com/office/powerpoint/2010/main" val="20457540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2933" y="635000"/>
            <a:ext cx="10244667" cy="601133"/>
          </a:xfrm>
          <a:solidFill>
            <a:srgbClr val="FFC000"/>
          </a:solidFill>
        </p:spPr>
        <p:txBody>
          <a:bodyPr>
            <a:noAutofit/>
          </a:bodyPr>
          <a:lstStyle/>
          <a:p>
            <a:br>
              <a:rPr lang="ro-RO" dirty="0"/>
            </a:br>
            <a:r>
              <a:rPr lang="ro-RO" b="1" dirty="0">
                <a:solidFill>
                  <a:schemeClr val="tx1"/>
                </a:solidFill>
                <a:latin typeface="Trebuchet MS" panose="020B0603020202020204" pitchFamily="34" charset="0"/>
                <a:cs typeface="Times New Roman" panose="02020603050405020304" pitchFamily="18" charset="0"/>
              </a:rPr>
              <a:t>Concursuri naționale</a:t>
            </a:r>
            <a:br>
              <a:rPr lang="ro-RO" dirty="0"/>
            </a:br>
            <a:endParaRPr lang="ro-RO" dirty="0"/>
          </a:p>
        </p:txBody>
      </p:sp>
      <p:sp>
        <p:nvSpPr>
          <p:cNvPr id="3" name="Content Placeholder 2"/>
          <p:cNvSpPr>
            <a:spLocks noGrp="1"/>
          </p:cNvSpPr>
          <p:nvPr>
            <p:ph idx="1"/>
          </p:nvPr>
        </p:nvSpPr>
        <p:spPr>
          <a:xfrm>
            <a:off x="913774" y="1690688"/>
            <a:ext cx="10363826" cy="4735512"/>
          </a:xfrm>
          <a:prstGeom prst="rect">
            <a:avLst/>
          </a:prstGeom>
          <a:solidFill>
            <a:schemeClr val="accent4">
              <a:lumMod val="60000"/>
              <a:lumOff val="40000"/>
            </a:schemeClr>
          </a:solidFill>
        </p:spPr>
        <p:txBody>
          <a:bodyPr>
            <a:normAutofit fontScale="55000" lnSpcReduction="20000"/>
          </a:bodyPr>
          <a:lstStyle/>
          <a:p>
            <a:r>
              <a:rPr lang="ro-RO" sz="4000" dirty="0">
                <a:latin typeface="Trebuchet MS" panose="020B0603020202020204" pitchFamily="34" charset="0"/>
                <a:cs typeface="Times New Roman" panose="02020603050405020304" pitchFamily="18" charset="0"/>
              </a:rPr>
              <a:t>Concurs național de proiecte de mediu</a:t>
            </a:r>
          </a:p>
          <a:p>
            <a:r>
              <a:rPr lang="ro-RO" sz="4000" dirty="0">
                <a:latin typeface="Trebuchet MS" panose="020B0603020202020204" pitchFamily="34" charset="0"/>
                <a:cs typeface="Times New Roman" panose="02020603050405020304" pitchFamily="18" charset="0"/>
              </a:rPr>
              <a:t>Concurs național „Sanitarii pricepuți”</a:t>
            </a:r>
          </a:p>
          <a:p>
            <a:r>
              <a:rPr lang="ro-RO" sz="4000" dirty="0">
                <a:latin typeface="Trebuchet MS" panose="020B0603020202020204" pitchFamily="34" charset="0"/>
                <a:cs typeface="Times New Roman" panose="02020603050405020304" pitchFamily="18" charset="0"/>
              </a:rPr>
              <a:t>Concurs de proiecte antidrog „Împreună” – </a:t>
            </a:r>
            <a:r>
              <a:rPr lang="ro-RO" sz="4000" dirty="0">
                <a:solidFill>
                  <a:srgbClr val="C00000"/>
                </a:solidFill>
                <a:latin typeface="Trebuchet MS" panose="020B0603020202020204" pitchFamily="34" charset="0"/>
                <a:cs typeface="Times New Roman" panose="02020603050405020304" pitchFamily="18" charset="0"/>
              </a:rPr>
              <a:t>pus sub semnul întrebării</a:t>
            </a:r>
          </a:p>
          <a:p>
            <a:r>
              <a:rPr lang="ro-RO" sz="4000" dirty="0">
                <a:latin typeface="Trebuchet MS" panose="020B0603020202020204" pitchFamily="34" charset="0"/>
                <a:cs typeface="Times New Roman" panose="02020603050405020304" pitchFamily="18" charset="0"/>
              </a:rPr>
              <a:t>Concursurile naționale „Cu viața mea apăr viața” și „Prietenii Pompierilor”</a:t>
            </a:r>
          </a:p>
          <a:p>
            <a:r>
              <a:rPr lang="ro-RO" sz="4000" dirty="0">
                <a:latin typeface="Trebuchet MS" panose="020B0603020202020204" pitchFamily="34" charset="0"/>
                <a:cs typeface="Times New Roman" panose="02020603050405020304" pitchFamily="18" charset="0"/>
              </a:rPr>
              <a:t>Concurs național „Alege! Este dreptul tău!!”</a:t>
            </a:r>
          </a:p>
          <a:p>
            <a:r>
              <a:rPr lang="ro-RO" sz="4000" dirty="0">
                <a:latin typeface="Trebuchet MS" panose="020B0603020202020204" pitchFamily="34" charset="0"/>
                <a:cs typeface="Times New Roman" panose="02020603050405020304" pitchFamily="18" charset="0"/>
              </a:rPr>
              <a:t>Concurs național „Educație rutieră, educație pentru viață”</a:t>
            </a:r>
          </a:p>
          <a:p>
            <a:r>
              <a:rPr lang="ro-RO" sz="4000" dirty="0">
                <a:latin typeface="Trebuchet MS" panose="020B0603020202020204" pitchFamily="34" charset="0"/>
                <a:cs typeface="Times New Roman" panose="02020603050405020304" pitchFamily="18" charset="0"/>
              </a:rPr>
              <a:t>Concursurile naționale din cadrul SNAC</a:t>
            </a:r>
          </a:p>
          <a:p>
            <a:r>
              <a:rPr lang="ro-RO" sz="4000" dirty="0">
                <a:latin typeface="Trebuchet MS" panose="020B0603020202020204" pitchFamily="34" charset="0"/>
                <a:cs typeface="Times New Roman" panose="02020603050405020304" pitchFamily="18" charset="0"/>
              </a:rPr>
              <a:t>Concurs național de reviste școlare</a:t>
            </a:r>
          </a:p>
          <a:p>
            <a:r>
              <a:rPr lang="ro-RO" sz="4000" dirty="0">
                <a:latin typeface="Trebuchet MS" panose="020B0603020202020204" pitchFamily="34" charset="0"/>
                <a:cs typeface="Times New Roman" panose="02020603050405020304" pitchFamily="18" charset="0"/>
              </a:rPr>
              <a:t>Concurs național „Tinere condeie”</a:t>
            </a:r>
          </a:p>
          <a:p>
            <a:r>
              <a:rPr lang="ro-RO" sz="4000" dirty="0">
                <a:latin typeface="Trebuchet MS" panose="020B0603020202020204" pitchFamily="34" charset="0"/>
                <a:cs typeface="Times New Roman" panose="02020603050405020304" pitchFamily="18" charset="0"/>
              </a:rPr>
              <a:t>Concurs național „Parteneriat în educație, prezent și perspective” - </a:t>
            </a:r>
            <a:r>
              <a:rPr lang="ro-RO" sz="4000" dirty="0">
                <a:solidFill>
                  <a:srgbClr val="C00000"/>
                </a:solidFill>
                <a:latin typeface="Trebuchet MS" panose="020B0603020202020204" pitchFamily="34" charset="0"/>
                <a:cs typeface="Times New Roman" panose="02020603050405020304" pitchFamily="18" charset="0"/>
              </a:rPr>
              <a:t>pus sub semnul întrebării</a:t>
            </a:r>
          </a:p>
          <a:p>
            <a:r>
              <a:rPr lang="ro-RO" sz="4000" dirty="0">
                <a:latin typeface="Trebuchet MS" panose="020B0603020202020204" pitchFamily="34" charset="0"/>
                <a:cs typeface="Times New Roman" panose="02020603050405020304" pitchFamily="18" charset="0"/>
              </a:rPr>
              <a:t>Concurs național „Tineri în pădurile Europei”</a:t>
            </a:r>
          </a:p>
          <a:p>
            <a:r>
              <a:rPr lang="ro-RO" sz="4000" dirty="0">
                <a:latin typeface="Trebuchet MS" panose="020B0603020202020204" pitchFamily="34" charset="0"/>
                <a:cs typeface="Times New Roman" panose="02020603050405020304" pitchFamily="18" charset="0"/>
              </a:rPr>
              <a:t>Concurs național „Ia atitudine, spune Stop violenței!” – ultima ediție</a:t>
            </a:r>
          </a:p>
          <a:p>
            <a:endParaRPr lang="ro-RO" dirty="0"/>
          </a:p>
        </p:txBody>
      </p:sp>
    </p:spTree>
    <p:extLst>
      <p:ext uri="{BB962C8B-B14F-4D97-AF65-F5344CB8AC3E}">
        <p14:creationId xmlns:p14="http://schemas.microsoft.com/office/powerpoint/2010/main" val="36469023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7400" y="254000"/>
            <a:ext cx="10507133" cy="948267"/>
          </a:xfrm>
          <a:solidFill>
            <a:srgbClr val="FFC000"/>
          </a:solidFill>
        </p:spPr>
        <p:txBody>
          <a:bodyPr>
            <a:normAutofit fontScale="90000"/>
          </a:bodyPr>
          <a:lstStyle/>
          <a:p>
            <a:pPr algn="ctr"/>
            <a:br>
              <a:rPr lang="ro-RO" b="1" dirty="0">
                <a:solidFill>
                  <a:schemeClr val="tx1"/>
                </a:solidFill>
                <a:latin typeface="Times New Roman" panose="02020603050405020304" pitchFamily="18" charset="0"/>
                <a:cs typeface="Times New Roman" panose="02020603050405020304" pitchFamily="18" charset="0"/>
              </a:rPr>
            </a:br>
            <a:r>
              <a:rPr lang="ro-RO" sz="4000" b="1" dirty="0">
                <a:solidFill>
                  <a:schemeClr val="tx1"/>
                </a:solidFill>
                <a:latin typeface="Trebuchet MS" panose="020B0603020202020204" pitchFamily="34" charset="0"/>
                <a:cs typeface="Times New Roman" panose="02020603050405020304" pitchFamily="18" charset="0"/>
              </a:rPr>
              <a:t>Proiecte, parteneriate</a:t>
            </a:r>
            <a:r>
              <a:rPr lang="en-US" sz="4000" b="1" dirty="0">
                <a:solidFill>
                  <a:schemeClr val="tx1"/>
                </a:solidFill>
                <a:latin typeface="Trebuchet MS" panose="020B0603020202020204" pitchFamily="34" charset="0"/>
                <a:cs typeface="Times New Roman" panose="02020603050405020304" pitchFamily="18" charset="0"/>
              </a:rPr>
              <a:t>, </a:t>
            </a:r>
            <a:r>
              <a:rPr lang="en-US" sz="4000" b="1" dirty="0" err="1">
                <a:solidFill>
                  <a:schemeClr val="tx1"/>
                </a:solidFill>
                <a:latin typeface="Trebuchet MS" panose="020B0603020202020204" pitchFamily="34" charset="0"/>
                <a:cs typeface="Times New Roman" panose="02020603050405020304" pitchFamily="18" charset="0"/>
              </a:rPr>
              <a:t>activ</a:t>
            </a:r>
            <a:r>
              <a:rPr lang="ro-RO" sz="4000" b="1" dirty="0" err="1">
                <a:solidFill>
                  <a:schemeClr val="tx1"/>
                </a:solidFill>
                <a:latin typeface="Trebuchet MS" panose="020B0603020202020204" pitchFamily="34" charset="0"/>
                <a:cs typeface="Times New Roman" panose="02020603050405020304" pitchFamily="18" charset="0"/>
              </a:rPr>
              <a:t>ități</a:t>
            </a:r>
            <a:r>
              <a:rPr lang="ro-RO" sz="4000" b="1" dirty="0">
                <a:solidFill>
                  <a:schemeClr val="tx1"/>
                </a:solidFill>
                <a:latin typeface="Trebuchet MS" panose="020B0603020202020204" pitchFamily="34" charset="0"/>
                <a:cs typeface="Times New Roman" panose="02020603050405020304" pitchFamily="18" charset="0"/>
              </a:rPr>
              <a:t> extrașcolare</a:t>
            </a:r>
            <a:br>
              <a:rPr lang="ro-RO" dirty="0"/>
            </a:br>
            <a:endParaRPr lang="ro-RO" dirty="0"/>
          </a:p>
        </p:txBody>
      </p:sp>
      <p:sp>
        <p:nvSpPr>
          <p:cNvPr id="3" name="Content Placeholder 2"/>
          <p:cNvSpPr>
            <a:spLocks noGrp="1"/>
          </p:cNvSpPr>
          <p:nvPr>
            <p:ph idx="1"/>
          </p:nvPr>
        </p:nvSpPr>
        <p:spPr>
          <a:xfrm>
            <a:off x="1270000" y="1278467"/>
            <a:ext cx="9470278" cy="5325533"/>
          </a:xfrm>
          <a:prstGeom prst="rect">
            <a:avLst/>
          </a:prstGeom>
          <a:solidFill>
            <a:schemeClr val="accent4">
              <a:lumMod val="60000"/>
              <a:lumOff val="40000"/>
            </a:schemeClr>
          </a:solidFill>
        </p:spPr>
        <p:txBody>
          <a:bodyPr>
            <a:normAutofit fontScale="85000" lnSpcReduction="20000"/>
          </a:bodyPr>
          <a:lstStyle/>
          <a:p>
            <a:r>
              <a:rPr lang="ro-RO" sz="2200" dirty="0">
                <a:latin typeface="Trebuchet MS" panose="020B0603020202020204" pitchFamily="34" charset="0"/>
                <a:cs typeface="Times New Roman" panose="02020603050405020304" pitchFamily="18" charset="0"/>
              </a:rPr>
              <a:t>19 septembrie – Ziua de Curățenie Națională – 2026 – Asociația </a:t>
            </a:r>
            <a:r>
              <a:rPr lang="ro-RO" sz="2200" dirty="0" err="1">
                <a:latin typeface="Trebuchet MS" panose="020B0603020202020204" pitchFamily="34" charset="0"/>
                <a:cs typeface="Times New Roman" panose="02020603050405020304" pitchFamily="18" charset="0"/>
              </a:rPr>
              <a:t>Let</a:t>
            </a:r>
            <a:r>
              <a:rPr lang="en-GB" sz="2200" dirty="0">
                <a:latin typeface="Trebuchet MS" panose="020B0603020202020204" pitchFamily="34" charset="0"/>
                <a:cs typeface="Times New Roman" panose="02020603050405020304" pitchFamily="18" charset="0"/>
              </a:rPr>
              <a:t>’</a:t>
            </a:r>
            <a:r>
              <a:rPr lang="ro-RO" sz="2200" dirty="0">
                <a:latin typeface="Trebuchet MS" panose="020B0603020202020204" pitchFamily="34" charset="0"/>
                <a:cs typeface="Times New Roman" panose="02020603050405020304" pitchFamily="18" charset="0"/>
              </a:rPr>
              <a:t>s Do It, Romania! </a:t>
            </a:r>
          </a:p>
          <a:p>
            <a:r>
              <a:rPr lang="ro-RO" sz="2200" dirty="0">
                <a:latin typeface="Trebuchet MS" panose="020B0603020202020204" pitchFamily="34" charset="0"/>
                <a:cs typeface="Times New Roman" panose="02020603050405020304" pitchFamily="18" charset="0"/>
              </a:rPr>
              <a:t>Campania Națională 19 Zile de activism în prevenirea abuzurilor și violențelor asupra copiilor și tinerilor</a:t>
            </a:r>
          </a:p>
          <a:p>
            <a:r>
              <a:rPr lang="ro-RO" sz="2200" dirty="0">
                <a:latin typeface="Trebuchet MS" panose="020B0603020202020204" pitchFamily="34" charset="0"/>
                <a:cs typeface="Times New Roman" panose="02020603050405020304" pitchFamily="18" charset="0"/>
              </a:rPr>
              <a:t>Festivalul național „Bucuria Lecturii”</a:t>
            </a:r>
          </a:p>
          <a:p>
            <a:r>
              <a:rPr lang="ro-RO" sz="2200" dirty="0">
                <a:latin typeface="Trebuchet MS" panose="020B0603020202020204" pitchFamily="34" charset="0"/>
                <a:cs typeface="Times New Roman" panose="02020603050405020304" pitchFamily="18" charset="0"/>
              </a:rPr>
              <a:t>ENGIE România și „</a:t>
            </a:r>
            <a:r>
              <a:rPr lang="ro-RO" sz="2200" dirty="0" err="1">
                <a:latin typeface="Trebuchet MS" panose="020B0603020202020204" pitchFamily="34" charset="0"/>
                <a:cs typeface="Times New Roman" panose="02020603050405020304" pitchFamily="18" charset="0"/>
              </a:rPr>
              <a:t>Hands</a:t>
            </a:r>
            <a:r>
              <a:rPr lang="ro-RO" sz="2200" dirty="0">
                <a:latin typeface="Trebuchet MS" panose="020B0603020202020204" pitchFamily="34" charset="0"/>
                <a:cs typeface="Times New Roman" panose="02020603050405020304" pitchFamily="18" charset="0"/>
              </a:rPr>
              <a:t> </a:t>
            </a:r>
            <a:r>
              <a:rPr lang="ro-RO" sz="2200" dirty="0" err="1">
                <a:latin typeface="Trebuchet MS" panose="020B0603020202020204" pitchFamily="34" charset="0"/>
                <a:cs typeface="Times New Roman" panose="02020603050405020304" pitchFamily="18" charset="0"/>
              </a:rPr>
              <a:t>Across</a:t>
            </a:r>
            <a:r>
              <a:rPr lang="ro-RO" sz="2200" dirty="0">
                <a:latin typeface="Trebuchet MS" panose="020B0603020202020204" pitchFamily="34" charset="0"/>
                <a:cs typeface="Times New Roman" panose="02020603050405020304" pitchFamily="18" charset="0"/>
              </a:rPr>
              <a:t> Romania” - „Întâlnire cu energia”</a:t>
            </a:r>
          </a:p>
          <a:p>
            <a:pPr>
              <a:lnSpc>
                <a:spcPct val="120000"/>
              </a:lnSpc>
            </a:pPr>
            <a:r>
              <a:rPr lang="ro-RO" sz="2200" dirty="0">
                <a:latin typeface="Trebuchet MS" panose="020B0603020202020204" pitchFamily="34" charset="0"/>
                <a:cs typeface="Times New Roman" panose="02020603050405020304" pitchFamily="18" charset="0"/>
              </a:rPr>
              <a:t>Ministerul Mediului, Apelor și Pădurilor si MEC - Protocol de colaborare privind sprijinirea activităților educaționale dedicate elevilor, derulate în cadrul Campaniei de conștientizare publică sub mesajul „ACȚIONĂM RAPID”</a:t>
            </a:r>
          </a:p>
          <a:p>
            <a:r>
              <a:rPr lang="ro-RO" sz="2200" dirty="0" err="1">
                <a:latin typeface="Trebuchet MS" panose="020B0603020202020204" pitchFamily="34" charset="0"/>
                <a:cs typeface="Times New Roman" panose="02020603050405020304" pitchFamily="18" charset="0"/>
              </a:rPr>
              <a:t>Maspex</a:t>
            </a:r>
            <a:r>
              <a:rPr lang="ro-RO" sz="2200" dirty="0">
                <a:latin typeface="Trebuchet MS" panose="020B0603020202020204" pitchFamily="34" charset="0"/>
                <a:cs typeface="Times New Roman" panose="02020603050405020304" pitchFamily="18" charset="0"/>
              </a:rPr>
              <a:t> Romania – </a:t>
            </a:r>
            <a:r>
              <a:rPr lang="ro-RO" sz="2200" dirty="0" err="1">
                <a:latin typeface="Trebuchet MS" panose="020B0603020202020204" pitchFamily="34" charset="0"/>
                <a:cs typeface="Times New Roman" panose="02020603050405020304" pitchFamily="18" charset="0"/>
              </a:rPr>
              <a:t>Tedi</a:t>
            </a:r>
            <a:r>
              <a:rPr lang="ro-RO" sz="2200" dirty="0">
                <a:latin typeface="Trebuchet MS" panose="020B0603020202020204" pitchFamily="34" charset="0"/>
                <a:cs typeface="Times New Roman" panose="02020603050405020304" pitchFamily="18" charset="0"/>
              </a:rPr>
              <a:t>, Școala Siguranței – pentru elevii clasa I și clasa a II-a</a:t>
            </a:r>
          </a:p>
          <a:p>
            <a:r>
              <a:rPr lang="ro-RO" sz="2200" dirty="0" err="1">
                <a:latin typeface="Trebuchet MS" panose="020B0603020202020204" pitchFamily="34" charset="0"/>
                <a:cs typeface="Times New Roman" panose="02020603050405020304" pitchFamily="18" charset="0"/>
              </a:rPr>
              <a:t>Maspex</a:t>
            </a:r>
            <a:r>
              <a:rPr lang="ro-RO" sz="2200" dirty="0">
                <a:latin typeface="Trebuchet MS" panose="020B0603020202020204" pitchFamily="34" charset="0"/>
                <a:cs typeface="Times New Roman" panose="02020603050405020304" pitchFamily="18" charset="0"/>
              </a:rPr>
              <a:t> România – </a:t>
            </a:r>
            <a:r>
              <a:rPr lang="ro-RO" sz="2200" dirty="0" err="1">
                <a:latin typeface="Trebuchet MS" panose="020B0603020202020204" pitchFamily="34" charset="0"/>
                <a:cs typeface="Times New Roman" panose="02020603050405020304" pitchFamily="18" charset="0"/>
              </a:rPr>
              <a:t>Tedi</a:t>
            </a:r>
            <a:r>
              <a:rPr lang="ro-RO" sz="2200" dirty="0">
                <a:latin typeface="Trebuchet MS" panose="020B0603020202020204" pitchFamily="34" charset="0"/>
                <a:cs typeface="Times New Roman" panose="02020603050405020304" pitchFamily="18" charset="0"/>
              </a:rPr>
              <a:t> și prietenii naturii – învățământ preșcolar</a:t>
            </a:r>
          </a:p>
          <a:p>
            <a:r>
              <a:rPr lang="ro-RO" sz="2200" dirty="0">
                <a:latin typeface="Trebuchet MS" panose="020B0603020202020204" pitchFamily="34" charset="0"/>
                <a:cs typeface="Times New Roman" panose="02020603050405020304" pitchFamily="18" charset="0"/>
              </a:rPr>
              <a:t>Asociația EDIT – Programul națională de siguranță în școli (PNSS)</a:t>
            </a:r>
          </a:p>
          <a:p>
            <a:r>
              <a:rPr lang="ro-RO" sz="2200" dirty="0">
                <a:latin typeface="Trebuchet MS" panose="020B0603020202020204" pitchFamily="34" charset="0"/>
                <a:cs typeface="Times New Roman" panose="02020603050405020304" pitchFamily="18" charset="0"/>
              </a:rPr>
              <a:t>Fundația Noi orizonturi – 6 proiecte distincte</a:t>
            </a:r>
          </a:p>
          <a:p>
            <a:r>
              <a:rPr lang="ro-RO" sz="2200" dirty="0">
                <a:latin typeface="Trebuchet MS" panose="020B0603020202020204" pitchFamily="34" charset="0"/>
                <a:cs typeface="Times New Roman" panose="02020603050405020304" pitchFamily="18" charset="0"/>
              </a:rPr>
              <a:t>Organizația Națională Cercetașii României</a:t>
            </a:r>
          </a:p>
          <a:p>
            <a:r>
              <a:rPr lang="ro-RO" sz="2200" dirty="0">
                <a:latin typeface="Trebuchet MS" panose="020B0603020202020204" pitchFamily="34" charset="0"/>
                <a:cs typeface="Times New Roman" panose="02020603050405020304" pitchFamily="18" charset="0"/>
              </a:rPr>
              <a:t>Asociația Cluburilor </a:t>
            </a:r>
            <a:r>
              <a:rPr lang="ro-RO" sz="2200" dirty="0" err="1">
                <a:latin typeface="Trebuchet MS" panose="020B0603020202020204" pitchFamily="34" charset="0"/>
                <a:cs typeface="Times New Roman" panose="02020603050405020304" pitchFamily="18" charset="0"/>
              </a:rPr>
              <a:t>Lions</a:t>
            </a:r>
            <a:r>
              <a:rPr lang="ro-RO" sz="2200" dirty="0">
                <a:latin typeface="Trebuchet MS" panose="020B0603020202020204" pitchFamily="34" charset="0"/>
                <a:cs typeface="Times New Roman" panose="02020603050405020304" pitchFamily="18" charset="0"/>
              </a:rPr>
              <a:t> District 124 România (</a:t>
            </a:r>
            <a:r>
              <a:rPr lang="ro-RO" sz="2200" dirty="0" err="1">
                <a:latin typeface="Trebuchet MS" panose="020B0603020202020204" pitchFamily="34" charset="0"/>
                <a:cs typeface="Times New Roman" panose="02020603050405020304" pitchFamily="18" charset="0"/>
              </a:rPr>
              <a:t>Lions</a:t>
            </a:r>
            <a:r>
              <a:rPr lang="ro-RO" sz="2200" dirty="0">
                <a:latin typeface="Trebuchet MS" panose="020B0603020202020204" pitchFamily="34" charset="0"/>
                <a:cs typeface="Times New Roman" panose="02020603050405020304" pitchFamily="18" charset="0"/>
              </a:rPr>
              <a:t> D124 RO)</a:t>
            </a:r>
          </a:p>
          <a:p>
            <a:r>
              <a:rPr lang="ro-RO" sz="2200" dirty="0">
                <a:latin typeface="Trebuchet MS" panose="020B0603020202020204" pitchFamily="34" charset="0"/>
                <a:cs typeface="Times New Roman" panose="02020603050405020304" pitchFamily="18" charset="0"/>
              </a:rPr>
              <a:t>Fundația World Vision România</a:t>
            </a:r>
          </a:p>
          <a:p>
            <a:pPr marL="0" indent="0">
              <a:buNone/>
            </a:pPr>
            <a:endParaRPr lang="ro-RO" dirty="0">
              <a:latin typeface="Times New Roman" panose="02020603050405020304" pitchFamily="18" charset="0"/>
              <a:cs typeface="Times New Roman" panose="02020603050405020304" pitchFamily="18" charset="0"/>
            </a:endParaRPr>
          </a:p>
          <a:p>
            <a:endParaRPr lang="ro-RO"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693516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3775" y="592667"/>
            <a:ext cx="10363825" cy="677333"/>
          </a:xfrm>
          <a:solidFill>
            <a:srgbClr val="FFC000"/>
          </a:solidFill>
        </p:spPr>
        <p:txBody>
          <a:bodyPr>
            <a:normAutofit fontScale="90000"/>
          </a:bodyPr>
          <a:lstStyle/>
          <a:p>
            <a:pPr algn="ctr"/>
            <a:r>
              <a:rPr lang="ro-RO" b="1" dirty="0">
                <a:solidFill>
                  <a:schemeClr val="tx1"/>
                </a:solidFill>
                <a:latin typeface="Trebuchet MS" panose="020B0603020202020204" pitchFamily="34" charset="0"/>
                <a:cs typeface="Times New Roman" panose="02020603050405020304" pitchFamily="18" charset="0"/>
              </a:rPr>
              <a:t>Avize activități extrașcolare</a:t>
            </a:r>
          </a:p>
        </p:txBody>
      </p:sp>
      <p:sp>
        <p:nvSpPr>
          <p:cNvPr id="3" name="Content Placeholder 2"/>
          <p:cNvSpPr>
            <a:spLocks noGrp="1"/>
          </p:cNvSpPr>
          <p:nvPr>
            <p:ph idx="1"/>
          </p:nvPr>
        </p:nvSpPr>
        <p:spPr>
          <a:xfrm>
            <a:off x="913774" y="1690688"/>
            <a:ext cx="10363826" cy="4456112"/>
          </a:xfrm>
          <a:prstGeom prst="rect">
            <a:avLst/>
          </a:prstGeom>
          <a:solidFill>
            <a:schemeClr val="accent4">
              <a:lumMod val="60000"/>
              <a:lumOff val="40000"/>
            </a:schemeClr>
          </a:solidFill>
        </p:spPr>
        <p:txBody>
          <a:bodyPr>
            <a:normAutofit lnSpcReduction="10000"/>
          </a:bodyPr>
          <a:lstStyle/>
          <a:p>
            <a:r>
              <a:rPr lang="ro-RO" sz="2400" b="1" dirty="0">
                <a:latin typeface="Trebuchet MS" panose="020B0603020202020204" pitchFamily="34" charset="0"/>
                <a:cs typeface="Times New Roman" panose="02020603050405020304" pitchFamily="18" charset="0"/>
              </a:rPr>
              <a:t>Asociația VOLENS „Patrula de reciclare”</a:t>
            </a:r>
          </a:p>
          <a:p>
            <a:r>
              <a:rPr lang="ro-RO" sz="2400" b="1" dirty="0">
                <a:latin typeface="Trebuchet MS" panose="020B0603020202020204" pitchFamily="34" charset="0"/>
                <a:cs typeface="Times New Roman" panose="02020603050405020304" pitchFamily="18" charset="0"/>
              </a:rPr>
              <a:t>Asociația Sărbătoarea Gustului </a:t>
            </a:r>
            <a:endParaRPr lang="en-US" sz="2400" b="1" dirty="0">
              <a:latin typeface="Trebuchet MS" panose="020B0603020202020204" pitchFamily="34" charset="0"/>
              <a:cs typeface="Times New Roman" panose="02020603050405020304" pitchFamily="18" charset="0"/>
            </a:endParaRPr>
          </a:p>
          <a:p>
            <a:r>
              <a:rPr lang="en-US" sz="2400" b="1" i="0" u="none" strike="noStrike" baseline="0" dirty="0">
                <a:solidFill>
                  <a:srgbClr val="000000"/>
                </a:solidFill>
                <a:latin typeface="Trebuchet MS" panose="020B0603020202020204" pitchFamily="34" charset="0"/>
                <a:cs typeface="Times New Roman" panose="02020603050405020304" pitchFamily="18" charset="0"/>
              </a:rPr>
              <a:t>RLG REBAT Romania SRL</a:t>
            </a:r>
            <a:r>
              <a:rPr lang="ro-RO" sz="2400" b="1" dirty="0">
                <a:latin typeface="Trebuchet MS" panose="020B0603020202020204" pitchFamily="34" charset="0"/>
                <a:cs typeface="Times New Roman" panose="02020603050405020304" pitchFamily="18" charset="0"/>
              </a:rPr>
              <a:t> „Olimpiada deșeurilor”</a:t>
            </a:r>
          </a:p>
          <a:p>
            <a:r>
              <a:rPr lang="ro-RO" sz="2400" b="1" dirty="0">
                <a:latin typeface="Trebuchet MS" panose="020B0603020202020204" pitchFamily="34" charset="0"/>
                <a:cs typeface="Times New Roman" panose="02020603050405020304" pitchFamily="18" charset="0"/>
              </a:rPr>
              <a:t>P</a:t>
            </a:r>
            <a:r>
              <a:rPr lang="en-US" sz="2400" b="1" dirty="0" err="1">
                <a:latin typeface="Trebuchet MS" panose="020B0603020202020204" pitchFamily="34" charset="0"/>
                <a:cs typeface="Times New Roman" panose="02020603050405020304" pitchFamily="18" charset="0"/>
              </a:rPr>
              <a:t>rogramul</a:t>
            </a:r>
            <a:r>
              <a:rPr lang="en-US" sz="2400" b="1" dirty="0">
                <a:latin typeface="Trebuchet MS" panose="020B0603020202020204" pitchFamily="34" charset="0"/>
                <a:cs typeface="Times New Roman" panose="02020603050405020304" pitchFamily="18" charset="0"/>
              </a:rPr>
              <a:t> Always</a:t>
            </a:r>
            <a:r>
              <a:rPr lang="en-US" sz="2400" dirty="0">
                <a:latin typeface="Trebuchet MS" panose="020B0603020202020204" pitchFamily="34" charset="0"/>
                <a:cs typeface="Times New Roman" panose="02020603050405020304" pitchFamily="18" charset="0"/>
              </a:rPr>
              <a:t> de </a:t>
            </a:r>
            <a:r>
              <a:rPr lang="en-US" sz="2400" dirty="0" err="1">
                <a:latin typeface="Trebuchet MS" panose="020B0603020202020204" pitchFamily="34" charset="0"/>
                <a:cs typeface="Times New Roman" panose="02020603050405020304" pitchFamily="18" charset="0"/>
              </a:rPr>
              <a:t>informare</a:t>
            </a:r>
            <a:r>
              <a:rPr lang="en-US" sz="2400" dirty="0">
                <a:latin typeface="Trebuchet MS" panose="020B0603020202020204" pitchFamily="34" charset="0"/>
                <a:cs typeface="Times New Roman" panose="02020603050405020304" pitchFamily="18" charset="0"/>
              </a:rPr>
              <a:t> a </a:t>
            </a:r>
            <a:r>
              <a:rPr lang="en-US" sz="2400" dirty="0" err="1">
                <a:latin typeface="Trebuchet MS" panose="020B0603020202020204" pitchFamily="34" charset="0"/>
                <a:cs typeface="Times New Roman" panose="02020603050405020304" pitchFamily="18" charset="0"/>
              </a:rPr>
              <a:t>tinerelor</a:t>
            </a:r>
            <a:r>
              <a:rPr lang="ro-RO" sz="2400" dirty="0">
                <a:latin typeface="Trebuchet MS" panose="020B0603020202020204" pitchFamily="34" charset="0"/>
                <a:cs typeface="Times New Roman" panose="02020603050405020304" pitchFamily="18" charset="0"/>
              </a:rPr>
              <a:t>/tinerilor</a:t>
            </a:r>
            <a:r>
              <a:rPr lang="en-US" sz="2400" dirty="0">
                <a:latin typeface="Trebuchet MS" panose="020B0603020202020204" pitchFamily="34" charset="0"/>
                <a:cs typeface="Times New Roman" panose="02020603050405020304" pitchFamily="18" charset="0"/>
              </a:rPr>
              <a:t> </a:t>
            </a:r>
            <a:r>
              <a:rPr lang="en-US" sz="2400" dirty="0" err="1">
                <a:latin typeface="Trebuchet MS" panose="020B0603020202020204" pitchFamily="34" charset="0"/>
                <a:cs typeface="Times New Roman" panose="02020603050405020304" pitchFamily="18" charset="0"/>
              </a:rPr>
              <a:t>aflate</a:t>
            </a:r>
            <a:r>
              <a:rPr lang="ro-RO" sz="2400" dirty="0">
                <a:latin typeface="Trebuchet MS" panose="020B0603020202020204" pitchFamily="34" charset="0"/>
                <a:cs typeface="Times New Roman" panose="02020603050405020304" pitchFamily="18" charset="0"/>
              </a:rPr>
              <a:t>/ți</a:t>
            </a:r>
            <a:r>
              <a:rPr lang="en-US" sz="2400" dirty="0">
                <a:latin typeface="Trebuchet MS" panose="020B0603020202020204" pitchFamily="34" charset="0"/>
                <a:cs typeface="Times New Roman" panose="02020603050405020304" pitchFamily="18" charset="0"/>
              </a:rPr>
              <a:t> la v</a:t>
            </a:r>
            <a:r>
              <a:rPr lang="ro-RO" sz="2400" dirty="0">
                <a:latin typeface="Trebuchet MS" panose="020B0603020202020204" pitchFamily="34" charset="0"/>
                <a:cs typeface="Times New Roman" panose="02020603050405020304" pitchFamily="18" charset="0"/>
              </a:rPr>
              <a:t>â</a:t>
            </a:r>
            <a:r>
              <a:rPr lang="en-US" sz="2400" dirty="0" err="1">
                <a:latin typeface="Trebuchet MS" panose="020B0603020202020204" pitchFamily="34" charset="0"/>
                <a:cs typeface="Times New Roman" panose="02020603050405020304" pitchFamily="18" charset="0"/>
              </a:rPr>
              <a:t>rsta</a:t>
            </a:r>
            <a:r>
              <a:rPr lang="en-US" sz="2400" dirty="0">
                <a:latin typeface="Trebuchet MS" panose="020B0603020202020204" pitchFamily="34" charset="0"/>
                <a:cs typeface="Times New Roman" panose="02020603050405020304" pitchFamily="18" charset="0"/>
              </a:rPr>
              <a:t> </a:t>
            </a:r>
            <a:r>
              <a:rPr lang="en-US" sz="2400" dirty="0" err="1">
                <a:latin typeface="Trebuchet MS" panose="020B0603020202020204" pitchFamily="34" charset="0"/>
                <a:cs typeface="Times New Roman" panose="02020603050405020304" pitchFamily="18" charset="0"/>
              </a:rPr>
              <a:t>pubert</a:t>
            </a:r>
            <a:r>
              <a:rPr lang="ro-RO" sz="2400" dirty="0" err="1">
                <a:latin typeface="Trebuchet MS" panose="020B0603020202020204" pitchFamily="34" charset="0"/>
                <a:cs typeface="Times New Roman" panose="02020603050405020304" pitchFamily="18" charset="0"/>
              </a:rPr>
              <a:t>ăț</a:t>
            </a:r>
            <a:r>
              <a:rPr lang="en-US" sz="2400" dirty="0">
                <a:latin typeface="Trebuchet MS" panose="020B0603020202020204" pitchFamily="34" charset="0"/>
                <a:cs typeface="Times New Roman" panose="02020603050405020304" pitchFamily="18" charset="0"/>
              </a:rPr>
              <a:t>ii</a:t>
            </a:r>
            <a:r>
              <a:rPr lang="ro-RO" sz="2400" dirty="0">
                <a:latin typeface="Trebuchet MS" panose="020B0603020202020204" pitchFamily="34" charset="0"/>
                <a:cs typeface="Times New Roman" panose="02020603050405020304" pitchFamily="18" charset="0"/>
              </a:rPr>
              <a:t> - </a:t>
            </a:r>
            <a:r>
              <a:rPr lang="en-US" sz="2400" dirty="0">
                <a:latin typeface="Trebuchet MS" panose="020B0603020202020204" pitchFamily="34" charset="0"/>
                <a:cs typeface="Times New Roman" panose="02020603050405020304" pitchFamily="18" charset="0"/>
              </a:rPr>
              <a:t>(P&amp;G)</a:t>
            </a:r>
            <a:endParaRPr lang="ro-RO" sz="2400" dirty="0">
              <a:latin typeface="Trebuchet MS" panose="020B0603020202020204" pitchFamily="34" charset="0"/>
              <a:cs typeface="Times New Roman" panose="02020603050405020304" pitchFamily="18" charset="0"/>
            </a:endParaRPr>
          </a:p>
          <a:p>
            <a:r>
              <a:rPr lang="ro-RO" sz="2400" b="1" dirty="0">
                <a:effectLst/>
                <a:latin typeface="Trebuchet MS" panose="020B0603020202020204" pitchFamily="34" charset="0"/>
                <a:ea typeface="Calibri" panose="020F0502020204030204" pitchFamily="34" charset="0"/>
                <a:cs typeface="Times New Roman" panose="02020603050405020304" pitchFamily="18" charset="0"/>
              </a:rPr>
              <a:t>Asociația Română de Educație în Alergii (AREA) – proiectul „</a:t>
            </a:r>
            <a:r>
              <a:rPr lang="ro-RO" sz="2400" b="1" dirty="0" err="1">
                <a:effectLst/>
                <a:latin typeface="Trebuchet MS" panose="020B0603020202020204" pitchFamily="34" charset="0"/>
                <a:ea typeface="Calibri" panose="020F0502020204030204" pitchFamily="34" charset="0"/>
                <a:cs typeface="Times New Roman" panose="02020603050405020304" pitchFamily="18" charset="0"/>
              </a:rPr>
              <a:t>Alergino</a:t>
            </a:r>
            <a:r>
              <a:rPr lang="ro-RO" sz="2400" b="1" dirty="0">
                <a:effectLst/>
                <a:latin typeface="Trebuchet MS" panose="020B0603020202020204" pitchFamily="34" charset="0"/>
                <a:ea typeface="Calibri" panose="020F0502020204030204" pitchFamily="34" charset="0"/>
                <a:cs typeface="Times New Roman" panose="02020603050405020304" pitchFamily="18" charset="0"/>
              </a:rPr>
              <a:t>”</a:t>
            </a:r>
          </a:p>
          <a:p>
            <a:r>
              <a:rPr lang="ro-RO" sz="2400" b="1" dirty="0">
                <a:latin typeface="Trebuchet MS" panose="020B0603020202020204" pitchFamily="34" charset="0"/>
                <a:ea typeface="Calibri" panose="020F0502020204030204" pitchFamily="34" charset="0"/>
                <a:cs typeface="Times New Roman" panose="02020603050405020304" pitchFamily="18" charset="0"/>
              </a:rPr>
              <a:t>Asociația </a:t>
            </a:r>
            <a:r>
              <a:rPr lang="ro-RO" sz="2400" b="1" dirty="0" err="1">
                <a:latin typeface="Trebuchet MS" panose="020B0603020202020204" pitchFamily="34" charset="0"/>
                <a:ea typeface="Calibri" panose="020F0502020204030204" pitchFamily="34" charset="0"/>
                <a:cs typeface="Times New Roman" panose="02020603050405020304" pitchFamily="18" charset="0"/>
              </a:rPr>
              <a:t>Preventis</a:t>
            </a:r>
            <a:r>
              <a:rPr lang="ro-RO" sz="2400" b="1" dirty="0">
                <a:latin typeface="Trebuchet MS" panose="020B0603020202020204" pitchFamily="34" charset="0"/>
                <a:ea typeface="Calibri" panose="020F0502020204030204" pitchFamily="34" charset="0"/>
                <a:cs typeface="Times New Roman" panose="02020603050405020304" pitchFamily="18" charset="0"/>
              </a:rPr>
              <a:t> – prevenirea consumului de droguri</a:t>
            </a:r>
          </a:p>
          <a:p>
            <a:r>
              <a:rPr lang="ro-RO" sz="2400" b="1" dirty="0">
                <a:latin typeface="Trebuchet MS" panose="020B0603020202020204" pitchFamily="34" charset="0"/>
                <a:ea typeface="Calibri" panose="020F0502020204030204" pitchFamily="34" charset="0"/>
                <a:cs typeface="Times New Roman" panose="02020603050405020304" pitchFamily="18" charset="0"/>
              </a:rPr>
              <a:t>Asociația </a:t>
            </a:r>
            <a:r>
              <a:rPr lang="ro-RO" sz="2400" b="1" dirty="0" err="1">
                <a:latin typeface="Trebuchet MS" panose="020B0603020202020204" pitchFamily="34" charset="0"/>
                <a:ea typeface="Calibri" panose="020F0502020204030204" pitchFamily="34" charset="0"/>
                <a:cs typeface="Times New Roman" panose="02020603050405020304" pitchFamily="18" charset="0"/>
              </a:rPr>
              <a:t>eLiberare</a:t>
            </a:r>
            <a:r>
              <a:rPr lang="ro-RO" sz="2400" b="1" dirty="0">
                <a:latin typeface="Trebuchet MS" panose="020B0603020202020204" pitchFamily="34" charset="0"/>
                <a:ea typeface="Calibri" panose="020F0502020204030204" pitchFamily="34" charset="0"/>
                <a:cs typeface="Times New Roman" panose="02020603050405020304" pitchFamily="18" charset="0"/>
              </a:rPr>
              <a:t> – prevenirea traficului de persoane</a:t>
            </a:r>
          </a:p>
          <a:p>
            <a:r>
              <a:rPr lang="ro-RO" sz="2400" dirty="0">
                <a:latin typeface="Trebuchet MS" panose="020B0603020202020204" pitchFamily="34" charset="0"/>
                <a:cs typeface="Times New Roman" panose="02020603050405020304" pitchFamily="18" charset="0"/>
              </a:rPr>
              <a:t>BEATAGORA – Asociația Star </a:t>
            </a:r>
            <a:r>
              <a:rPr lang="ro-RO" sz="2400" dirty="0" err="1">
                <a:latin typeface="Trebuchet MS" panose="020B0603020202020204" pitchFamily="34" charset="0"/>
                <a:cs typeface="Times New Roman" panose="02020603050405020304" pitchFamily="18" charset="0"/>
              </a:rPr>
              <a:t>Education</a:t>
            </a:r>
            <a:endParaRPr lang="ro-RO" sz="2400" dirty="0">
              <a:latin typeface="Trebuchet MS" panose="020B0603020202020204" pitchFamily="34" charset="0"/>
              <a:cs typeface="Times New Roman" panose="02020603050405020304" pitchFamily="18" charset="0"/>
            </a:endParaRPr>
          </a:p>
          <a:p>
            <a:r>
              <a:rPr lang="ro-RO" sz="2400" dirty="0">
                <a:latin typeface="Trebuchet MS" panose="020B0603020202020204" pitchFamily="34" charset="0"/>
                <a:cs typeface="Times New Roman" panose="02020603050405020304" pitchFamily="18" charset="0"/>
              </a:rPr>
              <a:t>Activități ale comisarilor ANPC în unitățile de învățământ (urmează să fie formalizate)</a:t>
            </a:r>
            <a:endParaRPr lang="ro-RO" sz="2400" dirty="0">
              <a:latin typeface="Times New Roman" panose="02020603050405020304" pitchFamily="18" charset="0"/>
              <a:cs typeface="Times New Roman" panose="02020603050405020304" pitchFamily="18" charset="0"/>
            </a:endParaRPr>
          </a:p>
          <a:p>
            <a:endParaRPr lang="ro-RO" sz="2400" dirty="0">
              <a:latin typeface="Trebuchet MS" panose="020B0603020202020204" pitchFamily="34" charset="0"/>
              <a:cs typeface="Times New Roman" panose="02020603050405020304" pitchFamily="18" charset="0"/>
            </a:endParaRPr>
          </a:p>
        </p:txBody>
      </p:sp>
    </p:spTree>
    <p:extLst>
      <p:ext uri="{BB962C8B-B14F-4D97-AF65-F5344CB8AC3E}">
        <p14:creationId xmlns:p14="http://schemas.microsoft.com/office/powerpoint/2010/main" val="272260346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6300" y="1193799"/>
            <a:ext cx="10439400" cy="694267"/>
          </a:xfrm>
          <a:solidFill>
            <a:srgbClr val="FFC000"/>
          </a:solidFill>
        </p:spPr>
        <p:txBody>
          <a:bodyPr>
            <a:normAutofit/>
          </a:bodyPr>
          <a:lstStyle/>
          <a:p>
            <a:pPr algn="ctr"/>
            <a:r>
              <a:rPr lang="ro-RO" sz="3600" b="1" dirty="0">
                <a:solidFill>
                  <a:schemeClr val="tx1"/>
                </a:solidFill>
                <a:latin typeface="Trebuchet MS" panose="020B0603020202020204" pitchFamily="34" charset="0"/>
                <a:cs typeface="Times New Roman" panose="02020603050405020304" pitchFamily="18" charset="0"/>
              </a:rPr>
              <a:t>Raportări anuale – în drive</a:t>
            </a:r>
          </a:p>
        </p:txBody>
      </p:sp>
      <p:sp>
        <p:nvSpPr>
          <p:cNvPr id="3" name="Content Placeholder 2"/>
          <p:cNvSpPr>
            <a:spLocks noGrp="1"/>
          </p:cNvSpPr>
          <p:nvPr>
            <p:ph idx="1"/>
          </p:nvPr>
        </p:nvSpPr>
        <p:spPr>
          <a:xfrm>
            <a:off x="414867" y="2367092"/>
            <a:ext cx="10862733" cy="3424107"/>
          </a:xfrm>
          <a:prstGeom prst="rect">
            <a:avLst/>
          </a:prstGeom>
          <a:solidFill>
            <a:schemeClr val="accent4">
              <a:lumMod val="60000"/>
              <a:lumOff val="40000"/>
            </a:schemeClr>
          </a:solidFill>
        </p:spPr>
        <p:txBody>
          <a:bodyPr>
            <a:normAutofit/>
          </a:bodyPr>
          <a:lstStyle/>
          <a:p>
            <a:pPr marL="361950" lvl="1" indent="31750">
              <a:buNone/>
              <a:tabLst>
                <a:tab pos="361950" algn="l"/>
              </a:tabLst>
              <a:defRPr/>
            </a:pPr>
            <a:r>
              <a:rPr lang="ro-RO" sz="2400" dirty="0">
                <a:latin typeface="Times New Roman" panose="02020603050405020304" pitchFamily="18" charset="0"/>
                <a:cs typeface="Times New Roman" panose="02020603050405020304" pitchFamily="18" charset="0"/>
              </a:rPr>
              <a:t>1. </a:t>
            </a:r>
            <a:r>
              <a:rPr lang="ro-RO" sz="2400" dirty="0">
                <a:latin typeface="Trebuchet MS" panose="020B0603020202020204" pitchFamily="34" charset="0"/>
                <a:cs typeface="Times New Roman" panose="02020603050405020304" pitchFamily="18" charset="0"/>
              </a:rPr>
              <a:t>Privind activitățile de prevenire a consumului de droguri </a:t>
            </a:r>
          </a:p>
          <a:p>
            <a:pPr marL="361950" lvl="1" indent="31750">
              <a:buNone/>
              <a:tabLst>
                <a:tab pos="361950" algn="l"/>
              </a:tabLst>
              <a:defRPr/>
            </a:pPr>
            <a:r>
              <a:rPr lang="ro-RO" sz="2400" dirty="0">
                <a:latin typeface="Trebuchet MS" panose="020B0603020202020204" pitchFamily="34" charset="0"/>
                <a:cs typeface="Times New Roman" panose="02020603050405020304" pitchFamily="18" charset="0"/>
              </a:rPr>
              <a:t>2. Privind activitățile de prevenire a traficului de persoane</a:t>
            </a:r>
          </a:p>
          <a:p>
            <a:pPr marL="361950" lvl="1" indent="31750">
              <a:buNone/>
              <a:tabLst>
                <a:tab pos="361950" algn="l"/>
              </a:tabLst>
              <a:defRPr/>
            </a:pPr>
            <a:r>
              <a:rPr lang="ro-RO" sz="2400" dirty="0">
                <a:latin typeface="Trebuchet MS" panose="020B0603020202020204" pitchFamily="34" charset="0"/>
                <a:cs typeface="Times New Roman" panose="02020603050405020304" pitchFamily="18" charset="0"/>
              </a:rPr>
              <a:t>3. Privind măsurile de sprijin acordate copiilor cu părinți plecați la muncă în străinătate</a:t>
            </a:r>
          </a:p>
          <a:p>
            <a:pPr marL="361950" lvl="1" indent="31750">
              <a:buNone/>
              <a:tabLst>
                <a:tab pos="361950" algn="l"/>
              </a:tabLst>
              <a:defRPr/>
            </a:pPr>
            <a:r>
              <a:rPr lang="ro-RO" sz="2400" dirty="0">
                <a:latin typeface="Trebuchet MS" panose="020B0603020202020204" pitchFamily="34" charset="0"/>
                <a:cs typeface="Times New Roman" panose="02020603050405020304" pitchFamily="18" charset="0"/>
              </a:rPr>
              <a:t>4. Privind planificarea exercițiilor de simulare a situațiilor de urgență</a:t>
            </a:r>
          </a:p>
          <a:p>
            <a:pPr marL="361950" lvl="1" indent="31750">
              <a:buNone/>
              <a:tabLst>
                <a:tab pos="361950" algn="l"/>
              </a:tabLst>
              <a:defRPr/>
            </a:pPr>
            <a:r>
              <a:rPr lang="ro-RO" sz="2400" dirty="0">
                <a:latin typeface="Trebuchet MS" panose="020B0603020202020204" pitchFamily="34" charset="0"/>
                <a:cs typeface="Times New Roman" panose="02020603050405020304" pitchFamily="18" charset="0"/>
              </a:rPr>
              <a:t>5. Activitățile pe Planul de combatere a violenței</a:t>
            </a:r>
          </a:p>
          <a:p>
            <a:pPr marL="361950" lvl="1" indent="31750">
              <a:buNone/>
              <a:tabLst>
                <a:tab pos="361950" algn="l"/>
              </a:tabLst>
              <a:defRPr/>
            </a:pPr>
            <a:r>
              <a:rPr lang="ro-RO" sz="2400" dirty="0">
                <a:latin typeface="Trebuchet MS" panose="020B0603020202020204" pitchFamily="34" charset="0"/>
                <a:cs typeface="Times New Roman" panose="02020603050405020304" pitchFamily="18" charset="0"/>
              </a:rPr>
              <a:t>6. Implementarea proiectului „Împreună prindem curaj”???</a:t>
            </a:r>
          </a:p>
        </p:txBody>
      </p:sp>
    </p:spTree>
    <p:extLst>
      <p:ext uri="{BB962C8B-B14F-4D97-AF65-F5344CB8AC3E}">
        <p14:creationId xmlns:p14="http://schemas.microsoft.com/office/powerpoint/2010/main" val="4129427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27629" y="5300133"/>
            <a:ext cx="10357295" cy="1134534"/>
          </a:xfrm>
          <a:solidFill>
            <a:schemeClr val="accent4">
              <a:lumMod val="20000"/>
              <a:lumOff val="80000"/>
            </a:schemeClr>
          </a:solidFill>
        </p:spPr>
        <p:txBody>
          <a:bodyPr>
            <a:normAutofit/>
          </a:bodyPr>
          <a:lstStyle/>
          <a:p>
            <a:pPr algn="ctr"/>
            <a:r>
              <a:rPr lang="ro-RO" sz="4800" b="1" dirty="0">
                <a:latin typeface="Trebuchet MS" panose="020B0603020202020204" pitchFamily="34" charset="0"/>
              </a:rPr>
              <a:t>SUCCES ÎN NOUL AN ȘCOLAR !</a:t>
            </a:r>
            <a:endParaRPr lang="en-US" sz="4800" b="1" dirty="0">
              <a:latin typeface="Trebuchet MS" panose="020B0603020202020204" pitchFamily="34" charset="0"/>
            </a:endParaRPr>
          </a:p>
        </p:txBody>
      </p:sp>
      <p:pic>
        <p:nvPicPr>
          <p:cNvPr id="5" name="Picture 4">
            <a:extLst>
              <a:ext uri="{FF2B5EF4-FFF2-40B4-BE49-F238E27FC236}">
                <a16:creationId xmlns:a16="http://schemas.microsoft.com/office/drawing/2014/main" id="{5B7F547E-B466-426B-B714-EF1F8EF788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629" y="143934"/>
            <a:ext cx="10357295" cy="5486400"/>
          </a:xfrm>
          <a:prstGeom prst="rect">
            <a:avLst/>
          </a:prstGeom>
        </p:spPr>
      </p:pic>
    </p:spTree>
    <p:extLst>
      <p:ext uri="{BB962C8B-B14F-4D97-AF65-F5344CB8AC3E}">
        <p14:creationId xmlns:p14="http://schemas.microsoft.com/office/powerpoint/2010/main" val="1334580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45559-688C-47D6-B7B3-559A77C7B2BC}"/>
              </a:ext>
            </a:extLst>
          </p:cNvPr>
          <p:cNvSpPr>
            <a:spLocks noGrp="1"/>
          </p:cNvSpPr>
          <p:nvPr>
            <p:ph type="title"/>
          </p:nvPr>
        </p:nvSpPr>
        <p:spPr>
          <a:xfrm>
            <a:off x="838200" y="365126"/>
            <a:ext cx="10515600" cy="718608"/>
          </a:xfrm>
        </p:spPr>
        <p:txBody>
          <a:bodyPr>
            <a:normAutofit fontScale="90000"/>
          </a:bodyPr>
          <a:lstStyle/>
          <a:p>
            <a:pPr algn="ctr"/>
            <a:br>
              <a:rPr lang="en-US" altLang="en-US" sz="2400" b="1" dirty="0">
                <a:solidFill>
                  <a:schemeClr val="tx1"/>
                </a:solidFill>
                <a:latin typeface="Trebuchet MS" panose="020B0603020202020204" pitchFamily="34" charset="0"/>
                <a:cs typeface="Times New Roman" panose="02020603050405020304" pitchFamily="18" charset="0"/>
              </a:rPr>
            </a:br>
            <a:br>
              <a:rPr lang="en-US" altLang="en-US" sz="2400" b="1" dirty="0">
                <a:solidFill>
                  <a:schemeClr val="tx1"/>
                </a:solidFill>
                <a:latin typeface="Trebuchet MS" panose="020B0603020202020204" pitchFamily="34" charset="0"/>
                <a:cs typeface="Times New Roman" panose="02020603050405020304" pitchFamily="18" charset="0"/>
              </a:rPr>
            </a:br>
            <a:r>
              <a:rPr lang="ro-RO" altLang="en-US" sz="2400" b="1" dirty="0">
                <a:solidFill>
                  <a:schemeClr val="tx1"/>
                </a:solidFill>
                <a:latin typeface="Trebuchet MS" panose="020B0603020202020204" pitchFamily="34" charset="0"/>
                <a:cs typeface="Times New Roman" panose="02020603050405020304" pitchFamily="18" charset="0"/>
              </a:rPr>
              <a:t>Noutăți</a:t>
            </a:r>
            <a:br>
              <a:rPr lang="en-US" altLang="en-US" sz="2400" b="1" dirty="0">
                <a:solidFill>
                  <a:schemeClr val="tx1"/>
                </a:solidFill>
                <a:latin typeface="Trebuchet MS" panose="020B0603020202020204" pitchFamily="34" charset="0"/>
                <a:cs typeface="Times New Roman" panose="02020603050405020304" pitchFamily="18" charset="0"/>
              </a:rPr>
            </a:br>
            <a:br>
              <a:rPr lang="en-US" altLang="en-US" sz="2400" b="1" dirty="0">
                <a:solidFill>
                  <a:schemeClr val="tx1"/>
                </a:solidFill>
                <a:latin typeface="Trebuchet MS" panose="020B0603020202020204" pitchFamily="34" charset="0"/>
                <a:cs typeface="Times New Roman" panose="02020603050405020304" pitchFamily="18" charset="0"/>
              </a:rPr>
            </a:br>
            <a:endParaRPr lang="en-US" sz="2400" dirty="0"/>
          </a:p>
        </p:txBody>
      </p:sp>
      <p:sp>
        <p:nvSpPr>
          <p:cNvPr id="3" name="Content Placeholder 2">
            <a:extLst>
              <a:ext uri="{FF2B5EF4-FFF2-40B4-BE49-F238E27FC236}">
                <a16:creationId xmlns:a16="http://schemas.microsoft.com/office/drawing/2014/main" id="{75911034-83FD-4B83-8D33-BC32B131AEE8}"/>
              </a:ext>
            </a:extLst>
          </p:cNvPr>
          <p:cNvSpPr>
            <a:spLocks noGrp="1"/>
          </p:cNvSpPr>
          <p:nvPr>
            <p:ph idx="1"/>
          </p:nvPr>
        </p:nvSpPr>
        <p:spPr>
          <a:xfrm>
            <a:off x="838200" y="973668"/>
            <a:ext cx="10515600" cy="5658952"/>
          </a:xfrm>
          <a:solidFill>
            <a:schemeClr val="accent4">
              <a:lumMod val="40000"/>
              <a:lumOff val="60000"/>
            </a:schemeClr>
          </a:solidFill>
        </p:spPr>
        <p:txBody>
          <a:bodyPr>
            <a:normAutofit/>
          </a:bodyPr>
          <a:lstStyle/>
          <a:p>
            <a:pPr marL="0" marR="0" lvl="0" indent="0" algn="just">
              <a:lnSpc>
                <a:spcPct val="107000"/>
              </a:lnSpc>
              <a:spcBef>
                <a:spcPts val="0"/>
              </a:spcBef>
              <a:spcAft>
                <a:spcPts val="0"/>
              </a:spcAft>
              <a:buNone/>
            </a:pP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just">
              <a:lnSpc>
                <a:spcPct val="107000"/>
              </a:lnSpc>
              <a:spcBef>
                <a:spcPts val="0"/>
              </a:spcBef>
              <a:spcAft>
                <a:spcPts val="0"/>
              </a:spcAft>
              <a:buNone/>
            </a:pPr>
            <a:r>
              <a:rPr lang="ro-RO" sz="1800" b="1" dirty="0">
                <a:effectLst/>
                <a:latin typeface="Trebuchet MS" panose="020B0603020202020204" pitchFamily="34" charset="0"/>
                <a:ea typeface="Calibri" panose="020F0502020204030204" pitchFamily="34" charset="0"/>
                <a:cs typeface="Times New Roman" panose="02020603050405020304" pitchFamily="18" charset="0"/>
              </a:rPr>
              <a:t>6. OMEC nr. </a:t>
            </a:r>
            <a:r>
              <a:rPr lang="ro-RO" sz="1800" b="1" dirty="0">
                <a:effectLst/>
                <a:latin typeface="Tahoma" panose="020B0604030504040204" pitchFamily="34" charset="0"/>
                <a:ea typeface="Calibri" panose="020F0502020204030204" pitchFamily="34" charset="0"/>
                <a:cs typeface="Times New Roman" panose="02020603050405020304" pitchFamily="18" charset="0"/>
              </a:rPr>
              <a:t>⁠</a:t>
            </a:r>
            <a:r>
              <a:rPr lang="ro-RO" sz="1800" b="1" dirty="0">
                <a:effectLst/>
                <a:latin typeface="Trebuchet MS" panose="020B0603020202020204" pitchFamily="34" charset="0"/>
                <a:ea typeface="Calibri" panose="020F0502020204030204" pitchFamily="34" charset="0"/>
                <a:cs typeface="Times New Roman" panose="02020603050405020304" pitchFamily="18" charset="0"/>
              </a:rPr>
              <a:t>4138/16.06.2026 Ordin privind aprobarea probelor si disciplinelor examenului național de bacalaureat-2030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just">
              <a:lnSpc>
                <a:spcPct val="107000"/>
              </a:lnSpc>
              <a:spcBef>
                <a:spcPts val="0"/>
              </a:spcBef>
              <a:spcAft>
                <a:spcPts val="0"/>
              </a:spcAft>
              <a:buNone/>
            </a:pPr>
            <a:r>
              <a:rPr lang="ro-RO" sz="1800" b="1" dirty="0">
                <a:effectLst/>
                <a:latin typeface="Trebuchet MS" panose="020B0603020202020204" pitchFamily="34" charset="0"/>
                <a:ea typeface="Calibri" panose="020F0502020204030204" pitchFamily="34" charset="0"/>
                <a:cs typeface="Times New Roman" panose="02020603050405020304" pitchFamily="18" charset="0"/>
              </a:rPr>
              <a:t>7. </a:t>
            </a:r>
            <a:r>
              <a:rPr lang="ro-RO" sz="1800" b="1" dirty="0">
                <a:effectLst/>
                <a:latin typeface="Tahoma" panose="020B0604030504040204" pitchFamily="34" charset="0"/>
                <a:ea typeface="Calibri" panose="020F0502020204030204" pitchFamily="34" charset="0"/>
                <a:cs typeface="Times New Roman" panose="02020603050405020304" pitchFamily="18" charset="0"/>
              </a:rPr>
              <a:t>⁠</a:t>
            </a:r>
            <a:r>
              <a:rPr lang="ro-RO" sz="1800" b="1" dirty="0">
                <a:effectLst/>
                <a:latin typeface="Trebuchet MS" panose="020B0603020202020204" pitchFamily="34" charset="0"/>
                <a:ea typeface="Calibri" panose="020F0502020204030204" pitchFamily="34" charset="0"/>
                <a:cs typeface="Times New Roman" panose="02020603050405020304" pitchFamily="18" charset="0"/>
              </a:rPr>
              <a:t>OMEC 6930/19.12.2025-programa </a:t>
            </a:r>
            <a:r>
              <a:rPr lang="ro-RO" sz="1800" b="1" dirty="0">
                <a:latin typeface="Trebuchet MS" panose="020B0603020202020204" pitchFamily="34" charset="0"/>
                <a:ea typeface="Calibri" panose="020F0502020204030204" pitchFamily="34" charset="0"/>
                <a:cs typeface="Times New Roman" panose="02020603050405020304" pitchFamily="18" charset="0"/>
              </a:rPr>
              <a:t>ș</a:t>
            </a:r>
            <a:r>
              <a:rPr lang="ro-RO" sz="1800" b="1" dirty="0">
                <a:effectLst/>
                <a:latin typeface="Trebuchet MS" panose="020B0603020202020204" pitchFamily="34" charset="0"/>
                <a:ea typeface="Calibri" panose="020F0502020204030204" pitchFamily="34" charset="0"/>
                <a:cs typeface="Times New Roman" panose="02020603050405020304" pitchFamily="18" charset="0"/>
              </a:rPr>
              <a:t>colară liceu clasa 9-12, Anexa 35</a:t>
            </a:r>
            <a:endParaRPr lang="ro-RO" sz="1800" b="1" dirty="0">
              <a:latin typeface="Calibri" panose="020F0502020204030204" pitchFamily="34" charset="0"/>
              <a:ea typeface="Calibri" panose="020F0502020204030204" pitchFamily="34" charset="0"/>
              <a:cs typeface="Times New Roman" panose="02020603050405020304" pitchFamily="18" charset="0"/>
            </a:endParaRPr>
          </a:p>
          <a:p>
            <a:pPr marL="0" marR="0" lvl="0" indent="0" algn="just">
              <a:lnSpc>
                <a:spcPct val="107000"/>
              </a:lnSpc>
              <a:spcBef>
                <a:spcPts val="0"/>
              </a:spcBef>
              <a:spcAft>
                <a:spcPts val="0"/>
              </a:spcAft>
              <a:buNone/>
            </a:pPr>
            <a:r>
              <a:rPr lang="ro-RO" sz="1800" b="1" dirty="0">
                <a:effectLst/>
                <a:latin typeface="Trebuchet MS" panose="020B0603020202020204" pitchFamily="34" charset="0"/>
                <a:ea typeface="Calibri" panose="020F0502020204030204" pitchFamily="34" charset="0"/>
                <a:cs typeface="Times New Roman" panose="02020603050405020304" pitchFamily="18" charset="0"/>
              </a:rPr>
              <a:t>11. OMEC 4137/17.06.2026 Cadrul de referință al Curriculumului Național din România pentru </a:t>
            </a:r>
            <a:r>
              <a:rPr lang="ro-RO" sz="1800" b="1" dirty="0">
                <a:latin typeface="Trebuchet MS" panose="020B0603020202020204" pitchFamily="34" charset="0"/>
                <a:ea typeface="Calibri" panose="020F0502020204030204" pitchFamily="34" charset="0"/>
                <a:cs typeface="Times New Roman" panose="02020603050405020304" pitchFamily="18" charset="0"/>
              </a:rPr>
              <a:t>învățământul</a:t>
            </a:r>
            <a:r>
              <a:rPr lang="ro-RO" sz="1800" b="1" dirty="0">
                <a:effectLst/>
                <a:latin typeface="Trebuchet MS" panose="020B0603020202020204" pitchFamily="34" charset="0"/>
                <a:ea typeface="Calibri" panose="020F0502020204030204" pitchFamily="34" charset="0"/>
                <a:cs typeface="Times New Roman" panose="02020603050405020304" pitchFamily="18" charset="0"/>
              </a:rPr>
              <a:t> preuniversitar</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just">
              <a:lnSpc>
                <a:spcPct val="107000"/>
              </a:lnSpc>
              <a:spcBef>
                <a:spcPts val="0"/>
              </a:spcBef>
              <a:spcAft>
                <a:spcPts val="0"/>
              </a:spcAft>
              <a:buNone/>
            </a:pPr>
            <a:r>
              <a:rPr lang="ro-RO" sz="1800" b="1" dirty="0">
                <a:effectLst/>
                <a:latin typeface="Trebuchet MS" panose="020B0603020202020204" pitchFamily="34" charset="0"/>
                <a:ea typeface="Calibri" panose="020F0502020204030204" pitchFamily="34" charset="0"/>
                <a:cs typeface="Times New Roman" panose="02020603050405020304" pitchFamily="18" charset="0"/>
              </a:rPr>
              <a:t>12. OMEC 3454/16.03.2026 Metodologia privind dezvoltarea curriculumului la decizia elevului din oferta scolii si la decizia elevului (CDEOS) pentru învățământ primar, gimnazial si liceal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just">
              <a:lnSpc>
                <a:spcPct val="107000"/>
              </a:lnSpc>
              <a:spcBef>
                <a:spcPts val="0"/>
              </a:spcBef>
              <a:spcAft>
                <a:spcPts val="0"/>
              </a:spcAft>
              <a:buNone/>
            </a:pPr>
            <a:r>
              <a:rPr lang="ro-RO" sz="1800" b="1" dirty="0">
                <a:effectLst/>
                <a:latin typeface="Tahoma" panose="020B0604030504040204" pitchFamily="34" charset="0"/>
                <a:ea typeface="Calibri" panose="020F0502020204030204" pitchFamily="34" charset="0"/>
                <a:cs typeface="Times New Roman" panose="02020603050405020304" pitchFamily="18" charset="0"/>
              </a:rPr>
              <a:t>13. ⁠</a:t>
            </a:r>
            <a:r>
              <a:rPr lang="ro-RO" sz="1800" b="1" dirty="0">
                <a:effectLst/>
                <a:latin typeface="Trebuchet MS" panose="020B0603020202020204" pitchFamily="34" charset="0"/>
                <a:ea typeface="Calibri" panose="020F0502020204030204" pitchFamily="34" charset="0"/>
                <a:cs typeface="Tahoma" panose="020B0604030504040204" pitchFamily="34" charset="0"/>
              </a:rPr>
              <a:t>OMEC 4615/2026 - aprobare </a:t>
            </a:r>
            <a:r>
              <a:rPr lang="ro-RO" sz="1800" b="1" dirty="0">
                <a:effectLst/>
                <a:latin typeface="Trebuchet MS" panose="020B0603020202020204" pitchFamily="34" charset="0"/>
                <a:ea typeface="Calibri" panose="020F0502020204030204" pitchFamily="34" charset="0"/>
                <a:cs typeface="Times New Roman" panose="02020603050405020304" pitchFamily="18" charset="0"/>
              </a:rPr>
              <a:t>Standarde naționale gimnaziu –</a:t>
            </a:r>
            <a:r>
              <a:rPr lang="ro-RO" sz="1800" b="1" dirty="0">
                <a:effectLst/>
                <a:latin typeface="Trebuchet MS" panose="020B0603020202020204" pitchFamily="34" charset="0"/>
                <a:ea typeface="Calibri" panose="020F0502020204030204" pitchFamily="34" charset="0"/>
                <a:cs typeface="ArialMT"/>
              </a:rPr>
              <a:t>Anexele nr. 1-31 la Ordinul ministrului educației și cercetării nr. 4.615/2026 privind aprobarea standardelor naționale de evaluare pentru învățământul primar și gimnazial </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just">
              <a:lnSpc>
                <a:spcPct val="107000"/>
              </a:lnSpc>
              <a:spcBef>
                <a:spcPts val="0"/>
              </a:spcBef>
              <a:spcAft>
                <a:spcPts val="0"/>
              </a:spcAft>
              <a:buNone/>
            </a:pPr>
            <a:r>
              <a:rPr lang="ro-RO" sz="1800" b="1" dirty="0">
                <a:solidFill>
                  <a:srgbClr val="222222"/>
                </a:solidFill>
                <a:effectLst/>
                <a:latin typeface="Trebuchet MS" panose="020B0603020202020204" pitchFamily="34" charset="0"/>
                <a:ea typeface="Calibri" panose="020F0502020204030204" pitchFamily="34" charset="0"/>
                <a:cs typeface="Times New Roman" panose="02020603050405020304" pitchFamily="18" charset="0"/>
              </a:rPr>
              <a:t>14. Repere metodologice din perspectiva competențelor verzi și a competențelor digitale pentru învățământul gimnazial, elaborate în cadrul proiectului RECRED – site proiect</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just">
              <a:lnSpc>
                <a:spcPct val="107000"/>
              </a:lnSpc>
              <a:spcBef>
                <a:spcPts val="0"/>
              </a:spcBef>
              <a:spcAft>
                <a:spcPts val="800"/>
              </a:spcAft>
              <a:buNone/>
            </a:pPr>
            <a:r>
              <a:rPr lang="ro-RO" sz="1800" b="1" dirty="0">
                <a:solidFill>
                  <a:srgbClr val="222222"/>
                </a:solidFill>
                <a:effectLst/>
                <a:latin typeface="Trebuchet MS" panose="020B0603020202020204" pitchFamily="34" charset="0"/>
                <a:ea typeface="Calibri" panose="020F0502020204030204" pitchFamily="34" charset="0"/>
                <a:cs typeface="Times New Roman" panose="02020603050405020304" pitchFamily="18" charset="0"/>
              </a:rPr>
              <a:t>15. Repere metodologice pentru aplicarea noului curriculumul liceal – Dezvoltare personală și consiliere în carieră , clasele a IX-XII-a, TC – site CNCE</a:t>
            </a:r>
            <a:endParaRPr lang="en-US"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07000"/>
              </a:lnSpc>
              <a:spcBef>
                <a:spcPts val="0"/>
              </a:spcBef>
              <a:spcAft>
                <a:spcPts val="0"/>
              </a:spcAft>
              <a:buNone/>
            </a:pPr>
            <a:endParaRPr lang="en-US" sz="20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Placeholder 5" descr="Photo of four cacti in pots">
            <a:extLst>
              <a:ext uri="{FF2B5EF4-FFF2-40B4-BE49-F238E27FC236}">
                <a16:creationId xmlns:a16="http://schemas.microsoft.com/office/drawing/2014/main" id="{53D43233-BA13-407E-9B2E-477DB651DBDE}"/>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9558194" y="217624"/>
            <a:ext cx="1795606" cy="866110"/>
          </a:xfrm>
          <a:prstGeom prst="rect">
            <a:avLst/>
          </a:prstGeom>
        </p:spPr>
      </p:pic>
    </p:spTree>
    <p:extLst>
      <p:ext uri="{BB962C8B-B14F-4D97-AF65-F5344CB8AC3E}">
        <p14:creationId xmlns:p14="http://schemas.microsoft.com/office/powerpoint/2010/main" val="3704543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64F38C-6DDC-4CE2-BE06-75C5F6D1DAE5}"/>
              </a:ext>
            </a:extLst>
          </p:cNvPr>
          <p:cNvSpPr>
            <a:spLocks noGrp="1"/>
          </p:cNvSpPr>
          <p:nvPr>
            <p:ph idx="1"/>
          </p:nvPr>
        </p:nvSpPr>
        <p:spPr>
          <a:xfrm>
            <a:off x="778932" y="1718733"/>
            <a:ext cx="10329335" cy="4458230"/>
          </a:xfrm>
          <a:solidFill>
            <a:schemeClr val="accent4">
              <a:lumMod val="40000"/>
              <a:lumOff val="60000"/>
            </a:schemeClr>
          </a:solidFill>
        </p:spPr>
        <p:txBody>
          <a:bodyPr>
            <a:noAutofit/>
          </a:bodyPr>
          <a:lstStyle/>
          <a:p>
            <a:pPr marL="0" marR="0" lvl="0" indent="0" defTabSz="914400" rtl="0" eaLnBrk="1" fontAlgn="base" latinLnBrk="0" hangingPunct="1">
              <a:lnSpc>
                <a:spcPts val="2625"/>
              </a:lnSpc>
              <a:spcBef>
                <a:spcPct val="0"/>
              </a:spcBef>
              <a:spcAft>
                <a:spcPts val="800"/>
              </a:spcAft>
              <a:buClrTx/>
              <a:buSzTx/>
              <a:buFontTx/>
              <a:buNone/>
              <a:tabLst/>
              <a:defRPr/>
            </a:pPr>
            <a:r>
              <a:rPr kumimoji="0" lang="en-US"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O</a:t>
            </a:r>
            <a:r>
              <a:rPr kumimoji="0" lang="ro-RO"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MEC</a:t>
            </a:r>
            <a:r>
              <a:rPr kumimoji="0" lang="en-US"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nr. 4.350/2025 </a:t>
            </a:r>
            <a:r>
              <a:rPr kumimoji="0" lang="en-US" sz="2400"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privind</a:t>
            </a:r>
            <a:r>
              <a:rPr kumimoji="0" lang="en-US"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2400"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aprobarea</a:t>
            </a:r>
            <a:r>
              <a:rPr kumimoji="0" lang="en-US"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2400"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planurilor-cadru</a:t>
            </a:r>
            <a:r>
              <a:rPr kumimoji="0" lang="en-US"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2400"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pentru</a:t>
            </a:r>
            <a:r>
              <a:rPr kumimoji="0" lang="en-US"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2400"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învățământul</a:t>
            </a:r>
            <a:r>
              <a:rPr kumimoji="0" lang="en-US"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2400"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liceal</a:t>
            </a:r>
            <a:r>
              <a:rPr kumimoji="0" lang="en-US"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cu </a:t>
            </a:r>
            <a:r>
              <a:rPr kumimoji="0" lang="en-US" sz="2400" i="0" u="none" strike="noStrike" kern="1800" cap="none" spc="0" normalizeH="0" baseline="0" noProof="0" dirty="0" err="1">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frecvență</a:t>
            </a:r>
            <a:r>
              <a:rPr kumimoji="0" lang="en-US"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zi</a:t>
            </a:r>
            <a:endParaRPr kumimoji="0" lang="ro-RO"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0" marR="0" lvl="0" indent="0" defTabSz="914400" rtl="0" eaLnBrk="1" fontAlgn="base" latinLnBrk="0" hangingPunct="1">
              <a:lnSpc>
                <a:spcPts val="2625"/>
              </a:lnSpc>
              <a:spcBef>
                <a:spcPct val="0"/>
              </a:spcBef>
              <a:spcAft>
                <a:spcPts val="800"/>
              </a:spcAft>
              <a:buClrTx/>
              <a:buSzTx/>
              <a:buFontTx/>
              <a:buNone/>
              <a:tabLst/>
              <a:defRPr/>
            </a:pPr>
            <a:endParaRPr kumimoji="0" lang="ro-RO" sz="2400" b="1"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0" marR="0" lvl="0" indent="0" defTabSz="914400" rtl="0" eaLnBrk="1" fontAlgn="base" latinLnBrk="0" hangingPunct="1">
              <a:lnSpc>
                <a:spcPts val="2625"/>
              </a:lnSpc>
              <a:spcBef>
                <a:spcPct val="0"/>
              </a:spcBef>
              <a:spcAft>
                <a:spcPts val="800"/>
              </a:spcAft>
              <a:buClrTx/>
              <a:buSzTx/>
              <a:buFontTx/>
              <a:buNone/>
              <a:tabLst/>
              <a:defRPr/>
            </a:pPr>
            <a:r>
              <a:rPr kumimoji="0" lang="en-US" sz="2400" b="0" i="0" u="none" strike="noStrike" kern="1200" cap="none" spc="0" normalizeH="0" baseline="0" noProof="0" dirty="0" err="1">
                <a:ln>
                  <a:noFill/>
                </a:ln>
                <a:effectLst/>
                <a:uLnTx/>
                <a:uFillTx/>
                <a:latin typeface="Trebuchet MS" panose="020B0603020202020204" pitchFamily="34" charset="0"/>
                <a:cs typeface="Times New Roman" panose="02020603050405020304" pitchFamily="18" charset="0"/>
              </a:rPr>
              <a:t>Anexa</a:t>
            </a:r>
            <a:r>
              <a:rPr kumimoji="0" lang="en-US" sz="2400" b="0" i="0" u="none" strike="noStrike" kern="1200" cap="none" spc="0" normalizeH="0" baseline="0" noProof="0" dirty="0">
                <a:ln>
                  <a:noFill/>
                </a:ln>
                <a:effectLst/>
                <a:uLnTx/>
                <a:uFillTx/>
                <a:latin typeface="Trebuchet MS" panose="020B0603020202020204" pitchFamily="34" charset="0"/>
                <a:cs typeface="Times New Roman" panose="02020603050405020304" pitchFamily="18" charset="0"/>
              </a:rPr>
              <a:t> nr. 1 la O.M.E.C. nr. 4.350/20.06.2025 </a:t>
            </a:r>
            <a:endParaRPr kumimoji="0" lang="ro-RO" sz="2400" b="0" i="0" u="none" strike="noStrike" kern="1200" cap="none" spc="0" normalizeH="0" baseline="0" noProof="0" dirty="0">
              <a:ln>
                <a:noFill/>
              </a:ln>
              <a:effectLst/>
              <a:uLnTx/>
              <a:uFillTx/>
              <a:latin typeface="Trebuchet MS" panose="020B0603020202020204" pitchFamily="34" charset="0"/>
              <a:cs typeface="Times New Roman" panose="02020603050405020304" pitchFamily="18" charset="0"/>
            </a:endParaRPr>
          </a:p>
          <a:p>
            <a:pPr marL="0" marR="0" lvl="0" indent="0" defTabSz="914400" rtl="0" eaLnBrk="1" fontAlgn="base" latinLnBrk="0" hangingPunct="1">
              <a:lnSpc>
                <a:spcPts val="2625"/>
              </a:lnSpc>
              <a:spcBef>
                <a:spcPct val="0"/>
              </a:spcBef>
              <a:spcAft>
                <a:spcPts val="800"/>
              </a:spcAft>
              <a:buClrTx/>
              <a:buSzTx/>
              <a:buFontTx/>
              <a:buNone/>
              <a:tabLst/>
              <a:defRPr/>
            </a:pPr>
            <a:r>
              <a:rPr kumimoji="0" lang="en-US" sz="2400" b="0" i="0" u="none" strike="noStrike" kern="1200" cap="none" spc="0" normalizeH="0" baseline="0" noProof="0" dirty="0">
                <a:ln>
                  <a:noFill/>
                </a:ln>
                <a:effectLst/>
                <a:uLnTx/>
                <a:uFillTx/>
                <a:latin typeface="Trebuchet MS" panose="020B0603020202020204" pitchFamily="34" charset="0"/>
                <a:cs typeface="Times New Roman" panose="02020603050405020304" pitchFamily="18" charset="0"/>
              </a:rPr>
              <a:t>Nota de </a:t>
            </a:r>
            <a:r>
              <a:rPr kumimoji="0" lang="en-US" sz="2400" b="0" i="0" u="none" strike="noStrike" kern="1200" cap="none" spc="0" normalizeH="0" baseline="0" noProof="0" dirty="0" err="1">
                <a:ln>
                  <a:noFill/>
                </a:ln>
                <a:effectLst/>
                <a:uLnTx/>
                <a:uFillTx/>
                <a:latin typeface="Trebuchet MS" panose="020B0603020202020204" pitchFamily="34" charset="0"/>
                <a:cs typeface="Times New Roman" panose="02020603050405020304" pitchFamily="18" charset="0"/>
              </a:rPr>
              <a:t>fundamentare</a:t>
            </a:r>
            <a:r>
              <a:rPr kumimoji="0" lang="en-US" sz="2400" b="0" i="0" u="none" strike="noStrike" kern="1200" cap="none" spc="0" normalizeH="0" baseline="0" noProof="0" dirty="0">
                <a:ln>
                  <a:noFill/>
                </a:ln>
                <a:effectLst/>
                <a:uLnTx/>
                <a:uFillTx/>
                <a:latin typeface="Trebuchet MS" panose="020B0603020202020204" pitchFamily="34" charset="0"/>
                <a:cs typeface="Times New Roman" panose="02020603050405020304" pitchFamily="18" charset="0"/>
              </a:rPr>
              <a:t> a </a:t>
            </a:r>
            <a:r>
              <a:rPr kumimoji="0" lang="en-US" sz="2400" b="0" i="0" u="none" strike="noStrike" kern="1200" cap="none" spc="0" normalizeH="0" baseline="0" noProof="0" dirty="0" err="1">
                <a:ln>
                  <a:noFill/>
                </a:ln>
                <a:effectLst/>
                <a:uLnTx/>
                <a:uFillTx/>
                <a:latin typeface="Trebuchet MS" panose="020B0603020202020204" pitchFamily="34" charset="0"/>
                <a:cs typeface="Times New Roman" panose="02020603050405020304" pitchFamily="18" charset="0"/>
              </a:rPr>
              <a:t>planurilor-cadru</a:t>
            </a:r>
            <a:r>
              <a:rPr kumimoji="0" lang="en-US" sz="2400" b="0" i="0" u="none" strike="noStrike" kern="1200" cap="none" spc="0" normalizeH="0" baseline="0" noProof="0" dirty="0">
                <a:ln>
                  <a:noFill/>
                </a:ln>
                <a:effectLst/>
                <a:uLnTx/>
                <a:uFillTx/>
                <a:latin typeface="Trebuchet MS" panose="020B0603020202020204" pitchFamily="34" charset="0"/>
                <a:cs typeface="Times New Roman" panose="02020603050405020304" pitchFamily="18" charset="0"/>
              </a:rPr>
              <a:t> </a:t>
            </a:r>
            <a:r>
              <a:rPr kumimoji="0" lang="en-US" sz="2400" b="0" i="0" u="none" strike="noStrike" kern="1200" cap="none" spc="0" normalizeH="0" baseline="0" noProof="0" dirty="0" err="1">
                <a:ln>
                  <a:noFill/>
                </a:ln>
                <a:effectLst/>
                <a:uLnTx/>
                <a:uFillTx/>
                <a:latin typeface="Trebuchet MS" panose="020B0603020202020204" pitchFamily="34" charset="0"/>
                <a:cs typeface="Times New Roman" panose="02020603050405020304" pitchFamily="18" charset="0"/>
              </a:rPr>
              <a:t>pentru</a:t>
            </a:r>
            <a:r>
              <a:rPr kumimoji="0" lang="en-US" sz="2400" b="0" i="0" u="none" strike="noStrike" kern="1200" cap="none" spc="0" normalizeH="0" baseline="0" noProof="0" dirty="0">
                <a:ln>
                  <a:noFill/>
                </a:ln>
                <a:effectLst/>
                <a:uLnTx/>
                <a:uFillTx/>
                <a:latin typeface="Trebuchet MS" panose="020B0603020202020204" pitchFamily="34" charset="0"/>
                <a:cs typeface="Times New Roman" panose="02020603050405020304" pitchFamily="18" charset="0"/>
              </a:rPr>
              <a:t> </a:t>
            </a:r>
            <a:r>
              <a:rPr kumimoji="0" lang="en-US" sz="2400" b="0" i="0" u="none" strike="noStrike" kern="1200" cap="none" spc="0" normalizeH="0" baseline="0" noProof="0" dirty="0" err="1">
                <a:ln>
                  <a:noFill/>
                </a:ln>
                <a:effectLst/>
                <a:uLnTx/>
                <a:uFillTx/>
                <a:latin typeface="Trebuchet MS" panose="020B0603020202020204" pitchFamily="34" charset="0"/>
                <a:cs typeface="Times New Roman" panose="02020603050405020304" pitchFamily="18" charset="0"/>
              </a:rPr>
              <a:t>învățământul</a:t>
            </a:r>
            <a:r>
              <a:rPr kumimoji="0" lang="en-US" sz="2400" b="0" i="0" u="none" strike="noStrike" kern="1200" cap="none" spc="0" normalizeH="0" baseline="0" noProof="0" dirty="0">
                <a:ln>
                  <a:noFill/>
                </a:ln>
                <a:effectLst/>
                <a:uLnTx/>
                <a:uFillTx/>
                <a:latin typeface="Trebuchet MS" panose="020B0603020202020204" pitchFamily="34" charset="0"/>
                <a:cs typeface="Times New Roman" panose="02020603050405020304" pitchFamily="18" charset="0"/>
              </a:rPr>
              <a:t> </a:t>
            </a:r>
            <a:r>
              <a:rPr kumimoji="0" lang="en-US" sz="2400" b="0" i="0" u="none" strike="noStrike" kern="1200" cap="none" spc="0" normalizeH="0" baseline="0" noProof="0" dirty="0" err="1">
                <a:ln>
                  <a:noFill/>
                </a:ln>
                <a:effectLst/>
                <a:uLnTx/>
                <a:uFillTx/>
                <a:latin typeface="Trebuchet MS" panose="020B0603020202020204" pitchFamily="34" charset="0"/>
                <a:cs typeface="Times New Roman" panose="02020603050405020304" pitchFamily="18" charset="0"/>
              </a:rPr>
              <a:t>liceal</a:t>
            </a:r>
            <a:r>
              <a:rPr kumimoji="0" lang="en-US" sz="2400" b="0" i="0" u="none" strike="noStrike" kern="1200" cap="none" spc="0" normalizeH="0" baseline="0" noProof="0" dirty="0">
                <a:ln>
                  <a:noFill/>
                </a:ln>
                <a:effectLst/>
                <a:uLnTx/>
                <a:uFillTx/>
                <a:latin typeface="Trebuchet MS" panose="020B0603020202020204" pitchFamily="34" charset="0"/>
                <a:cs typeface="Times New Roman" panose="02020603050405020304" pitchFamily="18" charset="0"/>
              </a:rPr>
              <a:t>, forma cu </a:t>
            </a:r>
            <a:r>
              <a:rPr kumimoji="0" lang="en-US" sz="2400" b="0" i="0" u="none" strike="noStrike" kern="1200" cap="none" spc="0" normalizeH="0" baseline="0" noProof="0" dirty="0" err="1">
                <a:ln>
                  <a:noFill/>
                </a:ln>
                <a:effectLst/>
                <a:uLnTx/>
                <a:uFillTx/>
                <a:latin typeface="Trebuchet MS" panose="020B0603020202020204" pitchFamily="34" charset="0"/>
                <a:cs typeface="Times New Roman" panose="02020603050405020304" pitchFamily="18" charset="0"/>
              </a:rPr>
              <a:t>frecvență</a:t>
            </a:r>
            <a:r>
              <a:rPr kumimoji="0" lang="en-US" sz="2400" b="0" i="0" u="none" strike="noStrike" kern="1200" cap="none" spc="0" normalizeH="0" baseline="0" noProof="0" dirty="0">
                <a:ln>
                  <a:noFill/>
                </a:ln>
                <a:effectLst/>
                <a:uLnTx/>
                <a:uFillTx/>
                <a:latin typeface="Trebuchet MS" panose="020B0603020202020204" pitchFamily="34" charset="0"/>
                <a:cs typeface="Times New Roman" panose="02020603050405020304" pitchFamily="18" charset="0"/>
              </a:rPr>
              <a:t> zi</a:t>
            </a:r>
            <a:endParaRPr kumimoji="0" lang="ro-RO" sz="2400" b="0" i="0" u="none" strike="noStrike" kern="1200" cap="none" spc="0" normalizeH="0" baseline="0" noProof="0" dirty="0">
              <a:ln>
                <a:noFill/>
              </a:ln>
              <a:effectLst/>
              <a:uLnTx/>
              <a:uFillTx/>
              <a:latin typeface="Trebuchet MS" panose="020B0603020202020204" pitchFamily="34" charset="0"/>
              <a:cs typeface="Times New Roman" panose="02020603050405020304" pitchFamily="18" charset="0"/>
            </a:endParaRPr>
          </a:p>
          <a:p>
            <a:pPr marL="0" marR="0" lvl="0" indent="0" defTabSz="914400" rtl="0" eaLnBrk="1" fontAlgn="base" latinLnBrk="0" hangingPunct="1">
              <a:lnSpc>
                <a:spcPts val="2625"/>
              </a:lnSpc>
              <a:spcBef>
                <a:spcPct val="0"/>
              </a:spcBef>
              <a:spcAft>
                <a:spcPts val="800"/>
              </a:spcAft>
              <a:buClrTx/>
              <a:buSzTx/>
              <a:buFontTx/>
              <a:buNone/>
              <a:tabLst/>
              <a:defRPr/>
            </a:pPr>
            <a:endParaRPr kumimoji="0" lang="ro-RO" sz="2400" b="1" i="0" u="none" strike="noStrike" kern="1800" cap="none" spc="0" normalizeH="0" baseline="0" noProof="0" dirty="0">
              <a:ln>
                <a:noFill/>
              </a:ln>
              <a:effectLst/>
              <a:uLnTx/>
              <a:uFillTx/>
              <a:latin typeface="Trebuchet MS" panose="020B0603020202020204" pitchFamily="34" charset="0"/>
              <a:ea typeface="Calibri" panose="020F0502020204030204" pitchFamily="34" charset="0"/>
              <a:cs typeface="Times New Roman" panose="02020603050405020304" pitchFamily="18" charset="0"/>
            </a:endParaRPr>
          </a:p>
          <a:p>
            <a:pPr marL="0" marR="0" lvl="0" indent="0" defTabSz="914400" rtl="0" eaLnBrk="1" fontAlgn="base" latinLnBrk="0" hangingPunct="1">
              <a:lnSpc>
                <a:spcPts val="2625"/>
              </a:lnSpc>
              <a:spcBef>
                <a:spcPct val="0"/>
              </a:spcBef>
              <a:spcAft>
                <a:spcPts val="800"/>
              </a:spcAft>
              <a:buClrTx/>
              <a:buSzTx/>
              <a:buFontTx/>
              <a:buNone/>
              <a:tabLst/>
              <a:defRPr/>
            </a:pPr>
            <a:r>
              <a:rPr kumimoji="0" lang="en-US"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O</a:t>
            </a:r>
            <a:r>
              <a:rPr kumimoji="0" lang="ro-RO"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MEC</a:t>
            </a:r>
            <a:r>
              <a:rPr kumimoji="0" lang="en-US" sz="2400" i="0" u="none" strike="noStrike" kern="1800" cap="none" spc="0" normalizeH="0" baseline="0" noProof="0" dirty="0">
                <a:ln>
                  <a:noFill/>
                </a:ln>
                <a:effectLst/>
                <a:uLnTx/>
                <a:uFillTx/>
                <a:latin typeface="Trebuchet MS" panose="020B0603020202020204" pitchFamily="34" charset="0"/>
                <a:ea typeface="Times New Roman" panose="02020603050405020304" pitchFamily="18" charset="0"/>
                <a:cs typeface="Times New Roman" panose="02020603050405020304" pitchFamily="18" charset="0"/>
              </a:rPr>
              <a:t> nr. 4.350/2025 </a:t>
            </a:r>
            <a:r>
              <a:rPr lang="ro-RO" sz="2400" kern="1800" dirty="0">
                <a:latin typeface="Trebuchet MS" panose="020B0603020202020204" pitchFamily="34" charset="0"/>
                <a:ea typeface="Calibri" panose="020F0502020204030204" pitchFamily="34" charset="0"/>
                <a:cs typeface="Times New Roman" panose="02020603050405020304" pitchFamily="18" charset="0"/>
              </a:rPr>
              <a:t>p</a:t>
            </a:r>
            <a:r>
              <a:rPr kumimoji="0" lang="ro-RO" sz="2400" i="0" u="none" strike="noStrike" kern="1800" cap="none" spc="0" normalizeH="0" baseline="0" noProof="0" dirty="0" err="1">
                <a:ln>
                  <a:noFill/>
                </a:ln>
                <a:effectLst/>
                <a:uLnTx/>
                <a:uFillTx/>
                <a:latin typeface="Trebuchet MS" panose="020B0603020202020204" pitchFamily="34" charset="0"/>
                <a:ea typeface="Calibri" panose="020F0502020204030204" pitchFamily="34" charset="0"/>
                <a:cs typeface="Times New Roman" panose="02020603050405020304" pitchFamily="18" charset="0"/>
              </a:rPr>
              <a:t>oate</a:t>
            </a:r>
            <a:r>
              <a:rPr kumimoji="0" lang="ro-RO" sz="2400" i="0" u="none" strike="noStrike" kern="1800" cap="none" spc="0" normalizeH="0" baseline="0" noProof="0" dirty="0">
                <a:ln>
                  <a:noFill/>
                </a:ln>
                <a:effectLst/>
                <a:uLnTx/>
                <a:uFillTx/>
                <a:latin typeface="Trebuchet MS" panose="020B0603020202020204" pitchFamily="34" charset="0"/>
                <a:ea typeface="Calibri" panose="020F0502020204030204" pitchFamily="34" charset="0"/>
                <a:cs typeface="Times New Roman" panose="02020603050405020304" pitchFamily="18" charset="0"/>
              </a:rPr>
              <a:t> fi accesat la adresa:</a:t>
            </a:r>
            <a:endParaRPr kumimoji="0" lang="en-US" sz="2400" i="0" u="none" strike="noStrike" kern="1200" cap="none" spc="0" normalizeH="0" baseline="0" noProof="0" dirty="0">
              <a:ln>
                <a:noFill/>
              </a:ln>
              <a:effectLst/>
              <a:uLnTx/>
              <a:uFillTx/>
              <a:latin typeface="Trebuchet MS" panose="020B0603020202020204" pitchFamily="34" charset="0"/>
              <a:ea typeface="Calibri" panose="020F0502020204030204" pitchFamily="34" charset="0"/>
              <a:cs typeface="Times New Roman" panose="02020603050405020304" pitchFamily="18" charset="0"/>
            </a:endParaRPr>
          </a:p>
          <a:p>
            <a:pPr marL="0" marR="0" lvl="0" indent="0" defTabSz="914400" rtl="0" eaLnBrk="1" fontAlgn="base" latinLnBrk="0" hangingPunct="1">
              <a:lnSpc>
                <a:spcPct val="107000"/>
              </a:lnSpc>
              <a:spcBef>
                <a:spcPct val="0"/>
              </a:spcBef>
              <a:spcAft>
                <a:spcPts val="800"/>
              </a:spcAft>
              <a:buClrTx/>
              <a:buSzTx/>
              <a:buFontTx/>
              <a:buNone/>
              <a:tabLst/>
              <a:defRPr/>
            </a:pPr>
            <a:r>
              <a:rPr kumimoji="0" lang="en-US" sz="2400" b="0" i="0" u="sng" strike="noStrike" kern="1200" cap="none" spc="0" normalizeH="0" baseline="0" noProof="0" dirty="0">
                <a:ln>
                  <a:noFill/>
                </a:ln>
                <a:effectLst/>
                <a:uLnTx/>
                <a:uFillTx/>
                <a:latin typeface="Trebuchet MS" panose="020B0603020202020204" pitchFamily="34" charset="0"/>
                <a:ea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https://www.edu.ro/OMEC_4350_2025_planuri_cadru_liceu_frecventa_zi</a:t>
            </a:r>
            <a:endParaRPr kumimoji="0" lang="en-US" sz="2400" b="0" i="0" u="none" strike="noStrike" kern="1200" cap="none" spc="0" normalizeH="0" baseline="0" noProof="0" dirty="0">
              <a:ln>
                <a:noFill/>
              </a:ln>
              <a:effectLst/>
              <a:uLnTx/>
              <a:uFillTx/>
              <a:latin typeface="Trebuchet MS" panose="020B0603020202020204" pitchFamily="34" charset="0"/>
              <a:ea typeface="Calibri" panose="020F0502020204030204" pitchFamily="34" charset="0"/>
              <a:cs typeface="Times New Roman" panose="02020603050405020304" pitchFamily="18" charset="0"/>
            </a:endParaRPr>
          </a:p>
        </p:txBody>
      </p:sp>
      <p:sp>
        <p:nvSpPr>
          <p:cNvPr id="6" name="Title 1">
            <a:extLst>
              <a:ext uri="{FF2B5EF4-FFF2-40B4-BE49-F238E27FC236}">
                <a16:creationId xmlns:a16="http://schemas.microsoft.com/office/drawing/2014/main" id="{8B5D3893-2D85-49D4-A1EC-197ADC3DF1DA}"/>
              </a:ext>
            </a:extLst>
          </p:cNvPr>
          <p:cNvSpPr txBox="1">
            <a:spLocks/>
          </p:cNvSpPr>
          <p:nvPr/>
        </p:nvSpPr>
        <p:spPr>
          <a:xfrm>
            <a:off x="778933" y="517525"/>
            <a:ext cx="10329335" cy="650875"/>
          </a:xfrm>
          <a:prstGeom prst="rect">
            <a:avLst/>
          </a:prstGeom>
          <a:solidFill>
            <a:srgbClr val="FFC00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o-RO" sz="4000" b="1" dirty="0">
                <a:latin typeface="Trebuchet MS" panose="020B0603020202020204" pitchFamily="34" charset="0"/>
                <a:cs typeface="Times New Roman" panose="02020603050405020304" pitchFamily="18" charset="0"/>
              </a:rPr>
              <a:t>Documente recente</a:t>
            </a:r>
            <a:endParaRPr lang="en-US" sz="4000" dirty="0">
              <a:latin typeface="Trebuchet MS" panose="020B0603020202020204" pitchFamily="34" charset="0"/>
              <a:cs typeface="Times New Roman" panose="02020603050405020304" pitchFamily="18" charset="0"/>
            </a:endParaRPr>
          </a:p>
        </p:txBody>
      </p:sp>
    </p:spTree>
    <p:extLst>
      <p:ext uri="{BB962C8B-B14F-4D97-AF65-F5344CB8AC3E}">
        <p14:creationId xmlns:p14="http://schemas.microsoft.com/office/powerpoint/2010/main" val="3077056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D83EA1-8D0C-4E31-ADF8-A81DF74FB793}"/>
              </a:ext>
            </a:extLst>
          </p:cNvPr>
          <p:cNvSpPr>
            <a:spLocks noGrp="1"/>
          </p:cNvSpPr>
          <p:nvPr>
            <p:ph idx="1"/>
          </p:nvPr>
        </p:nvSpPr>
        <p:spPr>
          <a:xfrm>
            <a:off x="838200" y="399244"/>
            <a:ext cx="10515600" cy="6117465"/>
          </a:xfrm>
          <a:solidFill>
            <a:schemeClr val="accent4">
              <a:lumMod val="40000"/>
              <a:lumOff val="60000"/>
            </a:schemeClr>
          </a:solidFill>
        </p:spPr>
        <p:txBody>
          <a:bodyPr>
            <a:normAutofit fontScale="92500" lnSpcReduction="20000"/>
          </a:bodyPr>
          <a:lstStyle/>
          <a:p>
            <a:pPr marL="0" indent="0" algn="just">
              <a:lnSpc>
                <a:spcPts val="2625"/>
              </a:lnSpc>
              <a:spcAft>
                <a:spcPts val="800"/>
              </a:spcAft>
              <a:buNone/>
            </a:pPr>
            <a:r>
              <a:rPr lang="en-US" sz="2400" b="1" kern="1800" dirty="0">
                <a:effectLst/>
                <a:latin typeface="Trebuchet MS" panose="020B0603020202020204" pitchFamily="34" charset="0"/>
                <a:ea typeface="Times New Roman" panose="02020603050405020304" pitchFamily="18" charset="0"/>
                <a:cs typeface="Times New Roman" panose="02020603050405020304" pitchFamily="18" charset="0"/>
              </a:rPr>
              <a:t>O</a:t>
            </a:r>
            <a:r>
              <a:rPr lang="ro-RO" sz="2400" b="1" kern="1800" dirty="0">
                <a:latin typeface="Trebuchet MS" panose="020B0603020202020204" pitchFamily="34" charset="0"/>
                <a:ea typeface="Times New Roman" panose="02020603050405020304" pitchFamily="18" charset="0"/>
                <a:cs typeface="Times New Roman" panose="02020603050405020304" pitchFamily="18" charset="0"/>
              </a:rPr>
              <a:t>MEC</a:t>
            </a:r>
            <a:r>
              <a:rPr lang="en-US" sz="2400" b="1" kern="1800" dirty="0">
                <a:effectLst/>
                <a:latin typeface="Trebuchet MS" panose="020B0603020202020204" pitchFamily="34" charset="0"/>
                <a:ea typeface="Times New Roman" panose="02020603050405020304" pitchFamily="18" charset="0"/>
                <a:cs typeface="Times New Roman" panose="02020603050405020304" pitchFamily="18" charset="0"/>
              </a:rPr>
              <a:t> nr. 4.350/2025 </a:t>
            </a:r>
            <a:r>
              <a:rPr lang="en-US" sz="2400" b="1" kern="1800" dirty="0" err="1">
                <a:effectLst/>
                <a:latin typeface="Trebuchet MS" panose="020B0603020202020204" pitchFamily="34" charset="0"/>
                <a:ea typeface="Times New Roman" panose="02020603050405020304" pitchFamily="18" charset="0"/>
                <a:cs typeface="Times New Roman" panose="02020603050405020304" pitchFamily="18" charset="0"/>
              </a:rPr>
              <a:t>privind</a:t>
            </a:r>
            <a:r>
              <a:rPr lang="en-US" sz="2400" b="1" kern="1800" dirty="0">
                <a:effectLst/>
                <a:latin typeface="Trebuchet MS" panose="020B0603020202020204" pitchFamily="34" charset="0"/>
                <a:ea typeface="Times New Roman" panose="02020603050405020304" pitchFamily="18" charset="0"/>
                <a:cs typeface="Times New Roman" panose="02020603050405020304" pitchFamily="18" charset="0"/>
              </a:rPr>
              <a:t> </a:t>
            </a:r>
            <a:r>
              <a:rPr lang="en-US" sz="2400" b="1" kern="1800" dirty="0" err="1">
                <a:effectLst/>
                <a:latin typeface="Trebuchet MS" panose="020B0603020202020204" pitchFamily="34" charset="0"/>
                <a:ea typeface="Times New Roman" panose="02020603050405020304" pitchFamily="18" charset="0"/>
                <a:cs typeface="Times New Roman" panose="02020603050405020304" pitchFamily="18" charset="0"/>
              </a:rPr>
              <a:t>aprobarea</a:t>
            </a:r>
            <a:r>
              <a:rPr lang="en-US" sz="2400" b="1" kern="1800" dirty="0">
                <a:effectLst/>
                <a:latin typeface="Trebuchet MS" panose="020B0603020202020204" pitchFamily="34" charset="0"/>
                <a:ea typeface="Times New Roman" panose="02020603050405020304" pitchFamily="18" charset="0"/>
                <a:cs typeface="Times New Roman" panose="02020603050405020304" pitchFamily="18" charset="0"/>
              </a:rPr>
              <a:t> </a:t>
            </a:r>
            <a:r>
              <a:rPr lang="en-US" sz="2400" b="1" kern="1800" dirty="0" err="1">
                <a:effectLst/>
                <a:latin typeface="Trebuchet MS" panose="020B0603020202020204" pitchFamily="34" charset="0"/>
                <a:ea typeface="Times New Roman" panose="02020603050405020304" pitchFamily="18" charset="0"/>
                <a:cs typeface="Times New Roman" panose="02020603050405020304" pitchFamily="18" charset="0"/>
              </a:rPr>
              <a:t>planurilor-cadru</a:t>
            </a:r>
            <a:r>
              <a:rPr lang="en-US" sz="2400" b="1" kern="1800" dirty="0">
                <a:effectLst/>
                <a:latin typeface="Trebuchet MS" panose="020B0603020202020204" pitchFamily="34" charset="0"/>
                <a:ea typeface="Times New Roman" panose="02020603050405020304" pitchFamily="18" charset="0"/>
                <a:cs typeface="Times New Roman" panose="02020603050405020304" pitchFamily="18" charset="0"/>
              </a:rPr>
              <a:t> </a:t>
            </a:r>
            <a:r>
              <a:rPr lang="en-US" sz="2400" b="1" kern="1800" dirty="0" err="1">
                <a:effectLst/>
                <a:latin typeface="Trebuchet MS" panose="020B0603020202020204" pitchFamily="34" charset="0"/>
                <a:ea typeface="Times New Roman" panose="02020603050405020304" pitchFamily="18" charset="0"/>
                <a:cs typeface="Times New Roman" panose="02020603050405020304" pitchFamily="18" charset="0"/>
              </a:rPr>
              <a:t>pentru</a:t>
            </a:r>
            <a:r>
              <a:rPr lang="en-US" sz="2400" b="1" kern="1800" dirty="0">
                <a:effectLst/>
                <a:latin typeface="Trebuchet MS" panose="020B0603020202020204" pitchFamily="34" charset="0"/>
                <a:ea typeface="Times New Roman" panose="02020603050405020304" pitchFamily="18" charset="0"/>
                <a:cs typeface="Times New Roman" panose="02020603050405020304" pitchFamily="18" charset="0"/>
              </a:rPr>
              <a:t> </a:t>
            </a:r>
            <a:r>
              <a:rPr lang="en-US" sz="2400" b="1" kern="1800" dirty="0" err="1">
                <a:effectLst/>
                <a:latin typeface="Trebuchet MS" panose="020B0603020202020204" pitchFamily="34" charset="0"/>
                <a:ea typeface="Times New Roman" panose="02020603050405020304" pitchFamily="18" charset="0"/>
                <a:cs typeface="Times New Roman" panose="02020603050405020304" pitchFamily="18" charset="0"/>
              </a:rPr>
              <a:t>învățământul</a:t>
            </a:r>
            <a:r>
              <a:rPr lang="en-US" sz="2400" b="1" kern="1800" dirty="0">
                <a:effectLst/>
                <a:latin typeface="Trebuchet MS" panose="020B0603020202020204" pitchFamily="34" charset="0"/>
                <a:ea typeface="Times New Roman" panose="02020603050405020304" pitchFamily="18" charset="0"/>
                <a:cs typeface="Times New Roman" panose="02020603050405020304" pitchFamily="18" charset="0"/>
              </a:rPr>
              <a:t> </a:t>
            </a:r>
            <a:r>
              <a:rPr lang="en-US" sz="2400" b="1" kern="1800" dirty="0" err="1">
                <a:effectLst/>
                <a:latin typeface="Trebuchet MS" panose="020B0603020202020204" pitchFamily="34" charset="0"/>
                <a:ea typeface="Times New Roman" panose="02020603050405020304" pitchFamily="18" charset="0"/>
                <a:cs typeface="Times New Roman" panose="02020603050405020304" pitchFamily="18" charset="0"/>
              </a:rPr>
              <a:t>liceal</a:t>
            </a:r>
            <a:r>
              <a:rPr lang="en-US" sz="2400" b="1" kern="1800" dirty="0">
                <a:effectLst/>
                <a:latin typeface="Trebuchet MS" panose="020B0603020202020204" pitchFamily="34" charset="0"/>
                <a:ea typeface="Times New Roman" panose="02020603050405020304" pitchFamily="18" charset="0"/>
                <a:cs typeface="Times New Roman" panose="02020603050405020304" pitchFamily="18" charset="0"/>
              </a:rPr>
              <a:t> cu </a:t>
            </a:r>
            <a:r>
              <a:rPr lang="en-US" sz="2400" b="1" kern="1800" dirty="0" err="1">
                <a:effectLst/>
                <a:latin typeface="Trebuchet MS" panose="020B0603020202020204" pitchFamily="34" charset="0"/>
                <a:ea typeface="Times New Roman" panose="02020603050405020304" pitchFamily="18" charset="0"/>
                <a:cs typeface="Times New Roman" panose="02020603050405020304" pitchFamily="18" charset="0"/>
              </a:rPr>
              <a:t>frecvență</a:t>
            </a:r>
            <a:r>
              <a:rPr lang="en-US" sz="2400" b="1" kern="1800" dirty="0">
                <a:effectLst/>
                <a:latin typeface="Trebuchet MS" panose="020B0603020202020204" pitchFamily="34" charset="0"/>
                <a:ea typeface="Times New Roman" panose="02020603050405020304" pitchFamily="18" charset="0"/>
                <a:cs typeface="Times New Roman" panose="02020603050405020304" pitchFamily="18" charset="0"/>
              </a:rPr>
              <a:t> zi</a:t>
            </a:r>
            <a:endParaRPr lang="ro-RO" sz="2400" b="1" kern="1800" dirty="0">
              <a:effectLst/>
              <a:latin typeface="Trebuchet MS" panose="020B0603020202020204" pitchFamily="34" charset="0"/>
              <a:ea typeface="Times New Roman" panose="02020603050405020304" pitchFamily="18" charset="0"/>
              <a:cs typeface="Times New Roman" panose="02020603050405020304" pitchFamily="18" charset="0"/>
            </a:endParaRPr>
          </a:p>
          <a:p>
            <a:pPr algn="just">
              <a:spcAft>
                <a:spcPts val="800"/>
              </a:spcAft>
            </a:pPr>
            <a:r>
              <a:rPr lang="en-US" sz="2100" b="1" dirty="0">
                <a:latin typeface="Trebuchet MS" panose="020B0603020202020204" pitchFamily="34" charset="0"/>
                <a:cs typeface="Times New Roman" panose="02020603050405020304" pitchFamily="18" charset="0"/>
              </a:rPr>
              <a:t>Art.40 (1) </a:t>
            </a:r>
            <a:r>
              <a:rPr lang="en-US" sz="2100" b="1" dirty="0" err="1">
                <a:latin typeface="Trebuchet MS" panose="020B0603020202020204" pitchFamily="34" charset="0"/>
                <a:cs typeface="Times New Roman" panose="02020603050405020304" pitchFamily="18" charset="0"/>
              </a:rPr>
              <a:t>În</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anul</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școlar</a:t>
            </a:r>
            <a:r>
              <a:rPr lang="en-US" sz="2100" b="1" dirty="0">
                <a:latin typeface="Trebuchet MS" panose="020B0603020202020204" pitchFamily="34" charset="0"/>
                <a:cs typeface="Times New Roman" panose="02020603050405020304" pitchFamily="18" charset="0"/>
              </a:rPr>
              <a:t> 2025-2026, </a:t>
            </a:r>
            <a:r>
              <a:rPr lang="en-US" sz="2100" b="1" dirty="0" err="1">
                <a:latin typeface="Trebuchet MS" panose="020B0603020202020204" pitchFamily="34" charset="0"/>
                <a:cs typeface="Times New Roman" panose="02020603050405020304" pitchFamily="18" charset="0"/>
              </a:rPr>
              <a:t>pentru</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învățământul</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liceal</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și</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cel</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profesional</a:t>
            </a:r>
            <a:r>
              <a:rPr lang="en-US" sz="2100" b="1" dirty="0">
                <a:latin typeface="Trebuchet MS" panose="020B0603020202020204" pitchFamily="34" charset="0"/>
                <a:cs typeface="Times New Roman" panose="02020603050405020304" pitchFamily="18" charset="0"/>
              </a:rPr>
              <a:t> se </a:t>
            </a:r>
            <a:r>
              <a:rPr lang="en-US" sz="2100" b="1" dirty="0" err="1">
                <a:latin typeface="Trebuchet MS" panose="020B0603020202020204" pitchFamily="34" charset="0"/>
                <a:cs typeface="Times New Roman" panose="02020603050405020304" pitchFamily="18" charset="0"/>
              </a:rPr>
              <a:t>mențin</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în</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aplicare</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planurile-cadru</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valabile</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în</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anul</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școlar</a:t>
            </a:r>
            <a:r>
              <a:rPr lang="en-US" sz="2100" b="1" dirty="0">
                <a:latin typeface="Trebuchet MS" panose="020B0603020202020204" pitchFamily="34" charset="0"/>
                <a:cs typeface="Times New Roman" panose="02020603050405020304" pitchFamily="18" charset="0"/>
              </a:rPr>
              <a:t> 2024-2025. </a:t>
            </a:r>
            <a:endParaRPr lang="ro-RO" sz="2100" b="1" dirty="0">
              <a:latin typeface="Trebuchet MS" panose="020B0603020202020204" pitchFamily="34" charset="0"/>
              <a:cs typeface="Times New Roman" panose="02020603050405020304" pitchFamily="18" charset="0"/>
            </a:endParaRPr>
          </a:p>
          <a:p>
            <a:pPr algn="just">
              <a:spcAft>
                <a:spcPts val="800"/>
              </a:spcAft>
            </a:pPr>
            <a:r>
              <a:rPr lang="en-US" sz="2100" dirty="0">
                <a:latin typeface="Trebuchet MS" panose="020B0603020202020204" pitchFamily="34" charset="0"/>
                <a:cs typeface="Times New Roman" panose="02020603050405020304" pitchFamily="18" charset="0"/>
              </a:rPr>
              <a:t>(2) </a:t>
            </a:r>
            <a:r>
              <a:rPr lang="en-US" sz="2100" dirty="0" err="1">
                <a:latin typeface="Trebuchet MS" panose="020B0603020202020204" pitchFamily="34" charset="0"/>
                <a:cs typeface="Times New Roman" panose="02020603050405020304" pitchFamily="18" charset="0"/>
              </a:rPr>
              <a:t>În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anul</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școlar</a:t>
            </a:r>
            <a:r>
              <a:rPr lang="en-US" sz="2100" dirty="0">
                <a:latin typeface="Trebuchet MS" panose="020B0603020202020204" pitchFamily="34" charset="0"/>
                <a:cs typeface="Times New Roman" panose="02020603050405020304" pitchFamily="18" charset="0"/>
              </a:rPr>
              <a:t> </a:t>
            </a:r>
            <a:r>
              <a:rPr lang="en-US" sz="2100" b="1" dirty="0">
                <a:latin typeface="Trebuchet MS" panose="020B0603020202020204" pitchFamily="34" charset="0"/>
                <a:cs typeface="Times New Roman" panose="02020603050405020304" pitchFamily="18" charset="0"/>
              </a:rPr>
              <a:t>2026-2027, </a:t>
            </a:r>
            <a:r>
              <a:rPr lang="en-US" sz="2100" b="1" dirty="0" err="1">
                <a:latin typeface="Trebuchet MS" panose="020B0603020202020204" pitchFamily="34" charset="0"/>
                <a:cs typeface="Times New Roman" panose="02020603050405020304" pitchFamily="18" charset="0"/>
              </a:rPr>
              <a:t>pentru</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clasa</a:t>
            </a:r>
            <a:r>
              <a:rPr lang="en-US" sz="2100" b="1" dirty="0">
                <a:latin typeface="Trebuchet MS" panose="020B0603020202020204" pitchFamily="34" charset="0"/>
                <a:cs typeface="Times New Roman" panose="02020603050405020304" pitchFamily="18" charset="0"/>
              </a:rPr>
              <a:t> a IX-a</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învățământ</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liceal</a:t>
            </a:r>
            <a:r>
              <a:rPr lang="en-US" sz="2100" dirty="0">
                <a:latin typeface="Trebuchet MS" panose="020B0603020202020204" pitchFamily="34" charset="0"/>
                <a:cs typeface="Times New Roman" panose="02020603050405020304" pitchFamily="18" charset="0"/>
              </a:rPr>
              <a:t>, forma cu </a:t>
            </a:r>
            <a:r>
              <a:rPr lang="en-US" sz="2100" dirty="0" err="1">
                <a:latin typeface="Trebuchet MS" panose="020B0603020202020204" pitchFamily="34" charset="0"/>
                <a:cs typeface="Times New Roman" panose="02020603050405020304" pitchFamily="18" charset="0"/>
              </a:rPr>
              <a:t>frecvență</a:t>
            </a:r>
            <a:r>
              <a:rPr lang="en-US" sz="2100" dirty="0">
                <a:latin typeface="Trebuchet MS" panose="020B0603020202020204" pitchFamily="34" charset="0"/>
                <a:cs typeface="Times New Roman" panose="02020603050405020304" pitchFamily="18" charset="0"/>
              </a:rPr>
              <a:t> zi, se </a:t>
            </a:r>
            <a:r>
              <a:rPr lang="en-US" sz="2100" dirty="0" err="1">
                <a:latin typeface="Trebuchet MS" panose="020B0603020202020204" pitchFamily="34" charset="0"/>
                <a:cs typeface="Times New Roman" panose="02020603050405020304" pitchFamily="18" charset="0"/>
              </a:rPr>
              <a:t>aplică</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planurile-cadru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aprobate</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prin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anexele</a:t>
            </a:r>
            <a:r>
              <a:rPr lang="en-US" sz="2100" dirty="0">
                <a:latin typeface="Trebuchet MS" panose="020B0603020202020204" pitchFamily="34" charset="0"/>
                <a:cs typeface="Times New Roman" panose="02020603050405020304" pitchFamily="18" charset="0"/>
              </a:rPr>
              <a:t> nr. 2-38 ale </a:t>
            </a:r>
            <a:r>
              <a:rPr lang="en-US" sz="2100" dirty="0" err="1">
                <a:latin typeface="Trebuchet MS" panose="020B0603020202020204" pitchFamily="34" charset="0"/>
                <a:cs typeface="Times New Roman" panose="02020603050405020304" pitchFamily="18" charset="0"/>
              </a:rPr>
              <a:t>prezentului</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ordin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iar</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pentru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clasele</a:t>
            </a:r>
            <a:r>
              <a:rPr lang="en-US" sz="2100" dirty="0">
                <a:latin typeface="Trebuchet MS" panose="020B0603020202020204" pitchFamily="34" charset="0"/>
                <a:cs typeface="Times New Roman" panose="02020603050405020304" pitchFamily="18" charset="0"/>
              </a:rPr>
              <a:t> a </a:t>
            </a:r>
            <a:r>
              <a:rPr lang="en-US" sz="2100" b="1" dirty="0">
                <a:latin typeface="Trebuchet MS" panose="020B0603020202020204" pitchFamily="34" charset="0"/>
                <a:cs typeface="Times New Roman" panose="02020603050405020304" pitchFamily="18" charset="0"/>
              </a:rPr>
              <a:t>X-a, a XI-a </a:t>
            </a:r>
            <a:r>
              <a:rPr lang="en-US" sz="2100" b="1" dirty="0" err="1">
                <a:latin typeface="Trebuchet MS" panose="020B0603020202020204" pitchFamily="34" charset="0"/>
                <a:cs typeface="Times New Roman" panose="02020603050405020304" pitchFamily="18" charset="0"/>
              </a:rPr>
              <a:t>și</a:t>
            </a:r>
            <a:r>
              <a:rPr lang="en-US" sz="2100" b="1" dirty="0">
                <a:latin typeface="Trebuchet MS" panose="020B0603020202020204" pitchFamily="34" charset="0"/>
                <a:cs typeface="Times New Roman" panose="02020603050405020304" pitchFamily="18" charset="0"/>
              </a:rPr>
              <a:t> a XII-a, </a:t>
            </a:r>
            <a:r>
              <a:rPr lang="en-US" sz="2100" b="1" dirty="0" err="1">
                <a:latin typeface="Trebuchet MS" panose="020B0603020202020204" pitchFamily="34" charset="0"/>
                <a:cs typeface="Times New Roman" panose="02020603050405020304" pitchFamily="18" charset="0"/>
              </a:rPr>
              <a:t>învățământ</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liceal</a:t>
            </a:r>
            <a:r>
              <a:rPr lang="en-US" sz="2100" b="1" dirty="0">
                <a:latin typeface="Trebuchet MS" panose="020B0603020202020204" pitchFamily="34" charset="0"/>
                <a:cs typeface="Times New Roman" panose="02020603050405020304" pitchFamily="18" charset="0"/>
              </a:rPr>
              <a:t>, forma cu </a:t>
            </a:r>
            <a:r>
              <a:rPr lang="en-US" sz="2100" b="1" dirty="0" err="1">
                <a:latin typeface="Trebuchet MS" panose="020B0603020202020204" pitchFamily="34" charset="0"/>
                <a:cs typeface="Times New Roman" panose="02020603050405020304" pitchFamily="18" charset="0"/>
              </a:rPr>
              <a:t>frecvență</a:t>
            </a:r>
            <a:r>
              <a:rPr lang="en-US" sz="2100" b="1" dirty="0">
                <a:latin typeface="Trebuchet MS" panose="020B0603020202020204" pitchFamily="34" charset="0"/>
                <a:cs typeface="Times New Roman" panose="02020603050405020304" pitchFamily="18" charset="0"/>
              </a:rPr>
              <a:t> zi, </a:t>
            </a:r>
            <a:r>
              <a:rPr lang="en-US" sz="2100" b="1" dirty="0" err="1">
                <a:latin typeface="Trebuchet MS" panose="020B0603020202020204" pitchFamily="34" charset="0"/>
                <a:cs typeface="Times New Roman" panose="02020603050405020304" pitchFamily="18" charset="0"/>
              </a:rPr>
              <a:t>respectiv</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clasele</a:t>
            </a:r>
            <a:r>
              <a:rPr lang="en-US" sz="2100" b="1" dirty="0">
                <a:latin typeface="Trebuchet MS" panose="020B0603020202020204" pitchFamily="34" charset="0"/>
                <a:cs typeface="Times New Roman" panose="02020603050405020304" pitchFamily="18" charset="0"/>
              </a:rPr>
              <a:t> a X-a </a:t>
            </a:r>
            <a:r>
              <a:rPr lang="en-US" sz="2100" b="1" dirty="0" err="1">
                <a:latin typeface="Trebuchet MS" panose="020B0603020202020204" pitchFamily="34" charset="0"/>
                <a:cs typeface="Times New Roman" panose="02020603050405020304" pitchFamily="18" charset="0"/>
              </a:rPr>
              <a:t>și</a:t>
            </a:r>
            <a:r>
              <a:rPr lang="en-US" sz="2100" b="1" dirty="0">
                <a:latin typeface="Trebuchet MS" panose="020B0603020202020204" pitchFamily="34" charset="0"/>
                <a:cs typeface="Times New Roman" panose="02020603050405020304" pitchFamily="18" charset="0"/>
              </a:rPr>
              <a:t> a </a:t>
            </a:r>
            <a:r>
              <a:rPr lang="en-US" sz="2100" b="1" dirty="0" err="1">
                <a:latin typeface="Trebuchet MS" panose="020B0603020202020204" pitchFamily="34" charset="0"/>
                <a:cs typeface="Times New Roman" panose="02020603050405020304" pitchFamily="18" charset="0"/>
              </a:rPr>
              <a:t>XIa</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învățământ</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profesional</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rămân</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în</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aplicare</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planurile-cadru</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valabile</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în</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anul</a:t>
            </a:r>
            <a:r>
              <a:rPr lang="en-US" sz="2100" b="1" dirty="0">
                <a:latin typeface="Trebuchet MS" panose="020B0603020202020204" pitchFamily="34" charset="0"/>
                <a:cs typeface="Times New Roman" panose="02020603050405020304" pitchFamily="18" charset="0"/>
              </a:rPr>
              <a:t> </a:t>
            </a:r>
            <a:r>
              <a:rPr lang="en-US" sz="2100" b="1" dirty="0" err="1">
                <a:latin typeface="Trebuchet MS" panose="020B0603020202020204" pitchFamily="34" charset="0"/>
                <a:cs typeface="Times New Roman" panose="02020603050405020304" pitchFamily="18" charset="0"/>
              </a:rPr>
              <a:t>școlar</a:t>
            </a:r>
            <a:r>
              <a:rPr lang="en-US" sz="2100" b="1" dirty="0">
                <a:latin typeface="Trebuchet MS" panose="020B0603020202020204" pitchFamily="34" charset="0"/>
                <a:cs typeface="Times New Roman" panose="02020603050405020304" pitchFamily="18" charset="0"/>
              </a:rPr>
              <a:t> 2024-2025. </a:t>
            </a:r>
            <a:endParaRPr lang="ro-RO" sz="2100" b="1" dirty="0">
              <a:latin typeface="Trebuchet MS" panose="020B0603020202020204" pitchFamily="34" charset="0"/>
              <a:cs typeface="Times New Roman" panose="02020603050405020304" pitchFamily="18" charset="0"/>
            </a:endParaRPr>
          </a:p>
          <a:p>
            <a:pPr algn="just">
              <a:spcAft>
                <a:spcPts val="800"/>
              </a:spcAft>
            </a:pPr>
            <a:r>
              <a:rPr lang="en-US" sz="2100" dirty="0">
                <a:latin typeface="Trebuchet MS" panose="020B0603020202020204" pitchFamily="34" charset="0"/>
                <a:cs typeface="Times New Roman" panose="02020603050405020304" pitchFamily="18" charset="0"/>
              </a:rPr>
              <a:t>(3) </a:t>
            </a:r>
            <a:r>
              <a:rPr lang="en-US" sz="2100" dirty="0" err="1">
                <a:latin typeface="Trebuchet MS" panose="020B0603020202020204" pitchFamily="34" charset="0"/>
                <a:cs typeface="Times New Roman" panose="02020603050405020304" pitchFamily="18" charset="0"/>
              </a:rPr>
              <a:t>În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anul</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școlar</a:t>
            </a:r>
            <a:r>
              <a:rPr lang="en-US" sz="2100" dirty="0">
                <a:latin typeface="Trebuchet MS" panose="020B0603020202020204" pitchFamily="34" charset="0"/>
                <a:cs typeface="Times New Roman" panose="02020603050405020304" pitchFamily="18" charset="0"/>
              </a:rPr>
              <a:t> 2027-2028, </a:t>
            </a:r>
            <a:r>
              <a:rPr lang="en-US" sz="2100" dirty="0" err="1">
                <a:latin typeface="Trebuchet MS" panose="020B0603020202020204" pitchFamily="34" charset="0"/>
                <a:cs typeface="Times New Roman" panose="02020603050405020304" pitchFamily="18" charset="0"/>
              </a:rPr>
              <a:t>pentru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clasele</a:t>
            </a:r>
            <a:r>
              <a:rPr lang="en-US" sz="2100" dirty="0">
                <a:latin typeface="Trebuchet MS" panose="020B0603020202020204" pitchFamily="34" charset="0"/>
                <a:cs typeface="Times New Roman" panose="02020603050405020304" pitchFamily="18" charset="0"/>
              </a:rPr>
              <a:t> a IX-a </a:t>
            </a:r>
            <a:r>
              <a:rPr lang="en-US" sz="2100" dirty="0" err="1">
                <a:latin typeface="Trebuchet MS" panose="020B0603020202020204" pitchFamily="34" charset="0"/>
                <a:cs typeface="Times New Roman" panose="02020603050405020304" pitchFamily="18" charset="0"/>
              </a:rPr>
              <a:t>și</a:t>
            </a:r>
            <a:r>
              <a:rPr lang="en-US" sz="2100" dirty="0">
                <a:latin typeface="Trebuchet MS" panose="020B0603020202020204" pitchFamily="34" charset="0"/>
                <a:cs typeface="Times New Roman" panose="02020603050405020304" pitchFamily="18" charset="0"/>
              </a:rPr>
              <a:t> a X-a, </a:t>
            </a:r>
            <a:r>
              <a:rPr lang="en-US" sz="2100" dirty="0" err="1">
                <a:latin typeface="Trebuchet MS" panose="020B0603020202020204" pitchFamily="34" charset="0"/>
                <a:cs typeface="Times New Roman" panose="02020603050405020304" pitchFamily="18" charset="0"/>
              </a:rPr>
              <a:t>învățământ</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liceal</a:t>
            </a:r>
            <a:r>
              <a:rPr lang="en-US" sz="2100" dirty="0">
                <a:latin typeface="Trebuchet MS" panose="020B0603020202020204" pitchFamily="34" charset="0"/>
                <a:cs typeface="Times New Roman" panose="02020603050405020304" pitchFamily="18" charset="0"/>
              </a:rPr>
              <a:t>, forma cu </a:t>
            </a:r>
            <a:r>
              <a:rPr lang="en-US" sz="2100" dirty="0" err="1">
                <a:latin typeface="Trebuchet MS" panose="020B0603020202020204" pitchFamily="34" charset="0"/>
                <a:cs typeface="Times New Roman" panose="02020603050405020304" pitchFamily="18" charset="0"/>
              </a:rPr>
              <a:t>frecvență</a:t>
            </a:r>
            <a:r>
              <a:rPr lang="en-US" sz="2100" dirty="0">
                <a:latin typeface="Trebuchet MS" panose="020B0603020202020204" pitchFamily="34" charset="0"/>
                <a:cs typeface="Times New Roman" panose="02020603050405020304" pitchFamily="18" charset="0"/>
              </a:rPr>
              <a:t> zi, se </a:t>
            </a:r>
            <a:r>
              <a:rPr lang="en-US" sz="2100" dirty="0" err="1">
                <a:latin typeface="Trebuchet MS" panose="020B0603020202020204" pitchFamily="34" charset="0"/>
                <a:cs typeface="Times New Roman" panose="02020603050405020304" pitchFamily="18" charset="0"/>
              </a:rPr>
              <a:t>aplică</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planurile-cadru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aprobate</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prin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anexele</a:t>
            </a:r>
            <a:r>
              <a:rPr lang="en-US" sz="2100" dirty="0">
                <a:latin typeface="Trebuchet MS" panose="020B0603020202020204" pitchFamily="34" charset="0"/>
                <a:cs typeface="Times New Roman" panose="02020603050405020304" pitchFamily="18" charset="0"/>
              </a:rPr>
              <a:t> nr. 2-38 ale </a:t>
            </a:r>
            <a:r>
              <a:rPr lang="en-US" sz="2100" dirty="0" err="1">
                <a:latin typeface="Trebuchet MS" panose="020B0603020202020204" pitchFamily="34" charset="0"/>
                <a:cs typeface="Times New Roman" panose="02020603050405020304" pitchFamily="18" charset="0"/>
              </a:rPr>
              <a:t>prezentului</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ordin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iar</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pentru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clasele</a:t>
            </a:r>
            <a:r>
              <a:rPr lang="en-US" sz="2100" dirty="0">
                <a:latin typeface="Trebuchet MS" panose="020B0603020202020204" pitchFamily="34" charset="0"/>
                <a:cs typeface="Times New Roman" panose="02020603050405020304" pitchFamily="18" charset="0"/>
              </a:rPr>
              <a:t> a XI-a </a:t>
            </a:r>
            <a:r>
              <a:rPr lang="en-US" sz="2100" dirty="0" err="1">
                <a:latin typeface="Trebuchet MS" panose="020B0603020202020204" pitchFamily="34" charset="0"/>
                <a:cs typeface="Times New Roman" panose="02020603050405020304" pitchFamily="18" charset="0"/>
              </a:rPr>
              <a:t>și</a:t>
            </a:r>
            <a:r>
              <a:rPr lang="en-US" sz="2100" dirty="0">
                <a:latin typeface="Trebuchet MS" panose="020B0603020202020204" pitchFamily="34" charset="0"/>
                <a:cs typeface="Times New Roman" panose="02020603050405020304" pitchFamily="18" charset="0"/>
              </a:rPr>
              <a:t> a XII-a, </a:t>
            </a:r>
            <a:r>
              <a:rPr lang="en-US" sz="2100" dirty="0" err="1">
                <a:latin typeface="Trebuchet MS" panose="020B0603020202020204" pitchFamily="34" charset="0"/>
                <a:cs typeface="Times New Roman" panose="02020603050405020304" pitchFamily="18" charset="0"/>
              </a:rPr>
              <a:t>învățământ</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liceal</a:t>
            </a:r>
            <a:r>
              <a:rPr lang="en-US" sz="2100" dirty="0">
                <a:latin typeface="Trebuchet MS" panose="020B0603020202020204" pitchFamily="34" charset="0"/>
                <a:cs typeface="Times New Roman" panose="02020603050405020304" pitchFamily="18" charset="0"/>
              </a:rPr>
              <a:t>, forma cu </a:t>
            </a:r>
            <a:r>
              <a:rPr lang="en-US" sz="2100" dirty="0" err="1">
                <a:latin typeface="Trebuchet MS" panose="020B0603020202020204" pitchFamily="34" charset="0"/>
                <a:cs typeface="Times New Roman" panose="02020603050405020304" pitchFamily="18" charset="0"/>
              </a:rPr>
              <a:t>frecvență</a:t>
            </a:r>
            <a:r>
              <a:rPr lang="en-US" sz="2100" dirty="0">
                <a:latin typeface="Trebuchet MS" panose="020B0603020202020204" pitchFamily="34" charset="0"/>
                <a:cs typeface="Times New Roman" panose="02020603050405020304" pitchFamily="18" charset="0"/>
              </a:rPr>
              <a:t> zi, </a:t>
            </a:r>
            <a:r>
              <a:rPr lang="en-US" sz="2100" dirty="0" err="1">
                <a:latin typeface="Trebuchet MS" panose="020B0603020202020204" pitchFamily="34" charset="0"/>
                <a:cs typeface="Times New Roman" panose="02020603050405020304" pitchFamily="18" charset="0"/>
              </a:rPr>
              <a:t>respectiv</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clasa</a:t>
            </a:r>
            <a:r>
              <a:rPr lang="en-US" sz="2100" dirty="0">
                <a:latin typeface="Trebuchet MS" panose="020B0603020202020204" pitchFamily="34" charset="0"/>
                <a:cs typeface="Times New Roman" panose="02020603050405020304" pitchFamily="18" charset="0"/>
              </a:rPr>
              <a:t> a XI-a, </a:t>
            </a:r>
            <a:r>
              <a:rPr lang="en-US" sz="2100" dirty="0" err="1">
                <a:latin typeface="Trebuchet MS" panose="020B0603020202020204" pitchFamily="34" charset="0"/>
                <a:cs typeface="Times New Roman" panose="02020603050405020304" pitchFamily="18" charset="0"/>
              </a:rPr>
              <a:t>învățământ</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profesional</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rămân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în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aplicare</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planurile-cadru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valabile</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în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anul</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școlar</a:t>
            </a:r>
            <a:r>
              <a:rPr lang="en-US" sz="2100" dirty="0">
                <a:latin typeface="Trebuchet MS" panose="020B0603020202020204" pitchFamily="34" charset="0"/>
                <a:cs typeface="Times New Roman" panose="02020603050405020304" pitchFamily="18" charset="0"/>
              </a:rPr>
              <a:t> 2024-2025. </a:t>
            </a:r>
            <a:endParaRPr lang="ro-RO" sz="2100" dirty="0">
              <a:latin typeface="Trebuchet MS" panose="020B0603020202020204" pitchFamily="34" charset="0"/>
              <a:cs typeface="Times New Roman" panose="02020603050405020304" pitchFamily="18" charset="0"/>
            </a:endParaRPr>
          </a:p>
          <a:p>
            <a:pPr algn="just">
              <a:spcAft>
                <a:spcPts val="800"/>
              </a:spcAft>
            </a:pPr>
            <a:r>
              <a:rPr lang="en-US" sz="2100" dirty="0">
                <a:latin typeface="Trebuchet MS" panose="020B0603020202020204" pitchFamily="34" charset="0"/>
                <a:cs typeface="Times New Roman" panose="02020603050405020304" pitchFamily="18" charset="0"/>
              </a:rPr>
              <a:t>(4) </a:t>
            </a:r>
            <a:r>
              <a:rPr lang="en-US" sz="2100" dirty="0" err="1">
                <a:latin typeface="Trebuchet MS" panose="020B0603020202020204" pitchFamily="34" charset="0"/>
                <a:cs typeface="Times New Roman" panose="02020603050405020304" pitchFamily="18" charset="0"/>
              </a:rPr>
              <a:t>În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anul</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școlar</a:t>
            </a:r>
            <a:r>
              <a:rPr lang="en-US" sz="2100" dirty="0">
                <a:latin typeface="Trebuchet MS" panose="020B0603020202020204" pitchFamily="34" charset="0"/>
                <a:cs typeface="Times New Roman" panose="02020603050405020304" pitchFamily="18" charset="0"/>
              </a:rPr>
              <a:t> 2028-2029, </a:t>
            </a:r>
            <a:r>
              <a:rPr lang="en-US" sz="2100" dirty="0" err="1">
                <a:latin typeface="Trebuchet MS" panose="020B0603020202020204" pitchFamily="34" charset="0"/>
                <a:cs typeface="Times New Roman" panose="02020603050405020304" pitchFamily="18" charset="0"/>
              </a:rPr>
              <a:t>pentru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clasele</a:t>
            </a:r>
            <a:r>
              <a:rPr lang="en-US" sz="2100" dirty="0">
                <a:latin typeface="Trebuchet MS" panose="020B0603020202020204" pitchFamily="34" charset="0"/>
                <a:cs typeface="Times New Roman" panose="02020603050405020304" pitchFamily="18" charset="0"/>
              </a:rPr>
              <a:t> a IX-a, a X-a </a:t>
            </a:r>
            <a:r>
              <a:rPr lang="en-US" sz="2100" dirty="0" err="1">
                <a:latin typeface="Trebuchet MS" panose="020B0603020202020204" pitchFamily="34" charset="0"/>
                <a:cs typeface="Times New Roman" panose="02020603050405020304" pitchFamily="18" charset="0"/>
              </a:rPr>
              <a:t>și</a:t>
            </a:r>
            <a:r>
              <a:rPr lang="en-US" sz="2100" dirty="0">
                <a:latin typeface="Trebuchet MS" panose="020B0603020202020204" pitchFamily="34" charset="0"/>
                <a:cs typeface="Times New Roman" panose="02020603050405020304" pitchFamily="18" charset="0"/>
              </a:rPr>
              <a:t> a XI-a, </a:t>
            </a:r>
            <a:r>
              <a:rPr lang="en-US" sz="2100" dirty="0" err="1">
                <a:latin typeface="Trebuchet MS" panose="020B0603020202020204" pitchFamily="34" charset="0"/>
                <a:cs typeface="Times New Roman" panose="02020603050405020304" pitchFamily="18" charset="0"/>
              </a:rPr>
              <a:t>învățământ</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liceal</a:t>
            </a:r>
            <a:r>
              <a:rPr lang="en-US" sz="2100" dirty="0">
                <a:latin typeface="Trebuchet MS" panose="020B0603020202020204" pitchFamily="34" charset="0"/>
                <a:cs typeface="Times New Roman" panose="02020603050405020304" pitchFamily="18" charset="0"/>
              </a:rPr>
              <a:t>, forma cu </a:t>
            </a:r>
            <a:r>
              <a:rPr lang="en-US" sz="2100" dirty="0" err="1">
                <a:latin typeface="Trebuchet MS" panose="020B0603020202020204" pitchFamily="34" charset="0"/>
                <a:cs typeface="Times New Roman" panose="02020603050405020304" pitchFamily="18" charset="0"/>
              </a:rPr>
              <a:t>frecvență</a:t>
            </a:r>
            <a:r>
              <a:rPr lang="en-US" sz="2100" dirty="0">
                <a:latin typeface="Trebuchet MS" panose="020B0603020202020204" pitchFamily="34" charset="0"/>
                <a:cs typeface="Times New Roman" panose="02020603050405020304" pitchFamily="18" charset="0"/>
              </a:rPr>
              <a:t> zi, se </a:t>
            </a:r>
            <a:r>
              <a:rPr lang="en-US" sz="2100" dirty="0" err="1">
                <a:latin typeface="Trebuchet MS" panose="020B0603020202020204" pitchFamily="34" charset="0"/>
                <a:cs typeface="Times New Roman" panose="02020603050405020304" pitchFamily="18" charset="0"/>
              </a:rPr>
              <a:t>aplică</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planurile-cadru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aprobate</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prin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anexele</a:t>
            </a:r>
            <a:r>
              <a:rPr lang="en-US" sz="2100" dirty="0">
                <a:latin typeface="Trebuchet MS" panose="020B0603020202020204" pitchFamily="34" charset="0"/>
                <a:cs typeface="Times New Roman" panose="02020603050405020304" pitchFamily="18" charset="0"/>
              </a:rPr>
              <a:t> nr. 2-38 ale </a:t>
            </a:r>
            <a:r>
              <a:rPr lang="en-US" sz="2100" dirty="0" err="1">
                <a:latin typeface="Trebuchet MS" panose="020B0603020202020204" pitchFamily="34" charset="0"/>
                <a:cs typeface="Times New Roman" panose="02020603050405020304" pitchFamily="18" charset="0"/>
              </a:rPr>
              <a:t>prezentului</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ordin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iar</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pentru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clasa</a:t>
            </a:r>
            <a:r>
              <a:rPr lang="en-US" sz="2100" dirty="0">
                <a:latin typeface="Trebuchet MS" panose="020B0603020202020204" pitchFamily="34" charset="0"/>
                <a:cs typeface="Times New Roman" panose="02020603050405020304" pitchFamily="18" charset="0"/>
              </a:rPr>
              <a:t> a XII-a, </a:t>
            </a:r>
            <a:r>
              <a:rPr lang="en-US" sz="2100" dirty="0" err="1">
                <a:latin typeface="Trebuchet MS" panose="020B0603020202020204" pitchFamily="34" charset="0"/>
                <a:cs typeface="Times New Roman" panose="02020603050405020304" pitchFamily="18" charset="0"/>
              </a:rPr>
              <a:t>învățământ</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liceal</a:t>
            </a:r>
            <a:r>
              <a:rPr lang="en-US" sz="2100" dirty="0">
                <a:latin typeface="Trebuchet MS" panose="020B0603020202020204" pitchFamily="34" charset="0"/>
                <a:cs typeface="Times New Roman" panose="02020603050405020304" pitchFamily="18" charset="0"/>
              </a:rPr>
              <a:t>, forma cu </a:t>
            </a:r>
            <a:r>
              <a:rPr lang="en-US" sz="2100" dirty="0" err="1">
                <a:latin typeface="Trebuchet MS" panose="020B0603020202020204" pitchFamily="34" charset="0"/>
                <a:cs typeface="Times New Roman" panose="02020603050405020304" pitchFamily="18" charset="0"/>
              </a:rPr>
              <a:t>frecvență</a:t>
            </a:r>
            <a:r>
              <a:rPr lang="en-US" sz="2100" dirty="0">
                <a:latin typeface="Trebuchet MS" panose="020B0603020202020204" pitchFamily="34" charset="0"/>
                <a:cs typeface="Times New Roman" panose="02020603050405020304" pitchFamily="18" charset="0"/>
              </a:rPr>
              <a:t> zi, </a:t>
            </a:r>
            <a:r>
              <a:rPr lang="en-US" sz="2100" dirty="0" err="1">
                <a:latin typeface="Trebuchet MS" panose="020B0603020202020204" pitchFamily="34" charset="0"/>
                <a:cs typeface="Times New Roman" panose="02020603050405020304" pitchFamily="18" charset="0"/>
              </a:rPr>
              <a:t>rămân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în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aplicare</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planurilecadru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valabile</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în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anul</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școlar</a:t>
            </a:r>
            <a:r>
              <a:rPr lang="en-US" sz="2100" dirty="0">
                <a:latin typeface="Trebuchet MS" panose="020B0603020202020204" pitchFamily="34" charset="0"/>
                <a:cs typeface="Times New Roman" panose="02020603050405020304" pitchFamily="18" charset="0"/>
              </a:rPr>
              <a:t> 2024-2025. </a:t>
            </a:r>
            <a:endParaRPr lang="ro-RO" sz="2100" dirty="0">
              <a:latin typeface="Trebuchet MS" panose="020B0603020202020204" pitchFamily="34" charset="0"/>
              <a:cs typeface="Times New Roman" panose="02020603050405020304" pitchFamily="18" charset="0"/>
            </a:endParaRPr>
          </a:p>
          <a:p>
            <a:pPr algn="just">
              <a:spcAft>
                <a:spcPts val="800"/>
              </a:spcAft>
            </a:pPr>
            <a:r>
              <a:rPr lang="en-US" sz="2100" dirty="0">
                <a:latin typeface="Trebuchet MS" panose="020B0603020202020204" pitchFamily="34" charset="0"/>
                <a:cs typeface="Times New Roman" panose="02020603050405020304" pitchFamily="18" charset="0"/>
              </a:rPr>
              <a:t>(5) </a:t>
            </a:r>
            <a:r>
              <a:rPr lang="en-US" sz="2100" dirty="0" err="1">
                <a:latin typeface="Trebuchet MS" panose="020B0603020202020204" pitchFamily="34" charset="0"/>
                <a:cs typeface="Times New Roman" panose="02020603050405020304" pitchFamily="18" charset="0"/>
              </a:rPr>
              <a:t>Începând</a:t>
            </a:r>
            <a:r>
              <a:rPr lang="en-US" sz="2100" dirty="0">
                <a:latin typeface="Trebuchet MS" panose="020B0603020202020204" pitchFamily="34" charset="0"/>
                <a:cs typeface="Times New Roman" panose="02020603050405020304" pitchFamily="18" charset="0"/>
              </a:rPr>
              <a:t> cu </a:t>
            </a:r>
            <a:r>
              <a:rPr lang="en-US" sz="2100" dirty="0" err="1">
                <a:latin typeface="Trebuchet MS" panose="020B0603020202020204" pitchFamily="34" charset="0"/>
                <a:cs typeface="Times New Roman" panose="02020603050405020304" pitchFamily="18" charset="0"/>
              </a:rPr>
              <a:t>anul</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școlar</a:t>
            </a:r>
            <a:r>
              <a:rPr lang="en-US" sz="2100" dirty="0">
                <a:latin typeface="Trebuchet MS" panose="020B0603020202020204" pitchFamily="34" charset="0"/>
                <a:cs typeface="Times New Roman" panose="02020603050405020304" pitchFamily="18" charset="0"/>
              </a:rPr>
              <a:t> 2029-2030, </a:t>
            </a:r>
            <a:r>
              <a:rPr lang="en-US" sz="2100" dirty="0" err="1">
                <a:latin typeface="Trebuchet MS" panose="020B0603020202020204" pitchFamily="34" charset="0"/>
                <a:cs typeface="Times New Roman" panose="02020603050405020304" pitchFamily="18" charset="0"/>
              </a:rPr>
              <a:t>pentru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clasele</a:t>
            </a:r>
            <a:r>
              <a:rPr lang="en-US" sz="2100" dirty="0">
                <a:latin typeface="Trebuchet MS" panose="020B0603020202020204" pitchFamily="34" charset="0"/>
                <a:cs typeface="Times New Roman" panose="02020603050405020304" pitchFamily="18" charset="0"/>
              </a:rPr>
              <a:t> a IX-a, a X-a, a XI-a </a:t>
            </a:r>
            <a:r>
              <a:rPr lang="en-US" sz="2100" dirty="0" err="1">
                <a:latin typeface="Trebuchet MS" panose="020B0603020202020204" pitchFamily="34" charset="0"/>
                <a:cs typeface="Times New Roman" panose="02020603050405020304" pitchFamily="18" charset="0"/>
              </a:rPr>
              <a:t>și</a:t>
            </a:r>
            <a:r>
              <a:rPr lang="en-US" sz="2100" dirty="0">
                <a:latin typeface="Trebuchet MS" panose="020B0603020202020204" pitchFamily="34" charset="0"/>
                <a:cs typeface="Times New Roman" panose="02020603050405020304" pitchFamily="18" charset="0"/>
              </a:rPr>
              <a:t> a XII-a, </a:t>
            </a:r>
            <a:r>
              <a:rPr lang="en-US" sz="2100" dirty="0" err="1">
                <a:latin typeface="Trebuchet MS" panose="020B0603020202020204" pitchFamily="34" charset="0"/>
                <a:cs typeface="Times New Roman" panose="02020603050405020304" pitchFamily="18" charset="0"/>
              </a:rPr>
              <a:t>învățământ</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liceal</a:t>
            </a:r>
            <a:r>
              <a:rPr lang="en-US" sz="2100" dirty="0">
                <a:latin typeface="Trebuchet MS" panose="020B0603020202020204" pitchFamily="34" charset="0"/>
                <a:cs typeface="Times New Roman" panose="02020603050405020304" pitchFamily="18" charset="0"/>
              </a:rPr>
              <a:t>, forma cu </a:t>
            </a:r>
            <a:r>
              <a:rPr lang="en-US" sz="2100" dirty="0" err="1">
                <a:latin typeface="Trebuchet MS" panose="020B0603020202020204" pitchFamily="34" charset="0"/>
                <a:cs typeface="Times New Roman" panose="02020603050405020304" pitchFamily="18" charset="0"/>
              </a:rPr>
              <a:t>frecvență</a:t>
            </a:r>
            <a:r>
              <a:rPr lang="en-US" sz="2100" dirty="0">
                <a:latin typeface="Trebuchet MS" panose="020B0603020202020204" pitchFamily="34" charset="0"/>
                <a:cs typeface="Times New Roman" panose="02020603050405020304" pitchFamily="18" charset="0"/>
              </a:rPr>
              <a:t> zi, se </a:t>
            </a:r>
            <a:r>
              <a:rPr lang="en-US" sz="2100" dirty="0" err="1">
                <a:latin typeface="Trebuchet MS" panose="020B0603020202020204" pitchFamily="34" charset="0"/>
                <a:cs typeface="Times New Roman" panose="02020603050405020304" pitchFamily="18" charset="0"/>
              </a:rPr>
              <a:t>aplică</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planurile-cadru</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aprobate</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prin</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anexele</a:t>
            </a:r>
            <a:r>
              <a:rPr lang="en-US" sz="2100" dirty="0">
                <a:latin typeface="Trebuchet MS" panose="020B0603020202020204" pitchFamily="34" charset="0"/>
                <a:cs typeface="Times New Roman" panose="02020603050405020304" pitchFamily="18" charset="0"/>
              </a:rPr>
              <a:t> nr. 2- 38 ale </a:t>
            </a:r>
            <a:r>
              <a:rPr lang="en-US" sz="2100" dirty="0" err="1">
                <a:latin typeface="Trebuchet MS" panose="020B0603020202020204" pitchFamily="34" charset="0"/>
                <a:cs typeface="Times New Roman" panose="02020603050405020304" pitchFamily="18" charset="0"/>
              </a:rPr>
              <a:t>prezentului</a:t>
            </a:r>
            <a:r>
              <a:rPr lang="en-US" sz="2100" dirty="0">
                <a:latin typeface="Trebuchet MS" panose="020B0603020202020204" pitchFamily="34" charset="0"/>
                <a:cs typeface="Times New Roman" panose="02020603050405020304" pitchFamily="18" charset="0"/>
              </a:rPr>
              <a:t> </a:t>
            </a:r>
            <a:r>
              <a:rPr lang="en-US" sz="2100" dirty="0" err="1">
                <a:latin typeface="Trebuchet MS" panose="020B0603020202020204" pitchFamily="34" charset="0"/>
                <a:cs typeface="Times New Roman" panose="02020603050405020304" pitchFamily="18" charset="0"/>
              </a:rPr>
              <a:t>ordin</a:t>
            </a:r>
            <a:r>
              <a:rPr lang="en-US" sz="2100" dirty="0">
                <a:latin typeface="Trebuchet MS" panose="020B0603020202020204" pitchFamily="34" charset="0"/>
                <a:cs typeface="Times New Roman" panose="02020603050405020304" pitchFamily="18" charset="0"/>
              </a:rPr>
              <a:t>. </a:t>
            </a:r>
            <a:endParaRPr lang="ro-RO" sz="2100" b="1" kern="1800" dirty="0">
              <a:solidFill>
                <a:srgbClr val="004289"/>
              </a:solidFill>
              <a:effectLst/>
              <a:latin typeface="Trebuchet MS" panose="020B0603020202020204" pitchFamily="34" charset="0"/>
              <a:ea typeface="Times New Roman" panose="02020603050405020304" pitchFamily="18"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92039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68867" y="1341485"/>
            <a:ext cx="10727267" cy="4524315"/>
          </a:xfrm>
          <a:prstGeom prst="rect">
            <a:avLst/>
          </a:prstGeom>
          <a:solidFill>
            <a:schemeClr val="accent4">
              <a:lumMod val="40000"/>
              <a:lumOff val="60000"/>
            </a:schemeClr>
          </a:solidFill>
        </p:spPr>
        <p:txBody>
          <a:bodyPr wrap="square">
            <a:spAutoFit/>
          </a:bodyPr>
          <a:lstStyle/>
          <a:p>
            <a:r>
              <a:rPr lang="ro-RO" sz="1600" b="1" dirty="0">
                <a:latin typeface="Trebuchet MS" panose="020B0603020202020204" pitchFamily="34" charset="0"/>
                <a:ea typeface="Calibri" panose="020F0502020204030204" pitchFamily="34" charset="0"/>
                <a:cs typeface="Times New Roman" panose="02020603050405020304" pitchFamily="18" charset="0"/>
              </a:rPr>
              <a:t>1. </a:t>
            </a:r>
            <a:r>
              <a:rPr lang="ro-RO" sz="1600" b="1" u="sng" dirty="0">
                <a:latin typeface="Trebuchet MS" panose="020B0603020202020204" pitchFamily="34" charset="0"/>
                <a:ea typeface="Calibri" panose="020F0502020204030204" pitchFamily="34" charset="0"/>
                <a:cs typeface="Times New Roman" panose="02020603050405020304" pitchFamily="18" charset="0"/>
              </a:rPr>
              <a:t>OME 5707/2024 - Statutul elevului</a:t>
            </a:r>
          </a:p>
          <a:p>
            <a:r>
              <a:rPr lang="ro-RO" sz="1600" b="1" dirty="0">
                <a:latin typeface="Trebuchet MS" panose="020B0603020202020204" pitchFamily="34" charset="0"/>
                <a:cs typeface="Times New Roman" panose="02020603050405020304" pitchFamily="18" charset="0"/>
              </a:rPr>
              <a:t>2. OME </a:t>
            </a:r>
            <a:r>
              <a:rPr lang="en-US" sz="1600" b="1" dirty="0">
                <a:latin typeface="Trebuchet MS" panose="020B0603020202020204" pitchFamily="34" charset="0"/>
                <a:ea typeface="Calibri" panose="020F0502020204030204" pitchFamily="34" charset="0"/>
                <a:cs typeface="Times New Roman" panose="02020603050405020304" pitchFamily="18" charset="0"/>
              </a:rPr>
              <a:t>5726/2024 </a:t>
            </a:r>
            <a:r>
              <a:rPr lang="ro-RO" sz="1600" b="1" dirty="0">
                <a:latin typeface="Trebuchet MS" panose="020B0603020202020204" pitchFamily="34" charset="0"/>
                <a:cs typeface="Times New Roman" panose="02020603050405020304" pitchFamily="18" charset="0"/>
              </a:rPr>
              <a:t>privind aprobarea </a:t>
            </a:r>
            <a:r>
              <a:rPr lang="ro-RO" sz="1600" b="1" u="sng" dirty="0">
                <a:latin typeface="Trebuchet MS" panose="020B0603020202020204" pitchFamily="34" charset="0"/>
                <a:cs typeface="Times New Roman" panose="02020603050405020304" pitchFamily="18" charset="0"/>
              </a:rPr>
              <a:t>Regulamentului-cadru de organizare și funcționare a unităților de învățământ Preuniversitar</a:t>
            </a:r>
            <a:r>
              <a:rPr lang="en-US" sz="1600" b="1" dirty="0">
                <a:latin typeface="Trebuchet MS" panose="020B0603020202020204" pitchFamily="34" charset="0"/>
                <a:cs typeface="Times New Roman" panose="02020603050405020304" pitchFamily="18" charset="0"/>
              </a:rPr>
              <a:t>, cu </a:t>
            </a:r>
            <a:r>
              <a:rPr lang="en-US" sz="1600" b="1" dirty="0" err="1">
                <a:latin typeface="Trebuchet MS" panose="020B0603020202020204" pitchFamily="34" charset="0"/>
                <a:cs typeface="Times New Roman" panose="02020603050405020304" pitchFamily="18" charset="0"/>
              </a:rPr>
              <a:t>modific</a:t>
            </a:r>
            <a:r>
              <a:rPr lang="ro-RO" sz="1600" b="1" dirty="0" err="1">
                <a:latin typeface="Trebuchet MS" panose="020B0603020202020204" pitchFamily="34" charset="0"/>
                <a:cs typeface="Times New Roman" panose="02020603050405020304" pitchFamily="18" charset="0"/>
              </a:rPr>
              <a:t>ările</a:t>
            </a:r>
            <a:r>
              <a:rPr lang="ro-RO" sz="1600" b="1" dirty="0">
                <a:latin typeface="Trebuchet MS" panose="020B0603020202020204" pitchFamily="34" charset="0"/>
                <a:cs typeface="Times New Roman" panose="02020603050405020304" pitchFamily="18" charset="0"/>
              </a:rPr>
              <a:t> și completările ulterioare</a:t>
            </a:r>
            <a:r>
              <a:rPr lang="ro-RO" sz="1600" dirty="0">
                <a:latin typeface="Trebuchet MS" panose="020B0603020202020204" pitchFamily="34" charset="0"/>
                <a:cs typeface="Times New Roman" panose="02020603050405020304" pitchFamily="18" charset="0"/>
              </a:rPr>
              <a:t> </a:t>
            </a:r>
          </a:p>
          <a:p>
            <a:r>
              <a:rPr lang="ro-RO" sz="1600" b="1" dirty="0">
                <a:latin typeface="Trebuchet MS" panose="020B0603020202020204" pitchFamily="34" charset="0"/>
                <a:cs typeface="Times New Roman" panose="02020603050405020304" pitchFamily="18" charset="0"/>
              </a:rPr>
              <a:t>Capitolul II Responsabilități ale personalului didactic în unitatea de învățământ</a:t>
            </a:r>
          </a:p>
          <a:p>
            <a:r>
              <a:rPr lang="ro-RO" sz="1600" b="1" dirty="0" err="1">
                <a:latin typeface="Trebuchet MS" panose="020B0603020202020204" pitchFamily="34" charset="0"/>
                <a:cs typeface="Times New Roman" panose="02020603050405020304" pitchFamily="18" charset="0"/>
              </a:rPr>
              <a:t>Secţiunea</a:t>
            </a:r>
            <a:r>
              <a:rPr lang="ro-RO" sz="1600" b="1" dirty="0">
                <a:latin typeface="Trebuchet MS" panose="020B0603020202020204" pitchFamily="34" charset="0"/>
                <a:cs typeface="Times New Roman" panose="02020603050405020304" pitchFamily="18" charset="0"/>
              </a:rPr>
              <a:t> 1 Coordonatorul pentru proiecte și programe educative școlare și extrașcolare si coordonatorul pentru proiecte educaționale europene</a:t>
            </a:r>
          </a:p>
          <a:p>
            <a:r>
              <a:rPr lang="it-IT" sz="1600" b="1" dirty="0">
                <a:latin typeface="Trebuchet MS" panose="020B0603020202020204" pitchFamily="34" charset="0"/>
                <a:cs typeface="Times New Roman" panose="02020603050405020304" pitchFamily="18" charset="0"/>
              </a:rPr>
              <a:t>Secţiunea a 2-a Profesorul diriginte</a:t>
            </a:r>
            <a:endParaRPr lang="ro-RO" sz="1600" dirty="0">
              <a:latin typeface="Trebuchet MS" panose="020B0603020202020204" pitchFamily="34" charset="0"/>
              <a:cs typeface="Times New Roman" panose="02020603050405020304" pitchFamily="18" charset="0"/>
            </a:endParaRPr>
          </a:p>
          <a:p>
            <a:r>
              <a:rPr lang="ro-RO" sz="1600" dirty="0">
                <a:latin typeface="Trebuchet MS" panose="020B0603020202020204" pitchFamily="34" charset="0"/>
                <a:cs typeface="Times New Roman" panose="02020603050405020304" pitchFamily="18" charset="0"/>
              </a:rPr>
              <a:t>Art. 72 - </a:t>
            </a:r>
            <a:r>
              <a:rPr lang="en-US" sz="1600" dirty="0" err="1">
                <a:latin typeface="Trebuchet MS" panose="020B0603020202020204" pitchFamily="34" charset="0"/>
                <a:ea typeface="Calibri" panose="020F0502020204030204" pitchFamily="34" charset="0"/>
                <a:cs typeface="Times New Roman" panose="02020603050405020304" pitchFamily="18" charset="0"/>
              </a:rPr>
              <a:t>Comisiile</a:t>
            </a:r>
            <a:r>
              <a:rPr lang="en-US" sz="1600" dirty="0">
                <a:latin typeface="Trebuchet MS" panose="020B0603020202020204" pitchFamily="34" charset="0"/>
                <a:ea typeface="Calibri" panose="020F0502020204030204" pitchFamily="34" charset="0"/>
                <a:cs typeface="Times New Roman" panose="02020603050405020304" pitchFamily="18" charset="0"/>
              </a:rPr>
              <a:t> cu </a:t>
            </a:r>
            <a:r>
              <a:rPr lang="en-US" sz="1600" dirty="0" err="1">
                <a:latin typeface="Trebuchet MS" panose="020B0603020202020204" pitchFamily="34" charset="0"/>
                <a:ea typeface="Calibri" panose="020F0502020204030204" pitchFamily="34" charset="0"/>
                <a:cs typeface="Times New Roman" panose="02020603050405020304" pitchFamily="18" charset="0"/>
              </a:rPr>
              <a:t>caracter</a:t>
            </a:r>
            <a:r>
              <a:rPr lang="en-US" sz="1600" dirty="0">
                <a:latin typeface="Trebuchet MS" panose="020B0603020202020204" pitchFamily="34" charset="0"/>
                <a:ea typeface="Calibri" panose="020F0502020204030204" pitchFamily="34" charset="0"/>
                <a:cs typeface="Times New Roman" panose="02020603050405020304" pitchFamily="18" charset="0"/>
              </a:rPr>
              <a:t> permanent</a:t>
            </a:r>
            <a:r>
              <a:rPr lang="ro-RO" sz="1600" dirty="0">
                <a:latin typeface="Trebuchet MS" panose="020B0603020202020204" pitchFamily="34" charset="0"/>
                <a:ea typeface="Calibri" panose="020F0502020204030204" pitchFamily="34" charset="0"/>
                <a:cs typeface="Times New Roman" panose="02020603050405020304" pitchFamily="18" charset="0"/>
              </a:rPr>
              <a:t>: </a:t>
            </a:r>
            <a:r>
              <a:rPr lang="en-US" sz="1600" dirty="0" err="1">
                <a:latin typeface="Trebuchet MS" panose="020B0603020202020204" pitchFamily="34" charset="0"/>
                <a:ea typeface="Calibri" panose="020F0502020204030204" pitchFamily="34" charset="0"/>
                <a:cs typeface="Times New Roman" panose="02020603050405020304" pitchFamily="18" charset="0"/>
              </a:rPr>
              <a:t>comisia</a:t>
            </a:r>
            <a:r>
              <a:rPr lang="en-US" sz="1600" dirty="0">
                <a:latin typeface="Trebuchet MS" panose="020B0603020202020204" pitchFamily="34" charset="0"/>
                <a:ea typeface="Calibri" panose="020F0502020204030204" pitchFamily="34" charset="0"/>
                <a:cs typeface="Times New Roman" panose="02020603050405020304" pitchFamily="18" charset="0"/>
              </a:rPr>
              <a:t> </a:t>
            </a:r>
            <a:r>
              <a:rPr lang="en-US" sz="1600" dirty="0" err="1">
                <a:latin typeface="Trebuchet MS" panose="020B0603020202020204" pitchFamily="34" charset="0"/>
                <a:ea typeface="Calibri" panose="020F0502020204030204" pitchFamily="34" charset="0"/>
                <a:cs typeface="Times New Roman" panose="02020603050405020304" pitchFamily="18" charset="0"/>
              </a:rPr>
              <a:t>pentru</a:t>
            </a:r>
            <a:r>
              <a:rPr lang="en-US" sz="1600" dirty="0">
                <a:latin typeface="Trebuchet MS" panose="020B0603020202020204" pitchFamily="34" charset="0"/>
                <a:ea typeface="Calibri" panose="020F0502020204030204" pitchFamily="34" charset="0"/>
                <a:cs typeface="Times New Roman" panose="02020603050405020304" pitchFamily="18" charset="0"/>
              </a:rPr>
              <a:t> curriculum</a:t>
            </a:r>
            <a:r>
              <a:rPr lang="ro-RO" sz="1600" dirty="0">
                <a:latin typeface="Trebuchet MS" panose="020B0603020202020204" pitchFamily="34" charset="0"/>
                <a:ea typeface="Calibri" panose="020F0502020204030204" pitchFamily="34" charset="0"/>
                <a:cs typeface="Times New Roman" panose="02020603050405020304" pitchFamily="18" charset="0"/>
              </a:rPr>
              <a:t>; </a:t>
            </a:r>
            <a:r>
              <a:rPr lang="ro-RO" sz="1600" dirty="0">
                <a:latin typeface="Trebuchet MS" panose="020B0603020202020204" pitchFamily="34" charset="0"/>
                <a:cs typeface="Times New Roman" panose="02020603050405020304" pitchFamily="18" charset="0"/>
              </a:rPr>
              <a:t>comisia pentru prevenirea și combaterea violenței, a faptelor de corupție și discriminării în mediul școlar și promovarea interculturalității.</a:t>
            </a:r>
          </a:p>
          <a:p>
            <a:r>
              <a:rPr lang="ro-RO" sz="1600" b="1" dirty="0">
                <a:latin typeface="Trebuchet MS" panose="020B0603020202020204" pitchFamily="34" charset="0"/>
                <a:cs typeface="Times New Roman" panose="02020603050405020304" pitchFamily="18" charset="0"/>
              </a:rPr>
              <a:t>Capitolul II Educația extrașcolară</a:t>
            </a:r>
          </a:p>
          <a:p>
            <a:r>
              <a:rPr lang="ro-RO" sz="1600" b="1" dirty="0">
                <a:latin typeface="Trebuchet MS" panose="020B0603020202020204" pitchFamily="34" charset="0"/>
                <a:cs typeface="Times New Roman" panose="02020603050405020304" pitchFamily="18" charset="0"/>
              </a:rPr>
              <a:t>3. </a:t>
            </a:r>
            <a:r>
              <a:rPr lang="ro-RO" sz="1600" b="1" u="sng" dirty="0">
                <a:latin typeface="Trebuchet MS" panose="020B0603020202020204" pitchFamily="34" charset="0"/>
                <a:cs typeface="Times New Roman" panose="02020603050405020304" pitchFamily="18" charset="0"/>
              </a:rPr>
              <a:t>OME 6.478/2024 de aprobare a Metodologiei privind portofoliul </a:t>
            </a:r>
            <a:r>
              <a:rPr lang="ro-RO" sz="1600" b="1" u="sng" dirty="0" err="1">
                <a:latin typeface="Trebuchet MS" panose="020B0603020202020204" pitchFamily="34" charset="0"/>
                <a:cs typeface="Times New Roman" panose="02020603050405020304" pitchFamily="18" charset="0"/>
              </a:rPr>
              <a:t>educaţional</a:t>
            </a:r>
            <a:r>
              <a:rPr lang="ro-RO" sz="1600" b="1" u="sng" dirty="0">
                <a:latin typeface="Trebuchet MS" panose="020B0603020202020204" pitchFamily="34" charset="0"/>
                <a:cs typeface="Times New Roman" panose="02020603050405020304" pitchFamily="18" charset="0"/>
              </a:rPr>
              <a:t> al </a:t>
            </a:r>
            <a:r>
              <a:rPr lang="ro-RO" sz="1600" b="1" u="sng" dirty="0" err="1">
                <a:latin typeface="Trebuchet MS" panose="020B0603020202020204" pitchFamily="34" charset="0"/>
                <a:cs typeface="Times New Roman" panose="02020603050405020304" pitchFamily="18" charset="0"/>
              </a:rPr>
              <a:t>preşcolarului</a:t>
            </a:r>
            <a:r>
              <a:rPr lang="ro-RO" sz="1600" b="1" u="sng" dirty="0">
                <a:latin typeface="Trebuchet MS" panose="020B0603020202020204" pitchFamily="34" charset="0"/>
                <a:cs typeface="Times New Roman" panose="02020603050405020304" pitchFamily="18" charset="0"/>
              </a:rPr>
              <a:t> </a:t>
            </a:r>
            <a:r>
              <a:rPr lang="ro-RO" sz="1600" b="1" u="sng" dirty="0" err="1">
                <a:latin typeface="Trebuchet MS" panose="020B0603020202020204" pitchFamily="34" charset="0"/>
                <a:cs typeface="Times New Roman" panose="02020603050405020304" pitchFamily="18" charset="0"/>
              </a:rPr>
              <a:t>şi</a:t>
            </a:r>
            <a:r>
              <a:rPr lang="ro-RO" sz="1600" b="1" u="sng" dirty="0">
                <a:latin typeface="Trebuchet MS" panose="020B0603020202020204" pitchFamily="34" charset="0"/>
                <a:cs typeface="Times New Roman" panose="02020603050405020304" pitchFamily="18" charset="0"/>
              </a:rPr>
              <a:t> al elevului din </a:t>
            </a:r>
            <a:r>
              <a:rPr lang="ro-RO" sz="1600" b="1" u="sng" dirty="0" err="1">
                <a:latin typeface="Trebuchet MS" panose="020B0603020202020204" pitchFamily="34" charset="0"/>
                <a:cs typeface="Times New Roman" panose="02020603050405020304" pitchFamily="18" charset="0"/>
              </a:rPr>
              <a:t>învăţământul</a:t>
            </a:r>
            <a:r>
              <a:rPr lang="ro-RO" sz="1600" b="1" u="sng" dirty="0">
                <a:latin typeface="Trebuchet MS" panose="020B0603020202020204" pitchFamily="34" charset="0"/>
                <a:cs typeface="Times New Roman" panose="02020603050405020304" pitchFamily="18" charset="0"/>
              </a:rPr>
              <a:t> preuniversitar</a:t>
            </a:r>
          </a:p>
          <a:p>
            <a:r>
              <a:rPr lang="en-US" sz="1600" b="1" dirty="0" err="1">
                <a:latin typeface="Trebuchet MS" panose="020B0603020202020204" pitchFamily="34" charset="0"/>
                <a:cs typeface="Times New Roman" panose="02020603050405020304" pitchFamily="18" charset="0"/>
              </a:rPr>
              <a:t>Portofoliul</a:t>
            </a:r>
            <a:r>
              <a:rPr lang="en-US" sz="1600" b="1" dirty="0">
                <a:latin typeface="Trebuchet MS" panose="020B0603020202020204" pitchFamily="34" charset="0"/>
                <a:cs typeface="Times New Roman" panose="02020603050405020304" pitchFamily="18" charset="0"/>
              </a:rPr>
              <a:t> </a:t>
            </a:r>
            <a:r>
              <a:rPr lang="en-US" sz="1600" b="1" dirty="0" err="1">
                <a:latin typeface="Trebuchet MS" panose="020B0603020202020204" pitchFamily="34" charset="0"/>
                <a:cs typeface="Times New Roman" panose="02020603050405020304" pitchFamily="18" charset="0"/>
              </a:rPr>
              <a:t>educațional</a:t>
            </a:r>
            <a:r>
              <a:rPr lang="en-US" sz="1600" b="1"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este</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obligatoriu</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începând</a:t>
            </a:r>
            <a:r>
              <a:rPr lang="en-US" sz="1600" dirty="0">
                <a:latin typeface="Trebuchet MS" panose="020B0603020202020204" pitchFamily="34" charset="0"/>
                <a:cs typeface="Times New Roman" panose="02020603050405020304" pitchFamily="18" charset="0"/>
              </a:rPr>
              <a:t> cu </a:t>
            </a:r>
            <a:r>
              <a:rPr lang="en-US" sz="1600" dirty="0" err="1">
                <a:latin typeface="Trebuchet MS" panose="020B0603020202020204" pitchFamily="34" charset="0"/>
                <a:cs typeface="Times New Roman" panose="02020603050405020304" pitchFamily="18" charset="0"/>
              </a:rPr>
              <a:t>generația</a:t>
            </a:r>
            <a:r>
              <a:rPr lang="en-US" sz="1600" dirty="0">
                <a:latin typeface="Trebuchet MS" panose="020B0603020202020204" pitchFamily="34" charset="0"/>
                <a:cs typeface="Times New Roman" panose="02020603050405020304" pitchFamily="18" charset="0"/>
              </a:rPr>
              <a:t> de </a:t>
            </a:r>
            <a:r>
              <a:rPr lang="en-US" sz="1600" dirty="0" err="1">
                <a:latin typeface="Trebuchet MS" panose="020B0603020202020204" pitchFamily="34" charset="0"/>
                <a:cs typeface="Times New Roman" panose="02020603050405020304" pitchFamily="18" charset="0"/>
              </a:rPr>
              <a:t>preșcolari</a:t>
            </a:r>
            <a:r>
              <a:rPr lang="en-US" sz="1600" dirty="0">
                <a:latin typeface="Trebuchet MS" panose="020B0603020202020204" pitchFamily="34" charset="0"/>
                <a:cs typeface="Times New Roman" panose="02020603050405020304" pitchFamily="18" charset="0"/>
              </a:rPr>
              <a:t> care </a:t>
            </a:r>
            <a:r>
              <a:rPr lang="en-US" sz="1600" dirty="0" err="1">
                <a:latin typeface="Trebuchet MS" panose="020B0603020202020204" pitchFamily="34" charset="0"/>
                <a:cs typeface="Times New Roman" panose="02020603050405020304" pitchFamily="18" charset="0"/>
              </a:rPr>
              <a:t>intră</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în</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grupa</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mijlocie</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respectiv</a:t>
            </a:r>
            <a:r>
              <a:rPr lang="en-US" sz="1600" dirty="0">
                <a:latin typeface="Trebuchet MS" panose="020B0603020202020204" pitchFamily="34" charset="0"/>
                <a:cs typeface="Times New Roman" panose="02020603050405020304" pitchFamily="18" charset="0"/>
              </a:rPr>
              <a:t> cu </a:t>
            </a:r>
            <a:r>
              <a:rPr lang="en-US" sz="1600" dirty="0" err="1">
                <a:latin typeface="Trebuchet MS" panose="020B0603020202020204" pitchFamily="34" charset="0"/>
                <a:cs typeface="Times New Roman" panose="02020603050405020304" pitchFamily="18" charset="0"/>
              </a:rPr>
              <a:t>generația</a:t>
            </a:r>
            <a:r>
              <a:rPr lang="en-US" sz="1600" dirty="0">
                <a:latin typeface="Trebuchet MS" panose="020B0603020202020204" pitchFamily="34" charset="0"/>
                <a:cs typeface="Times New Roman" panose="02020603050405020304" pitchFamily="18" charset="0"/>
              </a:rPr>
              <a:t> de </a:t>
            </a:r>
            <a:r>
              <a:rPr lang="en-US" sz="1600" dirty="0" err="1">
                <a:latin typeface="Trebuchet MS" panose="020B0603020202020204" pitchFamily="34" charset="0"/>
                <a:cs typeface="Times New Roman" panose="02020603050405020304" pitchFamily="18" charset="0"/>
              </a:rPr>
              <a:t>elevi</a:t>
            </a:r>
            <a:r>
              <a:rPr lang="en-US" sz="1600" dirty="0">
                <a:latin typeface="Trebuchet MS" panose="020B0603020202020204" pitchFamily="34" charset="0"/>
                <a:cs typeface="Times New Roman" panose="02020603050405020304" pitchFamily="18" charset="0"/>
              </a:rPr>
              <a:t> care </a:t>
            </a:r>
            <a:r>
              <a:rPr lang="en-US" sz="1600" dirty="0" err="1">
                <a:latin typeface="Trebuchet MS" panose="020B0603020202020204" pitchFamily="34" charset="0"/>
                <a:cs typeface="Times New Roman" panose="02020603050405020304" pitchFamily="18" charset="0"/>
              </a:rPr>
              <a:t>intră</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în</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clasa</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pregătitoare</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în</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anul</a:t>
            </a:r>
            <a:r>
              <a:rPr lang="en-US" sz="1600" dirty="0">
                <a:latin typeface="Trebuchet MS" panose="020B0603020202020204" pitchFamily="34" charset="0"/>
                <a:cs typeface="Times New Roman" panose="02020603050405020304" pitchFamily="18" charset="0"/>
              </a:rPr>
              <a:t> </a:t>
            </a:r>
            <a:r>
              <a:rPr lang="en-US" sz="1600" dirty="0" err="1">
                <a:latin typeface="Trebuchet MS" panose="020B0603020202020204" pitchFamily="34" charset="0"/>
                <a:cs typeface="Times New Roman" panose="02020603050405020304" pitchFamily="18" charset="0"/>
              </a:rPr>
              <a:t>școlar</a:t>
            </a:r>
            <a:r>
              <a:rPr lang="en-US" sz="1600" dirty="0">
                <a:latin typeface="Trebuchet MS" panose="020B0603020202020204" pitchFamily="34" charset="0"/>
                <a:cs typeface="Times New Roman" panose="02020603050405020304" pitchFamily="18" charset="0"/>
              </a:rPr>
              <a:t> 2024-2025. </a:t>
            </a:r>
            <a:endParaRPr lang="ro-RO" sz="1600" dirty="0">
              <a:latin typeface="Trebuchet MS" panose="020B0603020202020204" pitchFamily="34" charset="0"/>
              <a:cs typeface="Times New Roman" panose="02020603050405020304" pitchFamily="18" charset="0"/>
            </a:endParaRPr>
          </a:p>
          <a:p>
            <a:r>
              <a:rPr lang="ro-RO" sz="1600" dirty="0">
                <a:latin typeface="Trebuchet MS" panose="020B0603020202020204" pitchFamily="34" charset="0"/>
                <a:cs typeface="Times New Roman" panose="02020603050405020304" pitchFamily="18" charset="0"/>
              </a:rPr>
              <a:t>Rezultatele învățării dobândite de preșcolari/elevi prin participarea la activități educaționale extrașcolare se înscriu în portofoliul educațional al elevului și sunt recunoscute prin adeverințe, diplome sau certificate acordate de unitățile de educație extrașcolară, unitățile de învățământ preuniversitar sau partenerii acestora.</a:t>
            </a:r>
          </a:p>
          <a:p>
            <a:r>
              <a:rPr lang="ro-RO" sz="1600" dirty="0">
                <a:latin typeface="Trebuchet MS" panose="020B0603020202020204" pitchFamily="34" charset="0"/>
                <a:cs typeface="Times New Roman" panose="02020603050405020304" pitchFamily="18" charset="0"/>
              </a:rPr>
              <a:t>4. </a:t>
            </a:r>
            <a:r>
              <a:rPr lang="ro-RO" sz="1600" b="1" u="sng" dirty="0">
                <a:latin typeface="Trebuchet MS" panose="020B0603020202020204" pitchFamily="34" charset="0"/>
                <a:cs typeface="Times New Roman" panose="02020603050405020304" pitchFamily="18" charset="0"/>
              </a:rPr>
              <a:t>OME 5428/2024 de aprobare a Regulamentului de organizare și funcționare a Consiliului Național al Elevilor</a:t>
            </a:r>
            <a:endParaRPr lang="en-US" sz="1600" b="1" u="sng" dirty="0">
              <a:latin typeface="Trebuchet MS" panose="020B060302020202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88627701-9708-46A0-AFC9-13A7CDCB79AF}"/>
              </a:ext>
            </a:extLst>
          </p:cNvPr>
          <p:cNvSpPr txBox="1">
            <a:spLocks/>
          </p:cNvSpPr>
          <p:nvPr/>
        </p:nvSpPr>
        <p:spPr>
          <a:xfrm>
            <a:off x="778933" y="517525"/>
            <a:ext cx="10727267" cy="650875"/>
          </a:xfrm>
          <a:prstGeom prst="rect">
            <a:avLst/>
          </a:prstGeom>
          <a:solidFill>
            <a:srgbClr val="FFC000"/>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ro-RO" sz="4000" b="1" dirty="0">
                <a:latin typeface="Trebuchet MS" panose="020B0603020202020204" pitchFamily="34" charset="0"/>
                <a:cs typeface="Times New Roman" panose="02020603050405020304" pitchFamily="18" charset="0"/>
              </a:rPr>
              <a:t>Documente</a:t>
            </a:r>
            <a:endParaRPr lang="en-US" sz="4000" dirty="0">
              <a:latin typeface="Trebuchet MS" panose="020B0603020202020204" pitchFamily="34" charset="0"/>
              <a:cs typeface="Times New Roman" panose="02020603050405020304" pitchFamily="18" charset="0"/>
            </a:endParaRPr>
          </a:p>
        </p:txBody>
      </p:sp>
    </p:spTree>
    <p:extLst>
      <p:ext uri="{BB962C8B-B14F-4D97-AF65-F5344CB8AC3E}">
        <p14:creationId xmlns:p14="http://schemas.microsoft.com/office/powerpoint/2010/main" val="39222564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689276-584C-4F18-A71F-4285BC3AFEB4}"/>
              </a:ext>
            </a:extLst>
          </p:cNvPr>
          <p:cNvSpPr>
            <a:spLocks noGrp="1"/>
          </p:cNvSpPr>
          <p:nvPr>
            <p:ph type="title"/>
          </p:nvPr>
        </p:nvSpPr>
        <p:spPr>
          <a:solidFill>
            <a:srgbClr val="FFC000"/>
          </a:solidFill>
        </p:spPr>
        <p:txBody>
          <a:bodyPr>
            <a:normAutofit/>
          </a:bodyPr>
          <a:lstStyle/>
          <a:p>
            <a:r>
              <a:rPr lang="ro-RO" sz="4000" b="1" dirty="0">
                <a:solidFill>
                  <a:schemeClr val="tx1"/>
                </a:solidFill>
                <a:latin typeface="Trebuchet MS" panose="020B0603020202020204" pitchFamily="34" charset="0"/>
                <a:cs typeface="Times New Roman" panose="02020603050405020304" pitchFamily="18" charset="0"/>
              </a:rPr>
              <a:t>Documente </a:t>
            </a:r>
            <a:r>
              <a:rPr lang="ro-RO" sz="4000" b="1" dirty="0" err="1">
                <a:solidFill>
                  <a:schemeClr val="tx1"/>
                </a:solidFill>
                <a:latin typeface="Trebuchet MS" panose="020B0603020202020204" pitchFamily="34" charset="0"/>
                <a:cs typeface="Times New Roman" panose="02020603050405020304" pitchFamily="18" charset="0"/>
              </a:rPr>
              <a:t>şcolare</a:t>
            </a:r>
            <a:r>
              <a:rPr lang="ro-RO" sz="4000" b="1" dirty="0">
                <a:solidFill>
                  <a:schemeClr val="tx1"/>
                </a:solidFill>
                <a:latin typeface="Trebuchet MS" panose="020B0603020202020204" pitchFamily="34" charset="0"/>
                <a:cs typeface="Times New Roman" panose="02020603050405020304" pitchFamily="18" charset="0"/>
              </a:rPr>
              <a:t> – arie curriculară consiliere și orientare</a:t>
            </a:r>
            <a:endParaRPr lang="en-US" sz="4000" dirty="0">
              <a:latin typeface="Trebuchet MS" panose="020B0603020202020204" pitchFamily="34"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1E153485-DF3E-4461-8D5F-60054CED94EA}"/>
              </a:ext>
            </a:extLst>
          </p:cNvPr>
          <p:cNvSpPr>
            <a:spLocks noGrp="1"/>
          </p:cNvSpPr>
          <p:nvPr>
            <p:ph idx="1"/>
          </p:nvPr>
        </p:nvSpPr>
        <p:spPr>
          <a:noFill/>
        </p:spPr>
        <p:txBody>
          <a:bodyPr>
            <a:normAutofit/>
          </a:bodyPr>
          <a:lstStyle/>
          <a:p>
            <a:pPr>
              <a:lnSpc>
                <a:spcPct val="90000"/>
              </a:lnSpc>
            </a:pPr>
            <a:r>
              <a:rPr lang="ro-RO" altLang="ro-RO" sz="2400" b="1" dirty="0">
                <a:latin typeface="Trebuchet MS" panose="020B0603020202020204" pitchFamily="34" charset="0"/>
                <a:cs typeface="Times New Roman" panose="02020603050405020304" pitchFamily="18" charset="0"/>
              </a:rPr>
              <a:t>P</a:t>
            </a:r>
            <a:r>
              <a:rPr lang="it-IT" altLang="ro-RO" sz="2400" b="1" dirty="0">
                <a:latin typeface="Trebuchet MS" panose="020B0603020202020204" pitchFamily="34" charset="0"/>
                <a:cs typeface="Times New Roman" panose="02020603050405020304" pitchFamily="18" charset="0"/>
              </a:rPr>
              <a:t>lanuri-cadru</a:t>
            </a:r>
            <a:endParaRPr lang="ro-RO" altLang="ro-RO" sz="2400" b="1" dirty="0">
              <a:latin typeface="Trebuchet MS" panose="020B0603020202020204" pitchFamily="34" charset="0"/>
              <a:cs typeface="Times New Roman" panose="02020603050405020304" pitchFamily="18" charset="0"/>
            </a:endParaRPr>
          </a:p>
          <a:p>
            <a:pPr>
              <a:lnSpc>
                <a:spcPct val="90000"/>
              </a:lnSpc>
            </a:pPr>
            <a:r>
              <a:rPr lang="ro-RO" altLang="ro-RO" sz="2400" b="1" dirty="0">
                <a:latin typeface="Trebuchet MS" panose="020B0603020202020204" pitchFamily="34" charset="0"/>
                <a:cs typeface="Times New Roman" panose="02020603050405020304" pitchFamily="18" charset="0"/>
              </a:rPr>
              <a:t>P</a:t>
            </a:r>
            <a:r>
              <a:rPr lang="it-IT" altLang="ro-RO" sz="2400" b="1" dirty="0">
                <a:latin typeface="Trebuchet MS" panose="020B0603020202020204" pitchFamily="34" charset="0"/>
                <a:cs typeface="Times New Roman" panose="02020603050405020304" pitchFamily="18" charset="0"/>
              </a:rPr>
              <a:t>rograme şcolare de trunchi comun şi programe şcolare pt. cursuri opţionale oferta naţională</a:t>
            </a:r>
            <a:r>
              <a:rPr lang="ro-RO" altLang="ro-RO" sz="2400" b="1" dirty="0">
                <a:latin typeface="Trebuchet MS" panose="020B0603020202020204" pitchFamily="34" charset="0"/>
                <a:cs typeface="Times New Roman" panose="02020603050405020304" pitchFamily="18" charset="0"/>
              </a:rPr>
              <a:t> </a:t>
            </a:r>
          </a:p>
          <a:p>
            <a:pPr>
              <a:lnSpc>
                <a:spcPct val="90000"/>
              </a:lnSpc>
            </a:pPr>
            <a:r>
              <a:rPr lang="ro-RO" altLang="ro-RO" sz="2400" b="1" dirty="0">
                <a:latin typeface="Trebuchet MS" panose="020B0603020202020204" pitchFamily="34" charset="0"/>
                <a:cs typeface="Times New Roman" panose="02020603050405020304" pitchFamily="18" charset="0"/>
              </a:rPr>
              <a:t>Manuale </a:t>
            </a:r>
            <a:r>
              <a:rPr lang="ro-RO" altLang="ro-RO" sz="2400" b="1" dirty="0" err="1">
                <a:latin typeface="Trebuchet MS" panose="020B0603020202020204" pitchFamily="34" charset="0"/>
                <a:cs typeface="Times New Roman" panose="02020603050405020304" pitchFamily="18" charset="0"/>
              </a:rPr>
              <a:t>şcolare</a:t>
            </a:r>
            <a:r>
              <a:rPr lang="it-IT" altLang="ro-RO" sz="2400" b="1" dirty="0">
                <a:latin typeface="Trebuchet MS" panose="020B0603020202020204" pitchFamily="34" charset="0"/>
                <a:cs typeface="Times New Roman" panose="02020603050405020304" pitchFamily="18" charset="0"/>
              </a:rPr>
              <a:t> </a:t>
            </a:r>
            <a:endParaRPr lang="ro-RO" altLang="ro-RO" sz="2400" b="1" dirty="0">
              <a:latin typeface="Trebuchet MS" panose="020B0603020202020204" pitchFamily="34" charset="0"/>
              <a:cs typeface="Times New Roman" panose="02020603050405020304" pitchFamily="18" charset="0"/>
            </a:endParaRPr>
          </a:p>
          <a:p>
            <a:pPr marL="0" indent="0">
              <a:buNone/>
            </a:pPr>
            <a:endParaRPr lang="en-US" dirty="0">
              <a:solidFill>
                <a:schemeClr val="tx1"/>
              </a:solidFill>
            </a:endParaRPr>
          </a:p>
        </p:txBody>
      </p:sp>
    </p:spTree>
    <p:extLst>
      <p:ext uri="{BB962C8B-B14F-4D97-AF65-F5344CB8AC3E}">
        <p14:creationId xmlns:p14="http://schemas.microsoft.com/office/powerpoint/2010/main" val="19085126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0623F3-A30D-4564-BC15-AFCD519A1EDC}"/>
              </a:ext>
            </a:extLst>
          </p:cNvPr>
          <p:cNvSpPr>
            <a:spLocks noGrp="1"/>
          </p:cNvSpPr>
          <p:nvPr>
            <p:ph type="title"/>
          </p:nvPr>
        </p:nvSpPr>
        <p:spPr>
          <a:xfrm>
            <a:off x="838200" y="365126"/>
            <a:ext cx="10515600" cy="845608"/>
          </a:xfrm>
          <a:solidFill>
            <a:srgbClr val="FFC000"/>
          </a:solidFill>
        </p:spPr>
        <p:txBody>
          <a:bodyPr>
            <a:normAutofit/>
          </a:bodyPr>
          <a:lstStyle/>
          <a:p>
            <a:r>
              <a:rPr lang="ro-RO" sz="4000" b="1" dirty="0">
                <a:solidFill>
                  <a:schemeClr val="tx1"/>
                </a:solidFill>
                <a:latin typeface="Trebuchet MS" panose="020B0603020202020204" pitchFamily="34" charset="0"/>
                <a:cs typeface="Times New Roman" panose="02020603050405020304" pitchFamily="18" charset="0"/>
              </a:rPr>
              <a:t>Cadre didactice</a:t>
            </a:r>
            <a:endParaRPr lang="en-US" sz="4000" b="1" dirty="0">
              <a:solidFill>
                <a:schemeClr val="tx1"/>
              </a:solidFill>
              <a:latin typeface="Trebuchet MS" panose="020B0603020202020204" pitchFamily="34" charset="0"/>
              <a:cs typeface="Times New Roman" panose="02020603050405020304" pitchFamily="18" charset="0"/>
            </a:endParaRPr>
          </a:p>
        </p:txBody>
      </p:sp>
      <p:sp>
        <p:nvSpPr>
          <p:cNvPr id="4" name="Content Placeholder 2">
            <a:extLst>
              <a:ext uri="{FF2B5EF4-FFF2-40B4-BE49-F238E27FC236}">
                <a16:creationId xmlns:a16="http://schemas.microsoft.com/office/drawing/2014/main" id="{D50EA462-0F85-47E8-8640-E1C07D757304}"/>
              </a:ext>
            </a:extLst>
          </p:cNvPr>
          <p:cNvSpPr>
            <a:spLocks noGrp="1"/>
          </p:cNvSpPr>
          <p:nvPr>
            <p:ph idx="1"/>
          </p:nvPr>
        </p:nvSpPr>
        <p:spPr>
          <a:xfrm>
            <a:off x="601133" y="1930400"/>
            <a:ext cx="10903479" cy="2294467"/>
          </a:xfrm>
          <a:solidFill>
            <a:schemeClr val="bg1"/>
          </a:solidFill>
        </p:spPr>
        <p:txBody>
          <a:bodyPr/>
          <a:lstStyle/>
          <a:p>
            <a:pPr>
              <a:lnSpc>
                <a:spcPct val="90000"/>
              </a:lnSpc>
              <a:buClr>
                <a:srgbClr val="FFFF99"/>
              </a:buClr>
              <a:buFont typeface="Arial" panose="020B0604020202020204" pitchFamily="34" charset="0"/>
              <a:buChar char="•"/>
              <a:defRPr/>
            </a:pPr>
            <a:r>
              <a:rPr lang="en-US" altLang="en-US" sz="2800" dirty="0" err="1">
                <a:solidFill>
                  <a:schemeClr val="tx1"/>
                </a:solidFill>
                <a:latin typeface="Trebuchet MS" panose="020B0603020202020204" pitchFamily="34" charset="0"/>
                <a:cs typeface="Times New Roman" panose="02020603050405020304" pitchFamily="18" charset="0"/>
              </a:rPr>
              <a:t>Planificarea</a:t>
            </a:r>
            <a:r>
              <a:rPr lang="en-US" altLang="en-US" sz="2800" dirty="0">
                <a:solidFill>
                  <a:schemeClr val="tx1"/>
                </a:solidFill>
                <a:latin typeface="Trebuchet MS" panose="020B0603020202020204" pitchFamily="34" charset="0"/>
                <a:cs typeface="Times New Roman" panose="02020603050405020304" pitchFamily="18" charset="0"/>
              </a:rPr>
              <a:t> </a:t>
            </a:r>
            <a:r>
              <a:rPr lang="ro-RO" altLang="en-US" sz="2800" dirty="0" err="1">
                <a:solidFill>
                  <a:schemeClr val="tx1"/>
                </a:solidFill>
                <a:latin typeface="Trebuchet MS" panose="020B0603020202020204" pitchFamily="34" charset="0"/>
                <a:cs typeface="Times New Roman" panose="02020603050405020304" pitchFamily="18" charset="0"/>
              </a:rPr>
              <a:t>şi</a:t>
            </a:r>
            <a:r>
              <a:rPr lang="ro-RO" altLang="en-US" sz="2800" dirty="0">
                <a:solidFill>
                  <a:schemeClr val="tx1"/>
                </a:solidFill>
                <a:latin typeface="Trebuchet MS" panose="020B0603020202020204" pitchFamily="34" charset="0"/>
                <a:cs typeface="Times New Roman" panose="02020603050405020304" pitchFamily="18" charset="0"/>
              </a:rPr>
              <a:t> proiectarea didactică</a:t>
            </a:r>
          </a:p>
          <a:p>
            <a:pPr>
              <a:lnSpc>
                <a:spcPct val="90000"/>
              </a:lnSpc>
              <a:buClr>
                <a:srgbClr val="FFFF99"/>
              </a:buClr>
              <a:buFont typeface="Arial" panose="020B0604020202020204" pitchFamily="34" charset="0"/>
              <a:buChar char="•"/>
              <a:defRPr/>
            </a:pPr>
            <a:r>
              <a:rPr lang="ro-RO" altLang="en-US" sz="2800" dirty="0">
                <a:solidFill>
                  <a:schemeClr val="tx1"/>
                </a:solidFill>
                <a:latin typeface="Trebuchet MS" panose="020B0603020202020204" pitchFamily="34" charset="0"/>
                <a:cs typeface="Times New Roman" panose="02020603050405020304" pitchFamily="18" charset="0"/>
              </a:rPr>
              <a:t>Elaborarea planificării calendaristice</a:t>
            </a:r>
          </a:p>
          <a:p>
            <a:pPr>
              <a:lnSpc>
                <a:spcPct val="90000"/>
              </a:lnSpc>
              <a:buClr>
                <a:srgbClr val="FFFF99"/>
              </a:buClr>
              <a:buFont typeface="Arial" panose="020B0604020202020204" pitchFamily="34" charset="0"/>
              <a:buChar char="•"/>
              <a:defRPr/>
            </a:pPr>
            <a:r>
              <a:rPr lang="ro-RO" altLang="zh-CN" sz="2800" dirty="0">
                <a:solidFill>
                  <a:schemeClr val="tx1"/>
                </a:solidFill>
                <a:latin typeface="Trebuchet MS" panose="020B0603020202020204" pitchFamily="34" charset="0"/>
                <a:cs typeface="Times New Roman" panose="02020603050405020304" pitchFamily="18" charset="0"/>
              </a:rPr>
              <a:t>Proiectarea </a:t>
            </a:r>
            <a:r>
              <a:rPr lang="ro-RO" altLang="zh-CN" sz="2800" dirty="0" err="1">
                <a:solidFill>
                  <a:schemeClr val="tx1"/>
                </a:solidFill>
                <a:latin typeface="Trebuchet MS" panose="020B0603020202020204" pitchFamily="34" charset="0"/>
                <a:cs typeface="Times New Roman" panose="02020603050405020304" pitchFamily="18" charset="0"/>
              </a:rPr>
              <a:t>unităţi</a:t>
            </a:r>
            <a:r>
              <a:rPr lang="en-US" altLang="zh-CN" sz="2800" dirty="0" err="1">
                <a:solidFill>
                  <a:schemeClr val="tx1"/>
                </a:solidFill>
                <a:latin typeface="Trebuchet MS" panose="020B0603020202020204" pitchFamily="34" charset="0"/>
                <a:cs typeface="Times New Roman" panose="02020603050405020304" pitchFamily="18" charset="0"/>
              </a:rPr>
              <a:t>lor</a:t>
            </a:r>
            <a:r>
              <a:rPr lang="ro-RO" altLang="zh-CN" sz="2800" dirty="0">
                <a:solidFill>
                  <a:schemeClr val="tx1"/>
                </a:solidFill>
                <a:latin typeface="Trebuchet MS" panose="020B0603020202020204" pitchFamily="34" charset="0"/>
                <a:cs typeface="Times New Roman" panose="02020603050405020304" pitchFamily="18" charset="0"/>
              </a:rPr>
              <a:t> de </a:t>
            </a:r>
            <a:r>
              <a:rPr lang="ro-RO" altLang="zh-CN" sz="2800" dirty="0" err="1">
                <a:solidFill>
                  <a:schemeClr val="tx1"/>
                </a:solidFill>
                <a:latin typeface="Trebuchet MS" panose="020B0603020202020204" pitchFamily="34" charset="0"/>
                <a:cs typeface="Times New Roman" panose="02020603050405020304" pitchFamily="18" charset="0"/>
              </a:rPr>
              <a:t>învăţare</a:t>
            </a:r>
            <a:endParaRPr lang="en-US" altLang="zh-CN" sz="2800" dirty="0">
              <a:solidFill>
                <a:schemeClr val="tx1"/>
              </a:solidFill>
              <a:latin typeface="Trebuchet MS" panose="020B0603020202020204" pitchFamily="34" charset="0"/>
              <a:cs typeface="Times New Roman" panose="02020603050405020304" pitchFamily="18" charset="0"/>
            </a:endParaRPr>
          </a:p>
          <a:p>
            <a:pPr>
              <a:lnSpc>
                <a:spcPct val="90000"/>
              </a:lnSpc>
              <a:buClr>
                <a:srgbClr val="FFFF99"/>
              </a:buClr>
              <a:buFont typeface="Arial" panose="020B0604020202020204" pitchFamily="34" charset="0"/>
              <a:buChar char="•"/>
              <a:defRPr/>
            </a:pPr>
            <a:r>
              <a:rPr lang="ro-RO" altLang="en-US" sz="2800" dirty="0">
                <a:solidFill>
                  <a:schemeClr val="tx1"/>
                </a:solidFill>
                <a:latin typeface="Trebuchet MS" panose="020B0603020202020204" pitchFamily="34" charset="0"/>
                <a:cs typeface="Times New Roman" panose="02020603050405020304" pitchFamily="18" charset="0"/>
              </a:rPr>
              <a:t>Schița lecției, pentru cei aflați în primii 3 ani de activitate</a:t>
            </a:r>
            <a:endParaRPr lang="en-US" altLang="en-US" sz="2800" dirty="0">
              <a:solidFill>
                <a:schemeClr val="tx1"/>
              </a:solidFill>
              <a:latin typeface="Trebuchet MS" panose="020B0603020202020204" pitchFamily="34" charset="0"/>
              <a:cs typeface="Times New Roman" panose="02020603050405020304" pitchFamily="18" charset="0"/>
            </a:endParaRPr>
          </a:p>
          <a:p>
            <a:pPr algn="just"/>
            <a:endParaRPr lang="ro-RO" dirty="0"/>
          </a:p>
        </p:txBody>
      </p:sp>
    </p:spTree>
    <p:extLst>
      <p:ext uri="{BB962C8B-B14F-4D97-AF65-F5344CB8AC3E}">
        <p14:creationId xmlns:p14="http://schemas.microsoft.com/office/powerpoint/2010/main" val="3814651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E4B15F-BBEC-42ED-80BE-6AE7E6D7A7FD}"/>
              </a:ext>
            </a:extLst>
          </p:cNvPr>
          <p:cNvSpPr>
            <a:spLocks noGrp="1"/>
          </p:cNvSpPr>
          <p:nvPr>
            <p:ph type="title"/>
          </p:nvPr>
        </p:nvSpPr>
        <p:spPr/>
        <p:txBody>
          <a:bodyPr>
            <a:normAutofit fontScale="90000"/>
          </a:bodyPr>
          <a:lstStyle/>
          <a:p>
            <a:pPr marL="0" marR="0" lvl="0" indent="0" defTabSz="914400" rtl="0" eaLnBrk="0" fontAlgn="base" latinLnBrk="0" hangingPunct="0">
              <a:lnSpc>
                <a:spcPct val="100000"/>
              </a:lnSpc>
              <a:spcBef>
                <a:spcPct val="0"/>
              </a:spcBef>
              <a:spcAft>
                <a:spcPct val="0"/>
              </a:spcAft>
              <a:tabLst>
                <a:tab pos="136525" algn="l"/>
              </a:tabLst>
            </a:pPr>
            <a:br>
              <a:rPr kumimoji="0" lang="en-GB" altLang="en-US" sz="44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br>
            <a:endParaRPr lang="en-US" dirty="0"/>
          </a:p>
        </p:txBody>
      </p:sp>
      <p:sp>
        <p:nvSpPr>
          <p:cNvPr id="3" name="Content Placeholder 2">
            <a:extLst>
              <a:ext uri="{FF2B5EF4-FFF2-40B4-BE49-F238E27FC236}">
                <a16:creationId xmlns:a16="http://schemas.microsoft.com/office/drawing/2014/main" id="{690C6A61-1226-4354-AE54-07BBA1965DB6}"/>
              </a:ext>
            </a:extLst>
          </p:cNvPr>
          <p:cNvSpPr>
            <a:spLocks noGrp="1"/>
          </p:cNvSpPr>
          <p:nvPr>
            <p:ph idx="1"/>
          </p:nvPr>
        </p:nvSpPr>
        <p:spPr>
          <a:xfrm>
            <a:off x="838200" y="1438592"/>
            <a:ext cx="10515600" cy="4738371"/>
          </a:xfrm>
        </p:spPr>
        <p:txBody>
          <a:bodyPr>
            <a:normAutofit/>
          </a:bodyPr>
          <a:lstStyle/>
          <a:p>
            <a:pPr marL="0" indent="0" algn="ctr">
              <a:buNone/>
            </a:pPr>
            <a:r>
              <a:rPr lang="ro-RO" sz="4000" dirty="0">
                <a:latin typeface="Trebuchet MS" panose="020B0603020202020204" pitchFamily="34" charset="0"/>
              </a:rPr>
              <a:t>Model planificare calendaristică</a:t>
            </a:r>
          </a:p>
          <a:p>
            <a:pPr marL="0" indent="0" algn="ctr">
              <a:buNone/>
            </a:pPr>
            <a:endParaRPr lang="ro-RO" sz="4000" dirty="0">
              <a:latin typeface="Trebuchet MS" panose="020B0603020202020204" pitchFamily="34" charset="0"/>
            </a:endParaRPr>
          </a:p>
          <a:p>
            <a:pPr marL="0" indent="0" algn="ctr">
              <a:buNone/>
            </a:pPr>
            <a:endParaRPr lang="en-US" sz="4000" dirty="0">
              <a:latin typeface="Trebuchet MS" panose="020B0603020202020204" pitchFamily="34" charset="0"/>
            </a:endParaRPr>
          </a:p>
        </p:txBody>
      </p:sp>
      <p:sp>
        <p:nvSpPr>
          <p:cNvPr id="5" name="TextBox 4">
            <a:extLst>
              <a:ext uri="{FF2B5EF4-FFF2-40B4-BE49-F238E27FC236}">
                <a16:creationId xmlns:a16="http://schemas.microsoft.com/office/drawing/2014/main" id="{2AC6C7FD-9E97-4024-AB12-088512C8FB43}"/>
              </a:ext>
            </a:extLst>
          </p:cNvPr>
          <p:cNvSpPr txBox="1"/>
          <p:nvPr/>
        </p:nvSpPr>
        <p:spPr>
          <a:xfrm>
            <a:off x="1185333" y="198103"/>
            <a:ext cx="7535334" cy="1015663"/>
          </a:xfrm>
          <a:prstGeom prst="rect">
            <a:avLst/>
          </a:prstGeom>
          <a:noFill/>
        </p:spPr>
        <p:txBody>
          <a:bodyPr wrap="square">
            <a:spAutoFit/>
          </a:bodyPr>
          <a:lstStyle/>
          <a:p>
            <a:r>
              <a:rPr kumimoji="0" lang="ro-RO" altLang="en-US" sz="1200" b="1"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Unitate </a:t>
            </a:r>
            <a:r>
              <a:rPr kumimoji="0" lang="en-GB" altLang="en-US" sz="1200" b="1"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de </a:t>
            </a:r>
            <a:r>
              <a:rPr kumimoji="0" lang="en-GB" altLang="en-US" sz="1200" b="1"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învățământ</a:t>
            </a:r>
            <a:r>
              <a:rPr kumimoji="0" lang="en-GB" altLang="en-US" sz="1200" b="1"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a:t>
            </a:r>
            <a:b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br>
            <a:r>
              <a:rPr kumimoji="0" lang="en-GB" altLang="en-US" sz="1200" b="1"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Disciplina</a:t>
            </a:r>
            <a:r>
              <a:rPr kumimoji="0" lang="en-GB" altLang="en-US" sz="1200" b="1"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a:t>
            </a:r>
            <a:r>
              <a:rPr kumimoji="0" lang="en-GB" altLang="en-US" sz="1200" b="0"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Dezvoltare</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a:t>
            </a:r>
            <a:r>
              <a:rPr kumimoji="0" lang="en-GB" altLang="en-US" sz="1200" b="0"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personală</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a:t>
            </a:r>
            <a:r>
              <a:rPr kumimoji="0" lang="en-GB" altLang="en-US" sz="1200" b="0"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și</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a:t>
            </a:r>
            <a:r>
              <a:rPr kumimoji="0" lang="en-GB" altLang="en-US" sz="1200" b="0"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consiliere</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a:t>
            </a:r>
            <a:r>
              <a:rPr kumimoji="0" lang="en-GB" altLang="en-US" sz="1200" b="0"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în</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a:t>
            </a:r>
            <a:r>
              <a:rPr kumimoji="0" lang="en-GB" altLang="en-US" sz="1200" b="0"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carieră</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a:t>
            </a:r>
            <a:b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br>
            <a:r>
              <a:rPr kumimoji="0" lang="en-GB" altLang="en-US" sz="1200" b="1"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Clasa</a:t>
            </a:r>
            <a:r>
              <a:rPr kumimoji="0" lang="en-GB" altLang="en-US" sz="1200" b="1"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a IX-a…. | </a:t>
            </a:r>
            <a:r>
              <a:rPr kumimoji="0" lang="en-GB" altLang="en-US" sz="1200" b="1"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Nr. ore/</a:t>
            </a:r>
            <a:r>
              <a:rPr kumimoji="0" lang="en-GB" altLang="en-US" sz="1200" b="1"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săptămână</a:t>
            </a:r>
            <a:r>
              <a:rPr kumimoji="0" lang="en-GB" altLang="en-US" sz="1200" b="1"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1 </a:t>
            </a:r>
            <a:r>
              <a:rPr kumimoji="0" lang="en-GB" altLang="en-US" sz="1200" b="0"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oră</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 </a:t>
            </a:r>
            <a:r>
              <a:rPr kumimoji="0" lang="en-GB" altLang="en-US" sz="1200" b="1"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An </a:t>
            </a:r>
            <a:r>
              <a:rPr kumimoji="0" lang="en-GB" altLang="en-US" sz="1200" b="1"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școlar</a:t>
            </a:r>
            <a:r>
              <a:rPr kumimoji="0" lang="en-GB" altLang="en-US" sz="1200" b="1"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 2026–2027</a:t>
            </a:r>
            <a:b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br>
            <a:r>
              <a:rPr kumimoji="0" lang="en-GB" altLang="en-US" sz="1200" b="0" i="0" u="none" strike="noStrike" cap="none" normalizeH="0" baseline="0" dirty="0" err="1">
                <a:ln>
                  <a:noFill/>
                </a:ln>
                <a:solidFill>
                  <a:schemeClr val="tx1"/>
                </a:solidFill>
                <a:effectLst/>
                <a:latin typeface="Trebuchet MS" panose="020B0603020202020204" pitchFamily="34" charset="0"/>
                <a:ea typeface="Times New Roman" panose="02020603050405020304" pitchFamily="18" charset="0"/>
              </a:rPr>
              <a:t>Avizat</a:t>
            </a: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a:t>
            </a:r>
            <a:b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br>
            <a:r>
              <a:rPr kumimoji="0" lang="en-GB" altLang="en-US" sz="1200" b="0" i="0" u="none" strike="noStrike" cap="none" normalizeH="0" baseline="0" dirty="0">
                <a:ln>
                  <a:noFill/>
                </a:ln>
                <a:solidFill>
                  <a:schemeClr val="tx1"/>
                </a:solidFill>
                <a:effectLst/>
                <a:latin typeface="Trebuchet MS" panose="020B0603020202020204" pitchFamily="34" charset="0"/>
                <a:ea typeface="Times New Roman" panose="02020603050405020304" pitchFamily="18" charset="0"/>
              </a:rPr>
              <a:t>Director</a:t>
            </a:r>
            <a:endParaRPr lang="en-US" sz="1200" dirty="0">
              <a:latin typeface="Trebuchet MS" panose="020B0603020202020204" pitchFamily="34" charset="0"/>
            </a:endParaRPr>
          </a:p>
        </p:txBody>
      </p:sp>
      <p:graphicFrame>
        <p:nvGraphicFramePr>
          <p:cNvPr id="6" name="Content Placeholder 6">
            <a:extLst>
              <a:ext uri="{FF2B5EF4-FFF2-40B4-BE49-F238E27FC236}">
                <a16:creationId xmlns:a16="http://schemas.microsoft.com/office/drawing/2014/main" id="{E4569EE0-E442-4DF1-84A6-F1EE29307477}"/>
              </a:ext>
            </a:extLst>
          </p:cNvPr>
          <p:cNvGraphicFramePr>
            <a:graphicFrameLocks/>
          </p:cNvGraphicFramePr>
          <p:nvPr>
            <p:extLst>
              <p:ext uri="{D42A27DB-BD31-4B8C-83A1-F6EECF244321}">
                <p14:modId xmlns:p14="http://schemas.microsoft.com/office/powerpoint/2010/main" val="4155919287"/>
              </p:ext>
            </p:extLst>
          </p:nvPr>
        </p:nvGraphicFramePr>
        <p:xfrm>
          <a:off x="1185333" y="2360083"/>
          <a:ext cx="9711268" cy="3457258"/>
        </p:xfrm>
        <a:graphic>
          <a:graphicData uri="http://schemas.openxmlformats.org/drawingml/2006/table">
            <a:tbl>
              <a:tblPr firstRow="1" firstCol="1" lastRow="1" lastCol="1" bandRow="1" bandCol="1">
                <a:tableStyleId>{5C22544A-7EE6-4342-B048-85BDC9FD1C3A}</a:tableStyleId>
              </a:tblPr>
              <a:tblGrid>
                <a:gridCol w="1394597">
                  <a:extLst>
                    <a:ext uri="{9D8B030D-6E8A-4147-A177-3AD203B41FA5}">
                      <a16:colId xmlns:a16="http://schemas.microsoft.com/office/drawing/2014/main" val="3243384214"/>
                    </a:ext>
                  </a:extLst>
                </a:gridCol>
                <a:gridCol w="1415189">
                  <a:extLst>
                    <a:ext uri="{9D8B030D-6E8A-4147-A177-3AD203B41FA5}">
                      <a16:colId xmlns:a16="http://schemas.microsoft.com/office/drawing/2014/main" val="2663878470"/>
                    </a:ext>
                  </a:extLst>
                </a:gridCol>
                <a:gridCol w="2034177">
                  <a:extLst>
                    <a:ext uri="{9D8B030D-6E8A-4147-A177-3AD203B41FA5}">
                      <a16:colId xmlns:a16="http://schemas.microsoft.com/office/drawing/2014/main" val="2627955251"/>
                    </a:ext>
                  </a:extLst>
                </a:gridCol>
                <a:gridCol w="1591776">
                  <a:extLst>
                    <a:ext uri="{9D8B030D-6E8A-4147-A177-3AD203B41FA5}">
                      <a16:colId xmlns:a16="http://schemas.microsoft.com/office/drawing/2014/main" val="1974719925"/>
                    </a:ext>
                  </a:extLst>
                </a:gridCol>
                <a:gridCol w="505380">
                  <a:extLst>
                    <a:ext uri="{9D8B030D-6E8A-4147-A177-3AD203B41FA5}">
                      <a16:colId xmlns:a16="http://schemas.microsoft.com/office/drawing/2014/main" val="3798017980"/>
                    </a:ext>
                  </a:extLst>
                </a:gridCol>
                <a:gridCol w="534636">
                  <a:extLst>
                    <a:ext uri="{9D8B030D-6E8A-4147-A177-3AD203B41FA5}">
                      <a16:colId xmlns:a16="http://schemas.microsoft.com/office/drawing/2014/main" val="1258009818"/>
                    </a:ext>
                  </a:extLst>
                </a:gridCol>
                <a:gridCol w="1227961">
                  <a:extLst>
                    <a:ext uri="{9D8B030D-6E8A-4147-A177-3AD203B41FA5}">
                      <a16:colId xmlns:a16="http://schemas.microsoft.com/office/drawing/2014/main" val="1585997995"/>
                    </a:ext>
                  </a:extLst>
                </a:gridCol>
                <a:gridCol w="1007552">
                  <a:extLst>
                    <a:ext uri="{9D8B030D-6E8A-4147-A177-3AD203B41FA5}">
                      <a16:colId xmlns:a16="http://schemas.microsoft.com/office/drawing/2014/main" val="3654889847"/>
                    </a:ext>
                  </a:extLst>
                </a:gridCol>
              </a:tblGrid>
              <a:tr h="561658">
                <a:tc>
                  <a:txBody>
                    <a:bodyPr/>
                    <a:lstStyle/>
                    <a:p>
                      <a:pPr marL="0" marR="0" algn="ctr">
                        <a:spcBef>
                          <a:spcPts val="0"/>
                        </a:spcBef>
                        <a:spcAft>
                          <a:spcPts val="0"/>
                        </a:spcAft>
                      </a:pPr>
                      <a:r>
                        <a:rPr lang="en-US" sz="1000" dirty="0" err="1">
                          <a:effectLst/>
                          <a:latin typeface="Trebuchet MS" panose="020B0603020202020204" pitchFamily="34" charset="0"/>
                        </a:rPr>
                        <a:t>Domeniul</a:t>
                      </a:r>
                      <a:r>
                        <a:rPr lang="en-US" sz="1000" dirty="0">
                          <a:effectLst/>
                          <a:latin typeface="Trebuchet MS" panose="020B0603020202020204" pitchFamily="34" charset="0"/>
                        </a:rPr>
                        <a:t>/ </a:t>
                      </a:r>
                      <a:r>
                        <a:rPr lang="en-US" sz="1000" dirty="0" err="1">
                          <a:effectLst/>
                          <a:latin typeface="Trebuchet MS" panose="020B0603020202020204" pitchFamily="34" charset="0"/>
                        </a:rPr>
                        <a:t>subdomeniul</a:t>
                      </a:r>
                      <a:r>
                        <a:rPr lang="en-US" sz="1000" dirty="0">
                          <a:effectLst/>
                          <a:latin typeface="Trebuchet MS" panose="020B0603020202020204" pitchFamily="34" charset="0"/>
                        </a:rPr>
                        <a:t> de con</a:t>
                      </a:r>
                      <a:r>
                        <a:rPr lang="ro-RO" sz="1000" dirty="0">
                          <a:effectLst/>
                          <a:latin typeface="Trebuchet MS" panose="020B0603020202020204" pitchFamily="34" charset="0"/>
                        </a:rPr>
                        <a:t>ținut</a:t>
                      </a:r>
                      <a:endParaRPr lang="en-US" sz="1000" dirty="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lgn="just">
                        <a:spcBef>
                          <a:spcPts val="0"/>
                        </a:spcBef>
                        <a:spcAft>
                          <a:spcPts val="0"/>
                        </a:spcAft>
                      </a:pPr>
                      <a:r>
                        <a:rPr lang="en-US" sz="1000">
                          <a:effectLst/>
                          <a:latin typeface="Trebuchet MS" panose="020B0603020202020204" pitchFamily="34" charset="0"/>
                        </a:rPr>
                        <a:t>Competențele urmărite</a:t>
                      </a:r>
                      <a:endParaRPr lang="en-US" sz="100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000" dirty="0" err="1">
                          <a:effectLst/>
                          <a:latin typeface="Trebuchet MS" panose="020B0603020202020204" pitchFamily="34" charset="0"/>
                        </a:rPr>
                        <a:t>Modalitati</a:t>
                      </a:r>
                      <a:r>
                        <a:rPr lang="en-US" sz="1000" dirty="0">
                          <a:effectLst/>
                          <a:latin typeface="Trebuchet MS" panose="020B0603020202020204" pitchFamily="34" charset="0"/>
                        </a:rPr>
                        <a:t> de </a:t>
                      </a:r>
                      <a:r>
                        <a:rPr lang="en-US" sz="1000" dirty="0" err="1">
                          <a:effectLst/>
                          <a:latin typeface="Trebuchet MS" panose="020B0603020202020204" pitchFamily="34" charset="0"/>
                        </a:rPr>
                        <a:t>realizare</a:t>
                      </a:r>
                      <a:endParaRPr lang="en-US" sz="1000" dirty="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000">
                          <a:effectLst/>
                          <a:latin typeface="Trebuchet MS" panose="020B0603020202020204" pitchFamily="34" charset="0"/>
                        </a:rPr>
                        <a:t>Teme (exemple)</a:t>
                      </a:r>
                      <a:endParaRPr lang="en-US" sz="100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000">
                          <a:effectLst/>
                          <a:latin typeface="Trebuchet MS" panose="020B0603020202020204" pitchFamily="34" charset="0"/>
                        </a:rPr>
                        <a:t>Nr. ore</a:t>
                      </a:r>
                      <a:endParaRPr lang="en-US" sz="100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000">
                          <a:effectLst/>
                          <a:latin typeface="Trebuchet MS" panose="020B0603020202020204" pitchFamily="34" charset="0"/>
                        </a:rPr>
                        <a:t>Data</a:t>
                      </a:r>
                      <a:endParaRPr lang="en-US" sz="100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000">
                          <a:effectLst/>
                          <a:latin typeface="Trebuchet MS" panose="020B0603020202020204" pitchFamily="34" charset="0"/>
                        </a:rPr>
                        <a:t>Colaborări</a:t>
                      </a:r>
                      <a:endParaRPr lang="en-US" sz="100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000" dirty="0">
                          <a:effectLst/>
                          <a:latin typeface="Trebuchet MS" panose="020B0603020202020204" pitchFamily="34" charset="0"/>
                        </a:rPr>
                        <a:t>Feed- back</a:t>
                      </a:r>
                      <a:endParaRPr lang="ro-RO" sz="1000" dirty="0">
                        <a:effectLst/>
                        <a:latin typeface="Trebuchet MS" panose="020B0603020202020204" pitchFamily="34" charset="0"/>
                      </a:endParaRPr>
                    </a:p>
                    <a:p>
                      <a:pPr marL="0" marR="0" algn="ctr">
                        <a:spcBef>
                          <a:spcPts val="0"/>
                        </a:spcBef>
                        <a:spcAft>
                          <a:spcPts val="0"/>
                        </a:spcAft>
                      </a:pPr>
                      <a:endParaRPr lang="en-US" sz="1000" dirty="0">
                        <a:effectLst/>
                        <a:latin typeface="Trebuchet MS" panose="020B0603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1491080773"/>
                  </a:ext>
                </a:extLst>
              </a:tr>
              <a:tr h="1923309">
                <a:tc>
                  <a:txBody>
                    <a:bodyPr/>
                    <a:lstStyle/>
                    <a:p>
                      <a:pPr marL="0" marR="0">
                        <a:spcBef>
                          <a:spcPts val="0"/>
                        </a:spcBef>
                        <a:spcAft>
                          <a:spcPts val="0"/>
                        </a:spcAft>
                      </a:pPr>
                      <a:r>
                        <a:rPr lang="en-US" sz="1000" dirty="0">
                          <a:effectLst/>
                          <a:latin typeface="Trebuchet MS" panose="020B0603020202020204" pitchFamily="34" charset="0"/>
                        </a:rPr>
                        <a:t>1.</a:t>
                      </a:r>
                      <a:r>
                        <a:rPr lang="ro-RO" sz="1000" dirty="0">
                          <a:effectLst/>
                          <a:latin typeface="Trebuchet MS" panose="020B0603020202020204" pitchFamily="34" charset="0"/>
                        </a:rPr>
                        <a:t> </a:t>
                      </a:r>
                      <a:r>
                        <a:rPr lang="en-US" sz="1000" dirty="0" err="1">
                          <a:effectLst/>
                          <a:latin typeface="Trebuchet MS" panose="020B0603020202020204" pitchFamily="34" charset="0"/>
                        </a:rPr>
                        <a:t>Autocunoaștere</a:t>
                      </a:r>
                      <a:r>
                        <a:rPr lang="en-US" sz="1000" dirty="0">
                          <a:effectLst/>
                          <a:latin typeface="Trebuchet MS" panose="020B0603020202020204" pitchFamily="34" charset="0"/>
                        </a:rPr>
                        <a:t> </a:t>
                      </a:r>
                      <a:r>
                        <a:rPr lang="en-US" sz="1000" dirty="0" err="1">
                          <a:effectLst/>
                          <a:latin typeface="Trebuchet MS" panose="020B0603020202020204" pitchFamily="34" charset="0"/>
                        </a:rPr>
                        <a:t>și</a:t>
                      </a:r>
                      <a:r>
                        <a:rPr lang="en-US" sz="1000" dirty="0">
                          <a:effectLst/>
                          <a:latin typeface="Trebuchet MS" panose="020B0603020202020204" pitchFamily="34" charset="0"/>
                        </a:rPr>
                        <a:t> </a:t>
                      </a:r>
                      <a:r>
                        <a:rPr lang="en-US" sz="1000" dirty="0" err="1">
                          <a:effectLst/>
                          <a:latin typeface="Trebuchet MS" panose="020B0603020202020204" pitchFamily="34" charset="0"/>
                        </a:rPr>
                        <a:t>dezvoltare</a:t>
                      </a:r>
                      <a:r>
                        <a:rPr lang="en-US" sz="1000" dirty="0">
                          <a:effectLst/>
                          <a:latin typeface="Trebuchet MS" panose="020B0603020202020204" pitchFamily="34" charset="0"/>
                        </a:rPr>
                        <a:t> socio-</a:t>
                      </a:r>
                      <a:r>
                        <a:rPr lang="en-US" sz="1000" dirty="0" err="1">
                          <a:effectLst/>
                          <a:latin typeface="Trebuchet MS" panose="020B0603020202020204" pitchFamily="34" charset="0"/>
                        </a:rPr>
                        <a:t>emoțională</a:t>
                      </a:r>
                      <a:endParaRPr lang="ro-RO" sz="1000" dirty="0">
                        <a:effectLst/>
                        <a:latin typeface="Trebuchet MS" panose="020B0603020202020204" pitchFamily="34" charset="0"/>
                      </a:endParaRPr>
                    </a:p>
                    <a:p>
                      <a:pPr marL="0" marR="0">
                        <a:spcBef>
                          <a:spcPts val="0"/>
                        </a:spcBef>
                        <a:spcAft>
                          <a:spcPts val="0"/>
                        </a:spcAft>
                      </a:pPr>
                      <a:r>
                        <a:rPr lang="ro-RO" sz="1000" dirty="0">
                          <a:effectLst/>
                          <a:latin typeface="Trebuchet MS" panose="020B0603020202020204" pitchFamily="34" charset="0"/>
                        </a:rPr>
                        <a:t>2. </a:t>
                      </a:r>
                      <a:r>
                        <a:rPr lang="en-US" sz="1000" dirty="0" err="1">
                          <a:effectLst/>
                          <a:latin typeface="Trebuchet MS" panose="020B0603020202020204" pitchFamily="34" charset="0"/>
                        </a:rPr>
                        <a:t>Autocunoaștere</a:t>
                      </a:r>
                      <a:r>
                        <a:rPr lang="en-US" sz="1000" dirty="0">
                          <a:effectLst/>
                          <a:latin typeface="Trebuchet MS" panose="020B0603020202020204" pitchFamily="34" charset="0"/>
                        </a:rPr>
                        <a:t> </a:t>
                      </a:r>
                      <a:r>
                        <a:rPr lang="en-US" sz="1000" dirty="0" err="1">
                          <a:effectLst/>
                          <a:latin typeface="Trebuchet MS" panose="020B0603020202020204" pitchFamily="34" charset="0"/>
                        </a:rPr>
                        <a:t>și</a:t>
                      </a:r>
                      <a:r>
                        <a:rPr lang="en-US" sz="1000" dirty="0">
                          <a:effectLst/>
                          <a:latin typeface="Trebuchet MS" panose="020B0603020202020204" pitchFamily="34" charset="0"/>
                        </a:rPr>
                        <a:t> </a:t>
                      </a:r>
                      <a:r>
                        <a:rPr lang="en-US" sz="1000" dirty="0" err="1">
                          <a:effectLst/>
                          <a:latin typeface="Trebuchet MS" panose="020B0603020202020204" pitchFamily="34" charset="0"/>
                        </a:rPr>
                        <a:t>dezvoltare</a:t>
                      </a:r>
                      <a:r>
                        <a:rPr lang="en-US" sz="1000" dirty="0">
                          <a:effectLst/>
                          <a:latin typeface="Trebuchet MS" panose="020B0603020202020204" pitchFamily="34" charset="0"/>
                        </a:rPr>
                        <a:t> personal</a:t>
                      </a:r>
                      <a:endParaRPr lang="ro-RO" sz="1000" dirty="0">
                        <a:effectLst/>
                        <a:latin typeface="Trebuchet MS" panose="020B0603020202020204" pitchFamily="34" charset="0"/>
                      </a:endParaRPr>
                    </a:p>
                    <a:p>
                      <a:pPr marL="0" marR="0">
                        <a:spcBef>
                          <a:spcPts val="0"/>
                        </a:spcBef>
                        <a:spcAft>
                          <a:spcPts val="0"/>
                        </a:spcAft>
                      </a:pPr>
                      <a:r>
                        <a:rPr lang="ro-RO" sz="1000" dirty="0">
                          <a:effectLst/>
                          <a:latin typeface="Trebuchet MS" panose="020B0603020202020204" pitchFamily="34" charset="0"/>
                        </a:rPr>
                        <a:t>3. </a:t>
                      </a:r>
                      <a:r>
                        <a:rPr lang="en-US" sz="1000" dirty="0" err="1">
                          <a:effectLst/>
                          <a:latin typeface="Trebuchet MS" panose="020B0603020202020204" pitchFamily="34" charset="0"/>
                        </a:rPr>
                        <a:t>Dezvoltare</a:t>
                      </a:r>
                      <a:r>
                        <a:rPr lang="en-US" sz="1000" dirty="0">
                          <a:effectLst/>
                          <a:latin typeface="Trebuchet MS" panose="020B0603020202020204" pitchFamily="34" charset="0"/>
                        </a:rPr>
                        <a:t> socio-</a:t>
                      </a:r>
                      <a:r>
                        <a:rPr lang="en-US" sz="1000" dirty="0" err="1">
                          <a:effectLst/>
                          <a:latin typeface="Trebuchet MS" panose="020B0603020202020204" pitchFamily="34" charset="0"/>
                        </a:rPr>
                        <a:t>emoțională</a:t>
                      </a:r>
                      <a:endParaRPr lang="en-US" sz="1000" dirty="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lgn="l">
                        <a:spcBef>
                          <a:spcPts val="0"/>
                        </a:spcBef>
                        <a:spcAft>
                          <a:spcPts val="0"/>
                        </a:spcAft>
                      </a:pPr>
                      <a:r>
                        <a:rPr lang="en-US" sz="1000" dirty="0">
                          <a:effectLst/>
                          <a:latin typeface="Trebuchet MS" panose="020B0603020202020204" pitchFamily="34" charset="0"/>
                        </a:rPr>
                        <a:t>CG1Valorificarea </a:t>
                      </a:r>
                      <a:r>
                        <a:rPr lang="en-US" sz="1000" dirty="0" err="1">
                          <a:effectLst/>
                          <a:latin typeface="Trebuchet MS" panose="020B0603020202020204" pitchFamily="34" charset="0"/>
                        </a:rPr>
                        <a:t>autocunoașterii</a:t>
                      </a:r>
                      <a:r>
                        <a:rPr lang="en-US" sz="1000" dirty="0">
                          <a:effectLst/>
                          <a:latin typeface="Trebuchet MS" panose="020B0603020202020204" pitchFamily="34" charset="0"/>
                        </a:rPr>
                        <a:t> </a:t>
                      </a:r>
                      <a:r>
                        <a:rPr lang="en-US" sz="1000" dirty="0" err="1">
                          <a:effectLst/>
                          <a:latin typeface="Trebuchet MS" panose="020B0603020202020204" pitchFamily="34" charset="0"/>
                        </a:rPr>
                        <a:t>și</a:t>
                      </a:r>
                      <a:r>
                        <a:rPr lang="en-US" sz="1000" dirty="0">
                          <a:effectLst/>
                          <a:latin typeface="Trebuchet MS" panose="020B0603020202020204" pitchFamily="34" charset="0"/>
                        </a:rPr>
                        <a:t> a </a:t>
                      </a:r>
                      <a:r>
                        <a:rPr lang="en-US" sz="1000" dirty="0" err="1">
                          <a:effectLst/>
                          <a:latin typeface="Trebuchet MS" panose="020B0603020202020204" pitchFamily="34" charset="0"/>
                        </a:rPr>
                        <a:t>abilităților</a:t>
                      </a:r>
                      <a:r>
                        <a:rPr lang="en-US" sz="1000" dirty="0">
                          <a:effectLst/>
                          <a:latin typeface="Trebuchet MS" panose="020B0603020202020204" pitchFamily="34" charset="0"/>
                        </a:rPr>
                        <a:t> socio-</a:t>
                      </a:r>
                      <a:r>
                        <a:rPr lang="en-US" sz="1000" dirty="0" err="1">
                          <a:effectLst/>
                          <a:latin typeface="Trebuchet MS" panose="020B0603020202020204" pitchFamily="34" charset="0"/>
                        </a:rPr>
                        <a:t>emoționale</a:t>
                      </a:r>
                      <a:r>
                        <a:rPr lang="en-US" sz="1000" dirty="0">
                          <a:effectLst/>
                          <a:latin typeface="Trebuchet MS" panose="020B0603020202020204" pitchFamily="34" charset="0"/>
                        </a:rPr>
                        <a:t> </a:t>
                      </a:r>
                      <a:r>
                        <a:rPr lang="en-US" sz="1000" dirty="0" err="1">
                          <a:effectLst/>
                          <a:latin typeface="Trebuchet MS" panose="020B0603020202020204" pitchFamily="34" charset="0"/>
                        </a:rPr>
                        <a:t>în</a:t>
                      </a:r>
                      <a:r>
                        <a:rPr lang="en-US" sz="1000" dirty="0">
                          <a:effectLst/>
                          <a:latin typeface="Trebuchet MS" panose="020B0603020202020204" pitchFamily="34" charset="0"/>
                        </a:rPr>
                        <a:t> </a:t>
                      </a:r>
                      <a:r>
                        <a:rPr lang="en-US" sz="1000" dirty="0" err="1">
                          <a:effectLst/>
                          <a:latin typeface="Trebuchet MS" panose="020B0603020202020204" pitchFamily="34" charset="0"/>
                        </a:rPr>
                        <a:t>vederea</a:t>
                      </a:r>
                      <a:r>
                        <a:rPr lang="en-US" sz="1000" dirty="0">
                          <a:effectLst/>
                          <a:latin typeface="Trebuchet MS" panose="020B0603020202020204" pitchFamily="34" charset="0"/>
                        </a:rPr>
                        <a:t> </a:t>
                      </a:r>
                      <a:r>
                        <a:rPr lang="en-US" sz="1000" dirty="0" err="1">
                          <a:effectLst/>
                          <a:latin typeface="Trebuchet MS" panose="020B0603020202020204" pitchFamily="34" charset="0"/>
                        </a:rPr>
                        <a:t>dezvoltării</a:t>
                      </a:r>
                      <a:r>
                        <a:rPr lang="en-US" sz="1000" dirty="0">
                          <a:effectLst/>
                          <a:latin typeface="Trebuchet MS" panose="020B0603020202020204" pitchFamily="34" charset="0"/>
                        </a:rPr>
                        <a:t> </a:t>
                      </a:r>
                      <a:r>
                        <a:rPr lang="en-US" sz="1000" dirty="0" err="1">
                          <a:effectLst/>
                          <a:latin typeface="Trebuchet MS" panose="020B0603020202020204" pitchFamily="34" charset="0"/>
                        </a:rPr>
                        <a:t>personale</a:t>
                      </a:r>
                      <a:r>
                        <a:rPr lang="en-US" sz="1000" dirty="0">
                          <a:effectLst/>
                          <a:latin typeface="Trebuchet MS" panose="020B0603020202020204" pitchFamily="34" charset="0"/>
                        </a:rPr>
                        <a:t> </a:t>
                      </a:r>
                      <a:r>
                        <a:rPr lang="en-US" sz="1000" dirty="0" err="1">
                          <a:effectLst/>
                          <a:latin typeface="Trebuchet MS" panose="020B0603020202020204" pitchFamily="34" charset="0"/>
                        </a:rPr>
                        <a:t>și</a:t>
                      </a:r>
                      <a:r>
                        <a:rPr lang="en-US" sz="1000" dirty="0">
                          <a:effectLst/>
                          <a:latin typeface="Trebuchet MS" panose="020B0603020202020204" pitchFamily="34" charset="0"/>
                        </a:rPr>
                        <a:t> a </a:t>
                      </a:r>
                      <a:r>
                        <a:rPr lang="en-US" sz="1000" dirty="0" err="1">
                          <a:effectLst/>
                          <a:latin typeface="Trebuchet MS" panose="020B0603020202020204" pitchFamily="34" charset="0"/>
                        </a:rPr>
                        <a:t>carierei</a:t>
                      </a:r>
                      <a:endParaRPr lang="en-US" sz="1000" dirty="0">
                        <a:effectLst/>
                        <a:latin typeface="Trebuchet MS" panose="020B0603020202020204" pitchFamily="34" charset="0"/>
                      </a:endParaRPr>
                    </a:p>
                    <a:p>
                      <a:pPr marL="0" marR="0" algn="l">
                        <a:spcBef>
                          <a:spcPts val="0"/>
                        </a:spcBef>
                        <a:spcAft>
                          <a:spcPts val="0"/>
                        </a:spcAft>
                      </a:pPr>
                      <a:r>
                        <a:rPr lang="en-US" sz="1000" dirty="0">
                          <a:effectLst/>
                          <a:latin typeface="Trebuchet MS" panose="020B0603020202020204" pitchFamily="34" charset="0"/>
                        </a:rPr>
                        <a:t>CS 1.1.  </a:t>
                      </a:r>
                      <a:r>
                        <a:rPr lang="en-US" sz="1000" dirty="0" err="1">
                          <a:effectLst/>
                          <a:latin typeface="Trebuchet MS" panose="020B0603020202020204" pitchFamily="34" charset="0"/>
                        </a:rPr>
                        <a:t>Explorarea</a:t>
                      </a:r>
                      <a:r>
                        <a:rPr lang="en-US" sz="1000" dirty="0">
                          <a:effectLst/>
                          <a:latin typeface="Trebuchet MS" panose="020B0603020202020204" pitchFamily="34" charset="0"/>
                        </a:rPr>
                        <a:t> </a:t>
                      </a:r>
                      <a:r>
                        <a:rPr lang="en-US" sz="1000" dirty="0" err="1">
                          <a:effectLst/>
                          <a:latin typeface="Trebuchet MS" panose="020B0603020202020204" pitchFamily="34" charset="0"/>
                        </a:rPr>
                        <a:t>resurselor</a:t>
                      </a:r>
                      <a:r>
                        <a:rPr lang="en-US" sz="1000" dirty="0">
                          <a:effectLst/>
                          <a:latin typeface="Trebuchet MS" panose="020B0603020202020204" pitchFamily="34" charset="0"/>
                        </a:rPr>
                        <a:t> </a:t>
                      </a:r>
                      <a:r>
                        <a:rPr lang="en-US" sz="1000" dirty="0" err="1">
                          <a:effectLst/>
                          <a:latin typeface="Trebuchet MS" panose="020B0603020202020204" pitchFamily="34" charset="0"/>
                        </a:rPr>
                        <a:t>personale</a:t>
                      </a:r>
                      <a:r>
                        <a:rPr lang="en-US" sz="1000" dirty="0">
                          <a:effectLst/>
                          <a:latin typeface="Trebuchet MS" panose="020B0603020202020204" pitchFamily="34" charset="0"/>
                        </a:rPr>
                        <a:t> </a:t>
                      </a:r>
                      <a:r>
                        <a:rPr lang="en-US" sz="1000" dirty="0" err="1">
                          <a:effectLst/>
                          <a:latin typeface="Trebuchet MS" panose="020B0603020202020204" pitchFamily="34" charset="0"/>
                        </a:rPr>
                        <a:t>și</a:t>
                      </a:r>
                      <a:r>
                        <a:rPr lang="en-US" sz="1000" dirty="0">
                          <a:effectLst/>
                          <a:latin typeface="Trebuchet MS" panose="020B0603020202020204" pitchFamily="34" charset="0"/>
                        </a:rPr>
                        <a:t> a </a:t>
                      </a:r>
                      <a:r>
                        <a:rPr lang="en-US" sz="1000" dirty="0" err="1">
                          <a:effectLst/>
                          <a:latin typeface="Trebuchet MS" panose="020B0603020202020204" pitchFamily="34" charset="0"/>
                        </a:rPr>
                        <a:t>impactului</a:t>
                      </a:r>
                      <a:r>
                        <a:rPr lang="en-US" sz="1000" dirty="0">
                          <a:effectLst/>
                          <a:latin typeface="Trebuchet MS" panose="020B0603020202020204" pitchFamily="34" charset="0"/>
                        </a:rPr>
                        <a:t> </a:t>
                      </a:r>
                      <a:r>
                        <a:rPr lang="en-US" sz="1000" dirty="0" err="1">
                          <a:effectLst/>
                          <a:latin typeface="Trebuchet MS" panose="020B0603020202020204" pitchFamily="34" charset="0"/>
                        </a:rPr>
                        <a:t>acestora</a:t>
                      </a:r>
                      <a:r>
                        <a:rPr lang="en-US" sz="1000" dirty="0">
                          <a:effectLst/>
                          <a:latin typeface="Trebuchet MS" panose="020B0603020202020204" pitchFamily="34" charset="0"/>
                        </a:rPr>
                        <a:t> </a:t>
                      </a:r>
                      <a:r>
                        <a:rPr lang="en-US" sz="1000" dirty="0" err="1">
                          <a:effectLst/>
                          <a:latin typeface="Trebuchet MS" panose="020B0603020202020204" pitchFamily="34" charset="0"/>
                        </a:rPr>
                        <a:t>asupra</a:t>
                      </a:r>
                      <a:r>
                        <a:rPr lang="en-US" sz="1000" dirty="0">
                          <a:effectLst/>
                          <a:latin typeface="Trebuchet MS" panose="020B0603020202020204" pitchFamily="34" charset="0"/>
                        </a:rPr>
                        <a:t> </a:t>
                      </a:r>
                      <a:r>
                        <a:rPr lang="en-US" sz="1000" dirty="0" err="1">
                          <a:effectLst/>
                          <a:latin typeface="Trebuchet MS" panose="020B0603020202020204" pitchFamily="34" charset="0"/>
                        </a:rPr>
                        <a:t>sinelui</a:t>
                      </a:r>
                      <a:r>
                        <a:rPr lang="en-US" sz="1000" dirty="0">
                          <a:effectLst/>
                          <a:latin typeface="Trebuchet MS" panose="020B0603020202020204" pitchFamily="34" charset="0"/>
                        </a:rPr>
                        <a:t>, </a:t>
                      </a:r>
                      <a:r>
                        <a:rPr lang="en-US" sz="1000" dirty="0" err="1">
                          <a:effectLst/>
                          <a:latin typeface="Trebuchet MS" panose="020B0603020202020204" pitchFamily="34" charset="0"/>
                        </a:rPr>
                        <a:t>edu</a:t>
                      </a:r>
                      <a:r>
                        <a:rPr lang="ro-RO" sz="1000" dirty="0" err="1">
                          <a:effectLst/>
                          <a:latin typeface="Trebuchet MS" panose="020B0603020202020204" pitchFamily="34" charset="0"/>
                        </a:rPr>
                        <a:t>caț</a:t>
                      </a:r>
                      <a:r>
                        <a:rPr lang="en-US" sz="1000" dirty="0" err="1">
                          <a:effectLst/>
                          <a:latin typeface="Trebuchet MS" panose="020B0603020202020204" pitchFamily="34" charset="0"/>
                        </a:rPr>
                        <a:t>iei</a:t>
                      </a:r>
                      <a:r>
                        <a:rPr lang="en-US" sz="1000" dirty="0">
                          <a:effectLst/>
                          <a:latin typeface="Trebuchet MS" panose="020B0603020202020204" pitchFamily="34" charset="0"/>
                        </a:rPr>
                        <a:t> </a:t>
                      </a:r>
                      <a:r>
                        <a:rPr lang="en-US" sz="1000" dirty="0" err="1">
                          <a:effectLst/>
                          <a:latin typeface="Trebuchet MS" panose="020B0603020202020204" pitchFamily="34" charset="0"/>
                        </a:rPr>
                        <a:t>și</a:t>
                      </a:r>
                      <a:r>
                        <a:rPr lang="en-US" sz="1000" dirty="0">
                          <a:effectLst/>
                          <a:latin typeface="Trebuchet MS" panose="020B0603020202020204" pitchFamily="34" charset="0"/>
                        </a:rPr>
                        <a:t> </a:t>
                      </a:r>
                      <a:r>
                        <a:rPr lang="en-US" sz="1000" dirty="0" err="1">
                          <a:effectLst/>
                          <a:latin typeface="Trebuchet MS" panose="020B0603020202020204" pitchFamily="34" charset="0"/>
                        </a:rPr>
                        <a:t>carierei</a:t>
                      </a:r>
                      <a:endParaRPr lang="en-US" sz="1000" dirty="0">
                        <a:effectLst/>
                        <a:latin typeface="Trebuchet MS" panose="020B0603020202020204" pitchFamily="34" charset="0"/>
                      </a:endParaRPr>
                    </a:p>
                    <a:p>
                      <a:pPr marL="0" marR="0" algn="l">
                        <a:spcBef>
                          <a:spcPts val="0"/>
                        </a:spcBef>
                        <a:spcAft>
                          <a:spcPts val="0"/>
                        </a:spcAft>
                      </a:pPr>
                      <a:r>
                        <a:rPr lang="en-US" sz="1000" dirty="0">
                          <a:effectLst/>
                          <a:latin typeface="Trebuchet MS" panose="020B0603020202020204" pitchFamily="34" charset="0"/>
                        </a:rPr>
                        <a:t>CS 1.2. </a:t>
                      </a:r>
                      <a:r>
                        <a:rPr lang="en-US" sz="1000" dirty="0" err="1">
                          <a:effectLst/>
                          <a:latin typeface="Trebuchet MS" panose="020B0603020202020204" pitchFamily="34" charset="0"/>
                        </a:rPr>
                        <a:t>Utilizarea</a:t>
                      </a:r>
                      <a:r>
                        <a:rPr lang="en-US" sz="1000" dirty="0">
                          <a:effectLst/>
                          <a:latin typeface="Trebuchet MS" panose="020B0603020202020204" pitchFamily="34" charset="0"/>
                        </a:rPr>
                        <a:t> optima a </a:t>
                      </a:r>
                      <a:r>
                        <a:rPr lang="en-US" sz="1000" dirty="0" err="1">
                          <a:effectLst/>
                          <a:latin typeface="Trebuchet MS" panose="020B0603020202020204" pitchFamily="34" charset="0"/>
                        </a:rPr>
                        <a:t>abilităților</a:t>
                      </a:r>
                      <a:r>
                        <a:rPr lang="en-US" sz="1000" dirty="0">
                          <a:effectLst/>
                          <a:latin typeface="Trebuchet MS" panose="020B0603020202020204" pitchFamily="34" charset="0"/>
                        </a:rPr>
                        <a:t> de </a:t>
                      </a:r>
                      <a:r>
                        <a:rPr lang="en-US" sz="1000" dirty="0" err="1">
                          <a:effectLst/>
                          <a:latin typeface="Trebuchet MS" panose="020B0603020202020204" pitchFamily="34" charset="0"/>
                        </a:rPr>
                        <a:t>relaționare</a:t>
                      </a:r>
                      <a:r>
                        <a:rPr lang="en-US" sz="1000" dirty="0">
                          <a:effectLst/>
                          <a:latin typeface="Trebuchet MS" panose="020B0603020202020204" pitchFamily="34" charset="0"/>
                        </a:rPr>
                        <a:t> </a:t>
                      </a:r>
                      <a:r>
                        <a:rPr lang="en-US" sz="1000" dirty="0" err="1">
                          <a:effectLst/>
                          <a:latin typeface="Trebuchet MS" panose="020B0603020202020204" pitchFamily="34" charset="0"/>
                        </a:rPr>
                        <a:t>și</a:t>
                      </a:r>
                      <a:r>
                        <a:rPr lang="en-US" sz="1000" dirty="0">
                          <a:effectLst/>
                          <a:latin typeface="Trebuchet MS" panose="020B0603020202020204" pitchFamily="34" charset="0"/>
                        </a:rPr>
                        <a:t> </a:t>
                      </a:r>
                      <a:r>
                        <a:rPr lang="en-US" sz="1000" dirty="0" err="1">
                          <a:effectLst/>
                          <a:latin typeface="Trebuchet MS" panose="020B0603020202020204" pitchFamily="34" charset="0"/>
                        </a:rPr>
                        <a:t>comunicare</a:t>
                      </a:r>
                      <a:r>
                        <a:rPr lang="en-US" sz="1000" dirty="0">
                          <a:effectLst/>
                          <a:latin typeface="Trebuchet MS" panose="020B0603020202020204" pitchFamily="34" charset="0"/>
                        </a:rPr>
                        <a:t> </a:t>
                      </a:r>
                      <a:r>
                        <a:rPr lang="en-US" sz="1000" dirty="0" err="1">
                          <a:effectLst/>
                          <a:latin typeface="Trebuchet MS" panose="020B0603020202020204" pitchFamily="34" charset="0"/>
                        </a:rPr>
                        <a:t>în</a:t>
                      </a:r>
                      <a:r>
                        <a:rPr lang="en-US" sz="1000" dirty="0">
                          <a:effectLst/>
                          <a:latin typeface="Trebuchet MS" panose="020B0603020202020204" pitchFamily="34" charset="0"/>
                        </a:rPr>
                        <a:t> context </a:t>
                      </a:r>
                      <a:r>
                        <a:rPr lang="en-US" sz="1000" dirty="0" err="1">
                          <a:effectLst/>
                          <a:latin typeface="Trebuchet MS" panose="020B0603020202020204" pitchFamily="34" charset="0"/>
                        </a:rPr>
                        <a:t>personale</a:t>
                      </a:r>
                      <a:r>
                        <a:rPr lang="en-US" sz="1000" dirty="0">
                          <a:effectLst/>
                          <a:latin typeface="Trebuchet MS" panose="020B0603020202020204" pitchFamily="34" charset="0"/>
                        </a:rPr>
                        <a:t> </a:t>
                      </a:r>
                      <a:r>
                        <a:rPr lang="en-US" sz="1000" dirty="0" err="1">
                          <a:effectLst/>
                          <a:latin typeface="Trebuchet MS" panose="020B0603020202020204" pitchFamily="34" charset="0"/>
                        </a:rPr>
                        <a:t>și</a:t>
                      </a:r>
                      <a:r>
                        <a:rPr lang="en-US" sz="1000" dirty="0">
                          <a:effectLst/>
                          <a:latin typeface="Trebuchet MS" panose="020B0603020202020204" pitchFamily="34" charset="0"/>
                        </a:rPr>
                        <a:t> </a:t>
                      </a:r>
                      <a:r>
                        <a:rPr lang="en-US" sz="1000" dirty="0" err="1">
                          <a:effectLst/>
                          <a:latin typeface="Trebuchet MS" panose="020B0603020202020204" pitchFamily="34" charset="0"/>
                        </a:rPr>
                        <a:t>sociale</a:t>
                      </a:r>
                      <a:r>
                        <a:rPr lang="en-US" sz="1000" dirty="0">
                          <a:effectLst/>
                          <a:latin typeface="Trebuchet MS" panose="020B0603020202020204" pitchFamily="34" charset="0"/>
                        </a:rPr>
                        <a:t> diverse</a:t>
                      </a:r>
                      <a:endParaRPr lang="en-US" sz="1000" dirty="0">
                        <a:effectLst/>
                        <a:latin typeface="Trebuchet MS" panose="020B0603020202020204" pitchFamily="34" charset="0"/>
                        <a:ea typeface="Times New Roman" panose="02020603050405020304" pitchFamily="18" charset="0"/>
                      </a:endParaRPr>
                    </a:p>
                  </a:txBody>
                  <a:tcPr marL="68580" marR="68580" marT="0" marB="0"/>
                </a:tc>
                <a:tc>
                  <a:txBody>
                    <a:bodyPr/>
                    <a:lstStyle/>
                    <a:p>
                      <a:pPr marL="342900" marR="0" lvl="0" indent="-342900" algn="l">
                        <a:spcBef>
                          <a:spcPts val="0"/>
                        </a:spcBef>
                        <a:spcAft>
                          <a:spcPts val="0"/>
                        </a:spcAft>
                        <a:buFont typeface="Symbol" panose="05050102010706020507" pitchFamily="18" charset="2"/>
                        <a:buChar char=""/>
                        <a:tabLst>
                          <a:tab pos="320040" algn="l"/>
                        </a:tabLst>
                      </a:pPr>
                      <a:r>
                        <a:rPr lang="it-IT" sz="1000" dirty="0">
                          <a:effectLst/>
                          <a:latin typeface="Trebuchet MS" panose="020B0603020202020204" pitchFamily="34" charset="0"/>
                        </a:rPr>
                        <a:t>Brainstorming, discuții în perechi/dezbateri despre valorificarea resurselor personale în educație și carieră</a:t>
                      </a:r>
                      <a:endParaRPr lang="en-US" sz="1000" dirty="0">
                        <a:effectLst/>
                        <a:latin typeface="Trebuchet MS" panose="020B0603020202020204" pitchFamily="34" charset="0"/>
                      </a:endParaRPr>
                    </a:p>
                    <a:p>
                      <a:pPr marL="342900" marR="0" lvl="0" indent="-342900" algn="l">
                        <a:spcBef>
                          <a:spcPts val="0"/>
                        </a:spcBef>
                        <a:spcAft>
                          <a:spcPts val="0"/>
                        </a:spcAft>
                        <a:buFont typeface="Symbol" panose="05050102010706020507" pitchFamily="18" charset="2"/>
                        <a:buChar char=""/>
                        <a:tabLst>
                          <a:tab pos="320040" algn="l"/>
                        </a:tabLst>
                      </a:pPr>
                      <a:r>
                        <a:rPr lang="it-IT" sz="1000" dirty="0">
                          <a:effectLst/>
                          <a:latin typeface="Trebuchet MS" panose="020B0603020202020204" pitchFamily="34" charset="0"/>
                        </a:rPr>
                        <a:t>Jurnal de reflecție, completare de fișe de lucru/chestionare, realizare de prezentări / postere/colaje despre valori, interese, încrederea în sine</a:t>
                      </a:r>
                      <a:endParaRPr lang="en-US" sz="1000" dirty="0">
                        <a:effectLst/>
                        <a:latin typeface="Trebuchet MS" panose="020B0603020202020204" pitchFamily="34" charset="0"/>
                      </a:endParaRPr>
                    </a:p>
                    <a:p>
                      <a:pPr marL="342900" marR="0" lvl="0" indent="-342900" algn="l">
                        <a:spcBef>
                          <a:spcPts val="0"/>
                        </a:spcBef>
                        <a:spcAft>
                          <a:spcPts val="0"/>
                        </a:spcAft>
                        <a:buFont typeface="Symbol" panose="05050102010706020507" pitchFamily="18" charset="2"/>
                        <a:buChar char=""/>
                        <a:tabLst>
                          <a:tab pos="320040" algn="l"/>
                        </a:tabLst>
                      </a:pPr>
                      <a:r>
                        <a:rPr lang="it-IT" sz="1000" dirty="0">
                          <a:effectLst/>
                          <a:latin typeface="Trebuchet MS" panose="020B0603020202020204" pitchFamily="34" charset="0"/>
                        </a:rPr>
                        <a:t>Exerciții/jocuri creative referitoare la imaginea de sine</a:t>
                      </a:r>
                      <a:endParaRPr lang="en-US" sz="1000" dirty="0">
                        <a:effectLst/>
                        <a:latin typeface="Trebuchet MS" panose="020B0603020202020204" pitchFamily="34" charset="0"/>
                      </a:endParaRPr>
                    </a:p>
                    <a:p>
                      <a:pPr marL="342900" marR="0" lvl="0" indent="-342900" algn="l">
                        <a:spcBef>
                          <a:spcPts val="0"/>
                        </a:spcBef>
                        <a:spcAft>
                          <a:spcPts val="0"/>
                        </a:spcAft>
                        <a:buFont typeface="Symbol" panose="05050102010706020507" pitchFamily="18" charset="2"/>
                        <a:buChar char=""/>
                        <a:tabLst>
                          <a:tab pos="320040" algn="l"/>
                        </a:tabLst>
                      </a:pPr>
                      <a:r>
                        <a:rPr lang="it-IT" sz="1000" dirty="0">
                          <a:effectLst/>
                          <a:latin typeface="Trebuchet MS" panose="020B0603020202020204" pitchFamily="34" charset="0"/>
                        </a:rPr>
                        <a:t>Exerciții de analiză personală</a:t>
                      </a:r>
                      <a:endParaRPr lang="en-US" sz="1000" dirty="0">
                        <a:effectLst/>
                        <a:latin typeface="Trebuchet MS" panose="020B0603020202020204" pitchFamily="34" charset="0"/>
                      </a:endParaRPr>
                    </a:p>
                    <a:p>
                      <a:pPr marL="342900" marR="0" lvl="0" indent="-342900" algn="l">
                        <a:spcBef>
                          <a:spcPts val="0"/>
                        </a:spcBef>
                        <a:spcAft>
                          <a:spcPts val="0"/>
                        </a:spcAft>
                        <a:buFont typeface="Symbol" panose="05050102010706020507" pitchFamily="18" charset="2"/>
                        <a:buChar char=""/>
                        <a:tabLst>
                          <a:tab pos="320040" algn="l"/>
                        </a:tabLst>
                      </a:pPr>
                      <a:r>
                        <a:rPr lang="it-IT" sz="1000" dirty="0">
                          <a:effectLst/>
                          <a:latin typeface="Trebuchet MS" panose="020B0603020202020204" pitchFamily="34" charset="0"/>
                        </a:rPr>
                        <a:t>Vizionarea de filme despre adolescență</a:t>
                      </a:r>
                      <a:endParaRPr lang="en-US" sz="1000" dirty="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000" dirty="0">
                          <a:effectLst/>
                          <a:latin typeface="Trebuchet MS" panose="020B0603020202020204" pitchFamily="34" charset="0"/>
                        </a:rPr>
                        <a:t>CS1.1.</a:t>
                      </a:r>
                    </a:p>
                    <a:p>
                      <a:pPr marL="0" marR="0">
                        <a:spcBef>
                          <a:spcPts val="0"/>
                        </a:spcBef>
                        <a:spcAft>
                          <a:spcPts val="0"/>
                        </a:spcAft>
                      </a:pPr>
                      <a:r>
                        <a:rPr lang="en-US" sz="1000" dirty="0">
                          <a:effectLst/>
                          <a:latin typeface="Trebuchet MS" panose="020B0603020202020204" pitchFamily="34" charset="0"/>
                        </a:rPr>
                        <a:t>1.Harta </a:t>
                      </a:r>
                      <a:r>
                        <a:rPr lang="en-US" sz="1000" dirty="0" err="1">
                          <a:effectLst/>
                          <a:latin typeface="Trebuchet MS" panose="020B0603020202020204" pitchFamily="34" charset="0"/>
                        </a:rPr>
                        <a:t>calităților</a:t>
                      </a:r>
                      <a:r>
                        <a:rPr lang="en-US" sz="1000" dirty="0">
                          <a:effectLst/>
                          <a:latin typeface="Trebuchet MS" panose="020B0603020202020204" pitchFamily="34" charset="0"/>
                        </a:rPr>
                        <a:t> </a:t>
                      </a:r>
                      <a:r>
                        <a:rPr lang="en-US" sz="1000" dirty="0" err="1">
                          <a:effectLst/>
                          <a:latin typeface="Trebuchet MS" panose="020B0603020202020204" pitchFamily="34" charset="0"/>
                        </a:rPr>
                        <a:t>mele</a:t>
                      </a:r>
                      <a:endParaRPr lang="en-US" sz="1000" dirty="0">
                        <a:effectLst/>
                        <a:latin typeface="Trebuchet MS" panose="020B0603020202020204" pitchFamily="34" charset="0"/>
                      </a:endParaRPr>
                    </a:p>
                    <a:p>
                      <a:pPr marL="0" marR="0">
                        <a:spcBef>
                          <a:spcPts val="0"/>
                        </a:spcBef>
                        <a:spcAft>
                          <a:spcPts val="0"/>
                        </a:spcAft>
                      </a:pPr>
                      <a:r>
                        <a:rPr lang="en-US" sz="1000" dirty="0">
                          <a:effectLst/>
                          <a:latin typeface="Trebuchet MS" panose="020B0603020202020204" pitchFamily="34" charset="0"/>
                        </a:rPr>
                        <a:t>2.Ierarhia </a:t>
                      </a:r>
                      <a:r>
                        <a:rPr lang="en-US" sz="1000" dirty="0" err="1">
                          <a:effectLst/>
                          <a:latin typeface="Trebuchet MS" panose="020B0603020202020204" pitchFamily="34" charset="0"/>
                        </a:rPr>
                        <a:t>valorilor</a:t>
                      </a:r>
                      <a:r>
                        <a:rPr lang="en-US" sz="1000" dirty="0">
                          <a:effectLst/>
                          <a:latin typeface="Trebuchet MS" panose="020B0603020202020204" pitchFamily="34" charset="0"/>
                        </a:rPr>
                        <a:t> </a:t>
                      </a:r>
                      <a:r>
                        <a:rPr lang="en-US" sz="1000" dirty="0" err="1">
                          <a:effectLst/>
                          <a:latin typeface="Trebuchet MS" panose="020B0603020202020204" pitchFamily="34" charset="0"/>
                        </a:rPr>
                        <a:t>mele</a:t>
                      </a:r>
                      <a:endParaRPr lang="en-US" sz="1000" dirty="0">
                        <a:effectLst/>
                        <a:latin typeface="Trebuchet MS" panose="020B0603020202020204" pitchFamily="34" charset="0"/>
                      </a:endParaRPr>
                    </a:p>
                    <a:p>
                      <a:pPr marL="0" marR="0">
                        <a:spcBef>
                          <a:spcPts val="0"/>
                        </a:spcBef>
                        <a:spcAft>
                          <a:spcPts val="0"/>
                        </a:spcAft>
                      </a:pPr>
                      <a:r>
                        <a:rPr lang="en-US" sz="1000" dirty="0">
                          <a:effectLst/>
                          <a:latin typeface="Trebuchet MS" panose="020B0603020202020204" pitchFamily="34" charset="0"/>
                        </a:rPr>
                        <a:t>3. Cum </a:t>
                      </a:r>
                      <a:r>
                        <a:rPr lang="en-US" sz="1000" dirty="0" err="1">
                          <a:effectLst/>
                          <a:latin typeface="Trebuchet MS" panose="020B0603020202020204" pitchFamily="34" charset="0"/>
                        </a:rPr>
                        <a:t>mă</a:t>
                      </a:r>
                      <a:r>
                        <a:rPr lang="en-US" sz="1000" dirty="0">
                          <a:effectLst/>
                          <a:latin typeface="Trebuchet MS" panose="020B0603020202020204" pitchFamily="34" charset="0"/>
                        </a:rPr>
                        <a:t> </a:t>
                      </a:r>
                      <a:r>
                        <a:rPr lang="en-US" sz="1000" dirty="0" err="1">
                          <a:effectLst/>
                          <a:latin typeface="Trebuchet MS" panose="020B0603020202020204" pitchFamily="34" charset="0"/>
                        </a:rPr>
                        <a:t>văd</a:t>
                      </a:r>
                      <a:r>
                        <a:rPr lang="en-US" sz="1000" dirty="0">
                          <a:effectLst/>
                          <a:latin typeface="Trebuchet MS" panose="020B0603020202020204" pitchFamily="34" charset="0"/>
                        </a:rPr>
                        <a:t> </a:t>
                      </a:r>
                      <a:r>
                        <a:rPr lang="en-US" sz="1000" dirty="0" err="1">
                          <a:effectLst/>
                          <a:latin typeface="Trebuchet MS" panose="020B0603020202020204" pitchFamily="34" charset="0"/>
                        </a:rPr>
                        <a:t>eu</a:t>
                      </a:r>
                      <a:r>
                        <a:rPr lang="en-US" sz="1000" dirty="0">
                          <a:effectLst/>
                          <a:latin typeface="Trebuchet MS" panose="020B0603020202020204" pitchFamily="34" charset="0"/>
                        </a:rPr>
                        <a:t> vs. cum sunt </a:t>
                      </a:r>
                      <a:r>
                        <a:rPr lang="en-US" sz="1000" dirty="0" err="1">
                          <a:effectLst/>
                          <a:latin typeface="Trebuchet MS" panose="020B0603020202020204" pitchFamily="34" charset="0"/>
                        </a:rPr>
                        <a:t>perceput</a:t>
                      </a:r>
                      <a:r>
                        <a:rPr lang="en-US" sz="1000" dirty="0">
                          <a:effectLst/>
                          <a:latin typeface="Trebuchet MS" panose="020B0603020202020204" pitchFamily="34" charset="0"/>
                        </a:rPr>
                        <a:t> de </a:t>
                      </a:r>
                      <a:r>
                        <a:rPr lang="en-US" sz="1000" dirty="0" err="1">
                          <a:effectLst/>
                          <a:latin typeface="Trebuchet MS" panose="020B0603020202020204" pitchFamily="34" charset="0"/>
                        </a:rPr>
                        <a:t>ceilalți</a:t>
                      </a:r>
                      <a:endParaRPr lang="en-US" sz="1000" dirty="0">
                        <a:effectLst/>
                        <a:latin typeface="Trebuchet MS" panose="020B0603020202020204" pitchFamily="34" charset="0"/>
                      </a:endParaRPr>
                    </a:p>
                    <a:p>
                      <a:pPr marL="0" marR="0">
                        <a:spcBef>
                          <a:spcPts val="0"/>
                        </a:spcBef>
                        <a:spcAft>
                          <a:spcPts val="0"/>
                        </a:spcAft>
                      </a:pPr>
                      <a:r>
                        <a:rPr lang="en-US" sz="1000" dirty="0">
                          <a:effectLst/>
                          <a:latin typeface="Trebuchet MS" panose="020B0603020202020204" pitchFamily="34" charset="0"/>
                        </a:rPr>
                        <a:t>4. Cum </a:t>
                      </a:r>
                      <a:r>
                        <a:rPr lang="en-US" sz="1000" dirty="0" err="1">
                          <a:effectLst/>
                          <a:latin typeface="Trebuchet MS" panose="020B0603020202020204" pitchFamily="34" charset="0"/>
                        </a:rPr>
                        <a:t>gestionez</a:t>
                      </a:r>
                      <a:r>
                        <a:rPr lang="en-US" sz="1000" dirty="0">
                          <a:effectLst/>
                          <a:latin typeface="Trebuchet MS" panose="020B0603020202020204" pitchFamily="34" charset="0"/>
                        </a:rPr>
                        <a:t> </a:t>
                      </a:r>
                      <a:r>
                        <a:rPr lang="en-US" sz="1000" dirty="0" err="1">
                          <a:effectLst/>
                          <a:latin typeface="Trebuchet MS" panose="020B0603020202020204" pitchFamily="34" charset="0"/>
                        </a:rPr>
                        <a:t>schimbările</a:t>
                      </a:r>
                      <a:r>
                        <a:rPr lang="en-US" sz="1000" dirty="0">
                          <a:effectLst/>
                          <a:latin typeface="Trebuchet MS" panose="020B0603020202020204" pitchFamily="34" charset="0"/>
                        </a:rPr>
                        <a:t> </a:t>
                      </a:r>
                      <a:r>
                        <a:rPr lang="en-US" sz="1000" dirty="0" err="1">
                          <a:effectLst/>
                          <a:latin typeface="Trebuchet MS" panose="020B0603020202020204" pitchFamily="34" charset="0"/>
                        </a:rPr>
                        <a:t>și</a:t>
                      </a:r>
                      <a:r>
                        <a:rPr lang="en-US" sz="1000" dirty="0">
                          <a:effectLst/>
                          <a:latin typeface="Trebuchet MS" panose="020B0603020202020204" pitchFamily="34" charset="0"/>
                        </a:rPr>
                        <a:t> </a:t>
                      </a:r>
                      <a:r>
                        <a:rPr lang="en-US" sz="1000" dirty="0" err="1">
                          <a:effectLst/>
                          <a:latin typeface="Trebuchet MS" panose="020B0603020202020204" pitchFamily="34" charset="0"/>
                        </a:rPr>
                        <a:t>noile</a:t>
                      </a:r>
                      <a:r>
                        <a:rPr lang="en-US" sz="1000" dirty="0">
                          <a:effectLst/>
                          <a:latin typeface="Trebuchet MS" panose="020B0603020202020204" pitchFamily="34" charset="0"/>
                        </a:rPr>
                        <a:t> </a:t>
                      </a:r>
                      <a:r>
                        <a:rPr lang="en-US" sz="1000" dirty="0" err="1">
                          <a:effectLst/>
                          <a:latin typeface="Trebuchet MS" panose="020B0603020202020204" pitchFamily="34" charset="0"/>
                        </a:rPr>
                        <a:t>roluri</a:t>
                      </a:r>
                      <a:r>
                        <a:rPr lang="en-US" sz="1000" dirty="0">
                          <a:effectLst/>
                          <a:latin typeface="Trebuchet MS" panose="020B0603020202020204" pitchFamily="34" charset="0"/>
                        </a:rPr>
                        <a:t> din </a:t>
                      </a:r>
                      <a:r>
                        <a:rPr lang="en-US" sz="1000" dirty="0" err="1">
                          <a:effectLst/>
                          <a:latin typeface="Trebuchet MS" panose="020B0603020202020204" pitchFamily="34" charset="0"/>
                        </a:rPr>
                        <a:t>viața</a:t>
                      </a:r>
                      <a:r>
                        <a:rPr lang="en-US" sz="1000" dirty="0">
                          <a:effectLst/>
                          <a:latin typeface="Trebuchet MS" panose="020B0603020202020204" pitchFamily="34" charset="0"/>
                        </a:rPr>
                        <a:t> </a:t>
                      </a:r>
                      <a:r>
                        <a:rPr lang="en-US" sz="1000" dirty="0" err="1">
                          <a:effectLst/>
                          <a:latin typeface="Trebuchet MS" panose="020B0603020202020204" pitchFamily="34" charset="0"/>
                        </a:rPr>
                        <a:t>mea</a:t>
                      </a:r>
                      <a:endParaRPr lang="en-US" sz="1000" dirty="0">
                        <a:effectLst/>
                        <a:latin typeface="Trebuchet MS" panose="020B0603020202020204" pitchFamily="34" charset="0"/>
                      </a:endParaRPr>
                    </a:p>
                    <a:p>
                      <a:pPr marL="0" marR="0">
                        <a:spcBef>
                          <a:spcPts val="0"/>
                        </a:spcBef>
                        <a:spcAft>
                          <a:spcPts val="0"/>
                        </a:spcAft>
                      </a:pPr>
                      <a:r>
                        <a:rPr lang="en-US" sz="1000" dirty="0">
                          <a:effectLst/>
                          <a:latin typeface="Trebuchet MS" panose="020B0603020202020204" pitchFamily="34" charset="0"/>
                        </a:rPr>
                        <a:t>5. </a:t>
                      </a:r>
                      <a:r>
                        <a:rPr lang="en-US" sz="1000" dirty="0" err="1">
                          <a:effectLst/>
                          <a:latin typeface="Trebuchet MS" panose="020B0603020202020204" pitchFamily="34" charset="0"/>
                        </a:rPr>
                        <a:t>Setarea</a:t>
                      </a:r>
                      <a:r>
                        <a:rPr lang="en-US" sz="1000" dirty="0">
                          <a:effectLst/>
                          <a:latin typeface="Trebuchet MS" panose="020B0603020202020204" pitchFamily="34" charset="0"/>
                        </a:rPr>
                        <a:t> </a:t>
                      </a:r>
                      <a:r>
                        <a:rPr lang="en-US" sz="1000" dirty="0" err="1">
                          <a:effectLst/>
                          <a:latin typeface="Trebuchet MS" panose="020B0603020202020204" pitchFamily="34" charset="0"/>
                        </a:rPr>
                        <a:t>limitelor</a:t>
                      </a:r>
                      <a:r>
                        <a:rPr lang="en-US" sz="1000" dirty="0">
                          <a:effectLst/>
                          <a:latin typeface="Trebuchet MS" panose="020B0603020202020204" pitchFamily="34" charset="0"/>
                        </a:rPr>
                        <a:t> </a:t>
                      </a:r>
                      <a:r>
                        <a:rPr lang="en-US" sz="1000" dirty="0" err="1">
                          <a:effectLst/>
                          <a:latin typeface="Trebuchet MS" panose="020B0603020202020204" pitchFamily="34" charset="0"/>
                        </a:rPr>
                        <a:t>personale</a:t>
                      </a:r>
                      <a:endParaRPr lang="en-US" sz="1000" dirty="0">
                        <a:effectLst/>
                        <a:latin typeface="Trebuchet MS" panose="020B0603020202020204" pitchFamily="34" charset="0"/>
                      </a:endParaRPr>
                    </a:p>
                    <a:p>
                      <a:pPr marL="0" marR="0">
                        <a:spcBef>
                          <a:spcPts val="0"/>
                        </a:spcBef>
                        <a:spcAft>
                          <a:spcPts val="0"/>
                        </a:spcAft>
                      </a:pPr>
                      <a:r>
                        <a:rPr lang="en-US" sz="1000" dirty="0">
                          <a:effectLst/>
                          <a:latin typeface="Trebuchet MS" panose="020B0603020202020204" pitchFamily="34" charset="0"/>
                        </a:rPr>
                        <a:t>6. Ce fac bine </a:t>
                      </a:r>
                      <a:r>
                        <a:rPr lang="en-US" sz="1000" dirty="0" err="1">
                          <a:effectLst/>
                          <a:latin typeface="Trebuchet MS" panose="020B0603020202020204" pitchFamily="34" charset="0"/>
                        </a:rPr>
                        <a:t>și</a:t>
                      </a:r>
                      <a:r>
                        <a:rPr lang="en-US" sz="1000" dirty="0">
                          <a:effectLst/>
                          <a:latin typeface="Trebuchet MS" panose="020B0603020202020204" pitchFamily="34" charset="0"/>
                        </a:rPr>
                        <a:t> </a:t>
                      </a:r>
                      <a:r>
                        <a:rPr lang="en-US" sz="1000" dirty="0" err="1">
                          <a:effectLst/>
                          <a:latin typeface="Trebuchet MS" panose="020B0603020202020204" pitchFamily="34" charset="0"/>
                        </a:rPr>
                        <a:t>ce</a:t>
                      </a:r>
                      <a:r>
                        <a:rPr lang="en-US" sz="1000" dirty="0">
                          <a:effectLst/>
                          <a:latin typeface="Trebuchet MS" panose="020B0603020202020204" pitchFamily="34" charset="0"/>
                        </a:rPr>
                        <a:t> pot </a:t>
                      </a:r>
                      <a:r>
                        <a:rPr lang="en-US" sz="1000" dirty="0" err="1">
                          <a:effectLst/>
                          <a:latin typeface="Trebuchet MS" panose="020B0603020202020204" pitchFamily="34" charset="0"/>
                        </a:rPr>
                        <a:t>să</a:t>
                      </a:r>
                      <a:r>
                        <a:rPr lang="en-US" sz="1000" dirty="0">
                          <a:effectLst/>
                          <a:latin typeface="Trebuchet MS" panose="020B0603020202020204" pitchFamily="34" charset="0"/>
                        </a:rPr>
                        <a:t> </a:t>
                      </a:r>
                      <a:r>
                        <a:rPr lang="en-US" sz="1000" dirty="0" err="1">
                          <a:effectLst/>
                          <a:latin typeface="Trebuchet MS" panose="020B0603020202020204" pitchFamily="34" charset="0"/>
                        </a:rPr>
                        <a:t>îmbunătățesc</a:t>
                      </a:r>
                      <a:endParaRPr lang="en-US" sz="1000" dirty="0">
                        <a:effectLst/>
                        <a:latin typeface="Trebuchet MS" panose="020B0603020202020204" pitchFamily="34" charset="0"/>
                      </a:endParaRPr>
                    </a:p>
                    <a:p>
                      <a:pPr marL="0" marR="0">
                        <a:spcBef>
                          <a:spcPts val="0"/>
                        </a:spcBef>
                        <a:spcAft>
                          <a:spcPts val="0"/>
                        </a:spcAft>
                      </a:pPr>
                      <a:r>
                        <a:rPr lang="en-US" sz="1000" dirty="0">
                          <a:effectLst/>
                          <a:latin typeface="Trebuchet MS" panose="020B0603020202020204" pitchFamily="34" charset="0"/>
                        </a:rPr>
                        <a:t>7. Cum </a:t>
                      </a:r>
                      <a:r>
                        <a:rPr lang="en-US" sz="1000" dirty="0" err="1">
                          <a:effectLst/>
                          <a:latin typeface="Trebuchet MS" panose="020B0603020202020204" pitchFamily="34" charset="0"/>
                        </a:rPr>
                        <a:t>învăț</a:t>
                      </a:r>
                      <a:r>
                        <a:rPr lang="en-US" sz="1000" dirty="0">
                          <a:effectLst/>
                          <a:latin typeface="Trebuchet MS" panose="020B0603020202020204" pitchFamily="34" charset="0"/>
                        </a:rPr>
                        <a:t> din </a:t>
                      </a:r>
                      <a:r>
                        <a:rPr lang="en-US" sz="1000" dirty="0" err="1">
                          <a:effectLst/>
                          <a:latin typeface="Trebuchet MS" panose="020B0603020202020204" pitchFamily="34" charset="0"/>
                        </a:rPr>
                        <a:t>greșeli</a:t>
                      </a:r>
                      <a:r>
                        <a:rPr lang="en-US" sz="1000" dirty="0">
                          <a:effectLst/>
                          <a:latin typeface="Trebuchet MS" panose="020B0603020202020204" pitchFamily="34" charset="0"/>
                        </a:rPr>
                        <a:t> </a:t>
                      </a:r>
                      <a:r>
                        <a:rPr lang="en-US" sz="1000" dirty="0" err="1">
                          <a:effectLst/>
                          <a:latin typeface="Trebuchet MS" panose="020B0603020202020204" pitchFamily="34" charset="0"/>
                        </a:rPr>
                        <a:t>și</a:t>
                      </a:r>
                      <a:r>
                        <a:rPr lang="en-US" sz="1000" dirty="0">
                          <a:effectLst/>
                          <a:latin typeface="Trebuchet MS" panose="020B0603020202020204" pitchFamily="34" charset="0"/>
                        </a:rPr>
                        <a:t> nu </a:t>
                      </a:r>
                      <a:r>
                        <a:rPr lang="en-US" sz="1000" dirty="0" err="1">
                          <a:effectLst/>
                          <a:latin typeface="Trebuchet MS" panose="020B0603020202020204" pitchFamily="34" charset="0"/>
                        </a:rPr>
                        <a:t>mă</a:t>
                      </a:r>
                      <a:r>
                        <a:rPr lang="en-US" sz="1000" dirty="0">
                          <a:effectLst/>
                          <a:latin typeface="Trebuchet MS" panose="020B0603020202020204" pitchFamily="34" charset="0"/>
                        </a:rPr>
                        <a:t> </a:t>
                      </a:r>
                      <a:r>
                        <a:rPr lang="en-US" sz="1000" dirty="0" err="1">
                          <a:effectLst/>
                          <a:latin typeface="Trebuchet MS" panose="020B0603020202020204" pitchFamily="34" charset="0"/>
                        </a:rPr>
                        <a:t>dau</a:t>
                      </a:r>
                      <a:r>
                        <a:rPr lang="en-US" sz="1000" dirty="0">
                          <a:effectLst/>
                          <a:latin typeface="Trebuchet MS" panose="020B0603020202020204" pitchFamily="34" charset="0"/>
                        </a:rPr>
                        <a:t> </a:t>
                      </a:r>
                      <a:r>
                        <a:rPr lang="en-US" sz="1000" dirty="0" err="1">
                          <a:effectLst/>
                          <a:latin typeface="Trebuchet MS" panose="020B0603020202020204" pitchFamily="34" charset="0"/>
                        </a:rPr>
                        <a:t>bătut</a:t>
                      </a:r>
                      <a:endParaRPr lang="en-US" sz="1000" dirty="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000" dirty="0">
                          <a:effectLst/>
                          <a:latin typeface="Trebuchet MS" panose="020B0603020202020204" pitchFamily="34" charset="0"/>
                        </a:rPr>
                        <a:t>12</a:t>
                      </a:r>
                      <a:endParaRPr lang="en-US" sz="1000" dirty="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000" dirty="0">
                          <a:effectLst/>
                          <a:latin typeface="Trebuchet MS" panose="020B0603020202020204" pitchFamily="34" charset="0"/>
                        </a:rPr>
                        <a:t> </a:t>
                      </a:r>
                      <a:endParaRPr lang="en-US" sz="1000" dirty="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a:spcBef>
                          <a:spcPts val="0"/>
                        </a:spcBef>
                        <a:spcAft>
                          <a:spcPts val="0"/>
                        </a:spcAft>
                      </a:pPr>
                      <a:r>
                        <a:rPr lang="en-US" sz="1000" dirty="0" err="1">
                          <a:effectLst/>
                          <a:latin typeface="Trebuchet MS" panose="020B0603020202020204" pitchFamily="34" charset="0"/>
                        </a:rPr>
                        <a:t>Consilierul</a:t>
                      </a:r>
                      <a:r>
                        <a:rPr lang="en-US" sz="1000" dirty="0">
                          <a:effectLst/>
                          <a:latin typeface="Trebuchet MS" panose="020B0603020202020204" pitchFamily="34" charset="0"/>
                        </a:rPr>
                        <a:t> </a:t>
                      </a:r>
                      <a:r>
                        <a:rPr lang="en-US" sz="1000" dirty="0" err="1">
                          <a:effectLst/>
                          <a:latin typeface="Trebuchet MS" panose="020B0603020202020204" pitchFamily="34" charset="0"/>
                        </a:rPr>
                        <a:t>școlar</a:t>
                      </a:r>
                      <a:endParaRPr lang="en-US" sz="1000" dirty="0">
                        <a:effectLst/>
                        <a:latin typeface="Trebuchet MS" panose="020B0603020202020204" pitchFamily="34" charset="0"/>
                      </a:endParaRPr>
                    </a:p>
                    <a:p>
                      <a:pPr marL="0" marR="0">
                        <a:spcBef>
                          <a:spcPts val="0"/>
                        </a:spcBef>
                        <a:spcAft>
                          <a:spcPts val="0"/>
                        </a:spcAft>
                      </a:pPr>
                      <a:r>
                        <a:rPr lang="en-US" sz="1000" dirty="0">
                          <a:effectLst/>
                          <a:latin typeface="Trebuchet MS" panose="020B0603020202020204" pitchFamily="34" charset="0"/>
                        </a:rPr>
                        <a:t> </a:t>
                      </a:r>
                    </a:p>
                    <a:p>
                      <a:pPr marL="0" marR="0">
                        <a:spcBef>
                          <a:spcPts val="0"/>
                        </a:spcBef>
                        <a:spcAft>
                          <a:spcPts val="0"/>
                        </a:spcAft>
                      </a:pPr>
                      <a:r>
                        <a:rPr lang="en-US" sz="1000" dirty="0" err="1">
                          <a:effectLst/>
                          <a:latin typeface="Trebuchet MS" panose="020B0603020202020204" pitchFamily="34" charset="0"/>
                        </a:rPr>
                        <a:t>Biroul</a:t>
                      </a:r>
                      <a:r>
                        <a:rPr lang="en-US" sz="1000" dirty="0">
                          <a:effectLst/>
                          <a:latin typeface="Trebuchet MS" panose="020B0603020202020204" pitchFamily="34" charset="0"/>
                        </a:rPr>
                        <a:t> de </a:t>
                      </a:r>
                      <a:r>
                        <a:rPr lang="en-US" sz="1000" dirty="0" err="1">
                          <a:effectLst/>
                          <a:latin typeface="Trebuchet MS" panose="020B0603020202020204" pitchFamily="34" charset="0"/>
                        </a:rPr>
                        <a:t>siguranță</a:t>
                      </a:r>
                      <a:r>
                        <a:rPr lang="en-US" sz="1000" dirty="0">
                          <a:effectLst/>
                          <a:latin typeface="Trebuchet MS" panose="020B0603020202020204" pitchFamily="34" charset="0"/>
                        </a:rPr>
                        <a:t> </a:t>
                      </a:r>
                      <a:r>
                        <a:rPr lang="en-US" sz="1000" dirty="0" err="1">
                          <a:effectLst/>
                          <a:latin typeface="Trebuchet MS" panose="020B0603020202020204" pitchFamily="34" charset="0"/>
                        </a:rPr>
                        <a:t>și</a:t>
                      </a:r>
                      <a:r>
                        <a:rPr lang="en-US" sz="1000" dirty="0">
                          <a:effectLst/>
                          <a:latin typeface="Trebuchet MS" panose="020B0603020202020204" pitchFamily="34" charset="0"/>
                        </a:rPr>
                        <a:t> </a:t>
                      </a:r>
                      <a:r>
                        <a:rPr lang="en-US" sz="1000" dirty="0" err="1">
                          <a:effectLst/>
                          <a:latin typeface="Trebuchet MS" panose="020B0603020202020204" pitchFamily="34" charset="0"/>
                        </a:rPr>
                        <a:t>prevenire</a:t>
                      </a:r>
                      <a:r>
                        <a:rPr lang="en-US" sz="1000" dirty="0">
                          <a:effectLst/>
                          <a:latin typeface="Trebuchet MS" panose="020B0603020202020204" pitchFamily="34" charset="0"/>
                        </a:rPr>
                        <a:t> </a:t>
                      </a:r>
                      <a:r>
                        <a:rPr lang="en-US" sz="1000" dirty="0" err="1">
                          <a:effectLst/>
                          <a:latin typeface="Trebuchet MS" panose="020B0603020202020204" pitchFamily="34" charset="0"/>
                        </a:rPr>
                        <a:t>școlară</a:t>
                      </a:r>
                      <a:endParaRPr lang="en-US" sz="1000" dirty="0">
                        <a:effectLst/>
                        <a:latin typeface="Trebuchet MS" panose="020B0603020202020204" pitchFamily="34" charset="0"/>
                      </a:endParaRPr>
                    </a:p>
                    <a:p>
                      <a:pPr marL="0" marR="0">
                        <a:spcBef>
                          <a:spcPts val="0"/>
                        </a:spcBef>
                        <a:spcAft>
                          <a:spcPts val="0"/>
                        </a:spcAft>
                      </a:pPr>
                      <a:r>
                        <a:rPr lang="en-US" sz="1000" dirty="0">
                          <a:effectLst/>
                          <a:latin typeface="Trebuchet MS" panose="020B0603020202020204" pitchFamily="34" charset="0"/>
                        </a:rPr>
                        <a:t> </a:t>
                      </a:r>
                    </a:p>
                    <a:p>
                      <a:pPr marL="0" marR="0">
                        <a:spcBef>
                          <a:spcPts val="0"/>
                        </a:spcBef>
                        <a:spcAft>
                          <a:spcPts val="0"/>
                        </a:spcAft>
                      </a:pPr>
                      <a:r>
                        <a:rPr lang="en-US" sz="1000" dirty="0">
                          <a:effectLst/>
                          <a:latin typeface="Trebuchet MS" panose="020B0603020202020204" pitchFamily="34" charset="0"/>
                        </a:rPr>
                        <a:t>ONG-</a:t>
                      </a:r>
                      <a:r>
                        <a:rPr lang="en-US" sz="1000" dirty="0" err="1">
                          <a:effectLst/>
                          <a:latin typeface="Trebuchet MS" panose="020B0603020202020204" pitchFamily="34" charset="0"/>
                        </a:rPr>
                        <a:t>uri</a:t>
                      </a:r>
                      <a:endParaRPr lang="en-US" sz="1000" dirty="0">
                        <a:effectLst/>
                        <a:latin typeface="Trebuchet MS" panose="020B0603020202020204" pitchFamily="34" charset="0"/>
                      </a:endParaRPr>
                    </a:p>
                    <a:p>
                      <a:pPr marL="0" marR="0">
                        <a:spcBef>
                          <a:spcPts val="0"/>
                        </a:spcBef>
                        <a:spcAft>
                          <a:spcPts val="0"/>
                        </a:spcAft>
                      </a:pPr>
                      <a:r>
                        <a:rPr lang="en-US" sz="1000" dirty="0">
                          <a:effectLst/>
                          <a:latin typeface="Trebuchet MS" panose="020B0603020202020204" pitchFamily="34" charset="0"/>
                        </a:rPr>
                        <a:t> </a:t>
                      </a:r>
                    </a:p>
                    <a:p>
                      <a:pPr marL="0" marR="0">
                        <a:spcBef>
                          <a:spcPts val="0"/>
                        </a:spcBef>
                        <a:spcAft>
                          <a:spcPts val="0"/>
                        </a:spcAft>
                      </a:pPr>
                      <a:r>
                        <a:rPr lang="en-US" sz="1000" dirty="0" err="1">
                          <a:effectLst/>
                          <a:latin typeface="Trebuchet MS" panose="020B0603020202020204" pitchFamily="34" charset="0"/>
                        </a:rPr>
                        <a:t>Asociația</a:t>
                      </a:r>
                      <a:r>
                        <a:rPr lang="en-US" sz="1000" dirty="0">
                          <a:effectLst/>
                          <a:latin typeface="Trebuchet MS" panose="020B0603020202020204" pitchFamily="34" charset="0"/>
                        </a:rPr>
                        <a:t> </a:t>
                      </a:r>
                      <a:r>
                        <a:rPr lang="en-US" sz="1000" dirty="0" err="1">
                          <a:effectLst/>
                          <a:latin typeface="Trebuchet MS" panose="020B0603020202020204" pitchFamily="34" charset="0"/>
                        </a:rPr>
                        <a:t>părinților</a:t>
                      </a:r>
                      <a:endParaRPr lang="en-US" sz="1000" dirty="0">
                        <a:effectLst/>
                        <a:latin typeface="Trebuchet MS" panose="020B0603020202020204" pitchFamily="34" charset="0"/>
                      </a:endParaRPr>
                    </a:p>
                    <a:p>
                      <a:pPr marL="0" marR="0">
                        <a:spcBef>
                          <a:spcPts val="0"/>
                        </a:spcBef>
                        <a:spcAft>
                          <a:spcPts val="0"/>
                        </a:spcAft>
                      </a:pPr>
                      <a:r>
                        <a:rPr lang="en-US" sz="1000" dirty="0">
                          <a:effectLst/>
                          <a:latin typeface="Trebuchet MS" panose="020B0603020202020204" pitchFamily="34" charset="0"/>
                        </a:rPr>
                        <a:t> </a:t>
                      </a:r>
                    </a:p>
                    <a:p>
                      <a:pPr marL="0" marR="0">
                        <a:spcBef>
                          <a:spcPts val="0"/>
                        </a:spcBef>
                        <a:spcAft>
                          <a:spcPts val="0"/>
                        </a:spcAft>
                      </a:pPr>
                      <a:r>
                        <a:rPr lang="en-US" sz="1000" dirty="0" err="1">
                          <a:effectLst/>
                          <a:latin typeface="Trebuchet MS" panose="020B0603020202020204" pitchFamily="34" charset="0"/>
                        </a:rPr>
                        <a:t>Consiliul</a:t>
                      </a:r>
                      <a:r>
                        <a:rPr lang="en-US" sz="1000" dirty="0">
                          <a:effectLst/>
                          <a:latin typeface="Trebuchet MS" panose="020B0603020202020204" pitchFamily="34" charset="0"/>
                        </a:rPr>
                        <a:t> </a:t>
                      </a:r>
                      <a:r>
                        <a:rPr lang="en-US" sz="1000" dirty="0" err="1">
                          <a:effectLst/>
                          <a:latin typeface="Trebuchet MS" panose="020B0603020202020204" pitchFamily="34" charset="0"/>
                        </a:rPr>
                        <a:t>elevilor</a:t>
                      </a:r>
                      <a:endParaRPr lang="en-US" sz="1000" dirty="0">
                        <a:effectLst/>
                        <a:latin typeface="Trebuchet MS" panose="020B0603020202020204" pitchFamily="34" charset="0"/>
                        <a:ea typeface="Times New Roman" panose="02020603050405020304" pitchFamily="18" charset="0"/>
                      </a:endParaRPr>
                    </a:p>
                  </a:txBody>
                  <a:tcPr marL="68580" marR="68580" marT="0" marB="0"/>
                </a:tc>
                <a:tc>
                  <a:txBody>
                    <a:bodyPr/>
                    <a:lstStyle/>
                    <a:p>
                      <a:pPr marL="0" marR="0" lvl="0" indent="0" algn="just">
                        <a:spcBef>
                          <a:spcPts val="0"/>
                        </a:spcBef>
                        <a:spcAft>
                          <a:spcPts val="0"/>
                        </a:spcAft>
                        <a:buFont typeface="Symbol" panose="05050102010706020507" pitchFamily="18" charset="2"/>
                        <a:buNone/>
                        <a:tabLst>
                          <a:tab pos="137160" algn="l"/>
                        </a:tabLst>
                      </a:pPr>
                      <a:r>
                        <a:rPr lang="en-US" sz="1000" dirty="0" err="1">
                          <a:effectLst/>
                          <a:latin typeface="Trebuchet MS" panose="020B0603020202020204" pitchFamily="34" charset="0"/>
                        </a:rPr>
                        <a:t>Dialogul</a:t>
                      </a:r>
                      <a:endParaRPr lang="en-US" sz="1000" dirty="0">
                        <a:effectLst/>
                        <a:latin typeface="Trebuchet MS" panose="020B0603020202020204" pitchFamily="34" charset="0"/>
                      </a:endParaRPr>
                    </a:p>
                    <a:p>
                      <a:pPr marL="0" marR="0" lvl="0" indent="0" algn="just">
                        <a:spcBef>
                          <a:spcPts val="0"/>
                        </a:spcBef>
                        <a:spcAft>
                          <a:spcPts val="0"/>
                        </a:spcAft>
                        <a:buFont typeface="Symbol" panose="05050102010706020507" pitchFamily="18" charset="2"/>
                        <a:buNone/>
                        <a:tabLst>
                          <a:tab pos="137160" algn="l"/>
                        </a:tabLst>
                      </a:pPr>
                      <a:r>
                        <a:rPr lang="en-US" sz="1000" dirty="0" err="1">
                          <a:effectLst/>
                          <a:latin typeface="Trebuchet MS" panose="020B0603020202020204" pitchFamily="34" charset="0"/>
                        </a:rPr>
                        <a:t>Conversatia</a:t>
                      </a:r>
                      <a:endParaRPr lang="en-US" sz="1000" dirty="0">
                        <a:effectLst/>
                        <a:latin typeface="Trebuchet MS" panose="020B0603020202020204" pitchFamily="34" charset="0"/>
                      </a:endParaRPr>
                    </a:p>
                    <a:p>
                      <a:pPr marL="0" marR="0" lvl="0" indent="0" algn="just">
                        <a:spcBef>
                          <a:spcPts val="0"/>
                        </a:spcBef>
                        <a:spcAft>
                          <a:spcPts val="0"/>
                        </a:spcAft>
                        <a:buFont typeface="Symbol" panose="05050102010706020507" pitchFamily="18" charset="2"/>
                        <a:buNone/>
                        <a:tabLst>
                          <a:tab pos="137160" algn="l"/>
                        </a:tabLst>
                      </a:pPr>
                      <a:r>
                        <a:rPr lang="en-US" sz="1000" dirty="0" err="1">
                          <a:effectLst/>
                          <a:latin typeface="Trebuchet MS" panose="020B0603020202020204" pitchFamily="34" charset="0"/>
                        </a:rPr>
                        <a:t>Studiu</a:t>
                      </a:r>
                      <a:r>
                        <a:rPr lang="en-US" sz="1000" dirty="0">
                          <a:effectLst/>
                          <a:latin typeface="Trebuchet MS" panose="020B0603020202020204" pitchFamily="34" charset="0"/>
                        </a:rPr>
                        <a:t> de </a:t>
                      </a:r>
                      <a:r>
                        <a:rPr lang="en-US" sz="1000" dirty="0" err="1">
                          <a:effectLst/>
                          <a:latin typeface="Trebuchet MS" panose="020B0603020202020204" pitchFamily="34" charset="0"/>
                        </a:rPr>
                        <a:t>caz</a:t>
                      </a:r>
                      <a:endParaRPr lang="en-US" sz="1000" dirty="0">
                        <a:effectLst/>
                        <a:latin typeface="Trebuchet MS" panose="020B0603020202020204" pitchFamily="34" charset="0"/>
                      </a:endParaRPr>
                    </a:p>
                    <a:p>
                      <a:pPr marL="0" marR="0" lvl="0" indent="0" algn="just">
                        <a:spcBef>
                          <a:spcPts val="0"/>
                        </a:spcBef>
                        <a:spcAft>
                          <a:spcPts val="0"/>
                        </a:spcAft>
                        <a:buFont typeface="Symbol" panose="05050102010706020507" pitchFamily="18" charset="2"/>
                        <a:buNone/>
                        <a:tabLst>
                          <a:tab pos="137160" algn="l"/>
                        </a:tabLst>
                      </a:pPr>
                      <a:r>
                        <a:rPr lang="en-US" sz="1000" dirty="0" err="1">
                          <a:effectLst/>
                          <a:latin typeface="Trebuchet MS" panose="020B0603020202020204" pitchFamily="34" charset="0"/>
                        </a:rPr>
                        <a:t>Problematizarea</a:t>
                      </a:r>
                      <a:endParaRPr lang="en-US" sz="1000" dirty="0">
                        <a:effectLst/>
                        <a:latin typeface="Trebuchet MS" panose="020B0603020202020204" pitchFamily="34" charset="0"/>
                      </a:endParaRPr>
                    </a:p>
                    <a:p>
                      <a:pPr marL="0" marR="0" lvl="0" indent="0" algn="just">
                        <a:spcBef>
                          <a:spcPts val="0"/>
                        </a:spcBef>
                        <a:spcAft>
                          <a:spcPts val="0"/>
                        </a:spcAft>
                        <a:buFont typeface="Symbol" panose="05050102010706020507" pitchFamily="18" charset="2"/>
                        <a:buNone/>
                        <a:tabLst>
                          <a:tab pos="137160" algn="l"/>
                        </a:tabLst>
                      </a:pPr>
                      <a:r>
                        <a:rPr lang="en-US" sz="1000" dirty="0" err="1">
                          <a:effectLst/>
                          <a:latin typeface="Trebuchet MS" panose="020B0603020202020204" pitchFamily="34" charset="0"/>
                        </a:rPr>
                        <a:t>Autoevaluarea</a:t>
                      </a:r>
                      <a:endParaRPr lang="en-US" sz="1000" dirty="0">
                        <a:effectLst/>
                        <a:latin typeface="Trebuchet MS" panose="020B0603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3904201657"/>
                  </a:ext>
                </a:extLst>
              </a:tr>
            </a:tbl>
          </a:graphicData>
        </a:graphic>
      </p:graphicFrame>
    </p:spTree>
    <p:extLst>
      <p:ext uri="{BB962C8B-B14F-4D97-AF65-F5344CB8AC3E}">
        <p14:creationId xmlns:p14="http://schemas.microsoft.com/office/powerpoint/2010/main" val="326222157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TotalTime>
  <Words>4070</Words>
  <Application>Microsoft Office PowerPoint</Application>
  <PresentationFormat>Widescreen</PresentationFormat>
  <Paragraphs>336</Paragraphs>
  <Slides>26</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26</vt:i4>
      </vt:variant>
    </vt:vector>
  </HeadingPairs>
  <TitlesOfParts>
    <vt:vector size="39" baseType="lpstr">
      <vt:lpstr>-apple-system</vt:lpstr>
      <vt:lpstr>Aptos</vt:lpstr>
      <vt:lpstr>Arial</vt:lpstr>
      <vt:lpstr>Calibri</vt:lpstr>
      <vt:lpstr>Calibri Light</vt:lpstr>
      <vt:lpstr>Corbel</vt:lpstr>
      <vt:lpstr>Symbol</vt:lpstr>
      <vt:lpstr>Tahoma</vt:lpstr>
      <vt:lpstr>Times New Roman</vt:lpstr>
      <vt:lpstr>Trebuchet MS</vt:lpstr>
      <vt:lpstr>Wingdings</vt:lpstr>
      <vt:lpstr>Wingdings 2</vt:lpstr>
      <vt:lpstr>Office Theme</vt:lpstr>
      <vt:lpstr>    </vt:lpstr>
      <vt:lpstr>  Noutăți  </vt:lpstr>
      <vt:lpstr>  Noutăți  </vt:lpstr>
      <vt:lpstr>PowerPoint Presentation</vt:lpstr>
      <vt:lpstr>PowerPoint Presentation</vt:lpstr>
      <vt:lpstr>PowerPoint Presentation</vt:lpstr>
      <vt:lpstr>Documente şcolare – arie curriculară consiliere și orientare</vt:lpstr>
      <vt:lpstr>Cadre didactice</vt:lpstr>
      <vt:lpstr> </vt:lpstr>
      <vt:lpstr>PowerPoint Presentation</vt:lpstr>
      <vt:lpstr>PowerPoint Presentation</vt:lpstr>
      <vt:lpstr>PowerPoint Presentation</vt:lpstr>
      <vt:lpstr>PowerPoint Presentation</vt:lpstr>
      <vt:lpstr>Profesorul diriginte</vt:lpstr>
      <vt:lpstr>PowerPoint Presentation</vt:lpstr>
      <vt:lpstr>PowerPoint Presentation</vt:lpstr>
      <vt:lpstr>Coordonatorul pentru proiecte şi programe educative şcolare şi extraşcolare</vt:lpstr>
      <vt:lpstr>OMEC 3858/2026 pentru aprobarea Metodologiei-cadru privind elaborarea și gestionarea portofoliului profesional al cadrului didactic</vt:lpstr>
      <vt:lpstr> Documente ale directorilor de palate și cluburi ale elevilor  (monitorizate de inspectorul educativ) </vt:lpstr>
      <vt:lpstr>Activitatea educativă</vt:lpstr>
      <vt:lpstr>Calendarul proiectelor de educație extrașcolară</vt:lpstr>
      <vt:lpstr> Concursuri naționale </vt:lpstr>
      <vt:lpstr> Proiecte, parteneriate, activități extrașcolare </vt:lpstr>
      <vt:lpstr>Avize activități extrașcolare</vt:lpstr>
      <vt:lpstr>Raportări anuale – în drive</vt:lpstr>
      <vt:lpstr>SUCCES ÎN NOUL AN ȘCOLAR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Daniela Calugaru</dc:creator>
  <cp:lastModifiedBy>Catalina Chendea</cp:lastModifiedBy>
  <cp:revision>21</cp:revision>
  <dcterms:created xsi:type="dcterms:W3CDTF">2026-09-07T09:27:14Z</dcterms:created>
  <dcterms:modified xsi:type="dcterms:W3CDTF">2026-09-10T13:40:14Z</dcterms:modified>
</cp:coreProperties>
</file>