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13" d="100"/>
          <a:sy n="113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427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ASTER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565392"/>
            <a:ext cx="12188952" cy="0"/>
          </a:xfrm>
          <a:prstGeom prst="line">
            <a:avLst/>
          </a:prstGeom>
          <a:noFill/>
          <a:ln w="12700">
            <a:solidFill>
              <a:srgbClr val="E4EAED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20040" y="6601968"/>
            <a:ext cx="804672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670" dirty="0">
                <a:solidFill>
                  <a:srgbClr val="60717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 · Materiale de sprijin pentru clasa a IX-a · 2026–2027</a:t>
            </a:r>
            <a:endParaRPr lang="en-US" sz="670" dirty="0"/>
          </a:p>
        </p:txBody>
      </p:sp>
      <p:sp>
        <p:nvSpPr>
          <p:cNvPr id="4" name="Text 2"/>
          <p:cNvSpPr/>
          <p:nvPr/>
        </p:nvSpPr>
        <p:spPr>
          <a:xfrm>
            <a:off x="10789920" y="6601968"/>
            <a:ext cx="100584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r">
              <a:buNone/>
            </a:pPr>
            <a:r>
              <a:rPr lang="en-US" sz="670" b="1" dirty="0">
                <a:solidFill>
                  <a:srgbClr val="60717B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MEC–CNCE</a:t>
            </a:r>
            <a:endParaRPr lang="en-US" sz="67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F3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3449"/>
          </a:solidFill>
          <a:ln w="12700">
            <a:solidFill>
              <a:srgbClr val="1F3449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58368" y="457200"/>
            <a:ext cx="6309360" cy="566928"/>
          </a:xfrm>
          <a:prstGeom prst="roundRect">
            <a:avLst>
              <a:gd name="adj" fmla="val 35714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</p:spPr>
        <p:txBody>
          <a:bodyPr wrap="square" lIns="0" tIns="0" rIns="0" bIns="0" rtlCol="0" anchor="ctr">
            <a:normAutofit/>
          </a:bodyPr>
          <a:lstStyle/>
          <a:p>
            <a:pPr marL="0" indent="0" algn="ctr">
              <a:buNone/>
            </a:pPr>
            <a:r>
              <a:rPr sz="1350" b="1">
                <a:solidFill>
                  <a:srgbClr val="24384C"/>
                </a:solidFill>
              </a:rPr>
              <a:t>CONSFĂTUIRILE NAȚIONALE CU INSPECTORII ȘCOLARI</a:t>
            </a:r>
            <a:endParaRPr lang="en-US" sz="690" dirty="0"/>
          </a:p>
          <a:p>
            <a:pPr algn="ctr"/>
            <a:r>
              <a:rPr sz="950" b="1">
                <a:solidFill>
                  <a:srgbClr val="24384C"/>
                </a:solidFill>
              </a:rPr>
              <a:t>prezentare CNCE · materiale de sprijin pentru clasa a IX-a</a:t>
            </a:r>
          </a:p>
        </p:txBody>
      </p:sp>
      <p:sp>
        <p:nvSpPr>
          <p:cNvPr id="4" name="Text 2"/>
          <p:cNvSpPr/>
          <p:nvPr/>
        </p:nvSpPr>
        <p:spPr>
          <a:xfrm>
            <a:off x="658368" y="1143000"/>
            <a:ext cx="6492240" cy="160020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55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MATERIALE DE SPRIJIN</a:t>
            </a:r>
            <a:endParaRPr lang="en-US" sz="2550" dirty="0"/>
          </a:p>
          <a:p>
            <a:pPr marL="0" indent="0">
              <a:buNone/>
            </a:pPr>
            <a:r>
              <a:rPr lang="en-US" sz="255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PENTRU APLICAREA</a:t>
            </a:r>
            <a:endParaRPr lang="en-US" sz="2550" dirty="0"/>
          </a:p>
          <a:p>
            <a:pPr marL="0" indent="0">
              <a:buNone/>
            </a:pPr>
            <a:r>
              <a:rPr lang="en-US" sz="255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NOULUI CURRICULUM</a:t>
            </a:r>
            <a:endParaRPr lang="en-US" sz="2550" dirty="0"/>
          </a:p>
        </p:txBody>
      </p:sp>
      <p:sp>
        <p:nvSpPr>
          <p:cNvPr id="5" name="Shape 3"/>
          <p:cNvSpPr/>
          <p:nvPr/>
        </p:nvSpPr>
        <p:spPr>
          <a:xfrm>
            <a:off x="685800" y="2962656"/>
            <a:ext cx="1280160" cy="0"/>
          </a:xfrm>
          <a:prstGeom prst="line">
            <a:avLst/>
          </a:prstGeom>
          <a:noFill/>
          <a:ln w="508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685800" y="3200400"/>
            <a:ext cx="59436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00" dirty="0">
                <a:solidFill>
                  <a:srgbClr val="DDE8E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Repere metodologice pe discipline + Planificări cu sens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685800" y="3703320"/>
            <a:ext cx="6492240" cy="685800"/>
          </a:xfrm>
          <a:prstGeom prst="rect">
            <a:avLst/>
          </a:prstGeom>
          <a:noFill/>
          <a:ln/>
        </p:spPr>
        <p:txBody>
          <a:bodyPr wrap="square" lIns="254" tIns="254" rIns="254" bIns="254" rtlCol="0" anchor="ctr">
            <a:normAutofit/>
          </a:bodyPr>
          <a:lstStyle/>
          <a:p>
            <a:pPr marL="0" indent="0">
              <a:buNone/>
            </a:pPr>
            <a:r>
              <a:rPr lang="en-US" sz="1220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De la documente curriculare la decizii didactice explicite, dovezi de învățare și progres vizibil la clasă.</a:t>
            </a:r>
            <a:endParaRPr lang="en-US" sz="1220" dirty="0"/>
          </a:p>
        </p:txBody>
      </p:sp>
      <p:sp>
        <p:nvSpPr>
          <p:cNvPr id="8" name="Text 6"/>
          <p:cNvSpPr/>
          <p:nvPr/>
        </p:nvSpPr>
        <p:spPr>
          <a:xfrm>
            <a:off x="7452360" y="1325880"/>
            <a:ext cx="1143000" cy="585216"/>
          </a:xfrm>
          <a:prstGeom prst="roundRect">
            <a:avLst>
              <a:gd name="adj" fmla="val 20313"/>
            </a:avLst>
          </a:prstGeom>
          <a:solidFill>
            <a:srgbClr val="416A80"/>
          </a:solidFill>
          <a:ln>
            <a:solidFill>
              <a:srgbClr val="416A8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programă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8823960" y="1325880"/>
            <a:ext cx="1143000" cy="585216"/>
          </a:xfrm>
          <a:prstGeom prst="roundRect">
            <a:avLst>
              <a:gd name="adj" fmla="val 20313"/>
            </a:avLst>
          </a:prstGeom>
          <a:solidFill>
            <a:srgbClr val="5B817A"/>
          </a:solidFill>
          <a:ln>
            <a:solidFill>
              <a:srgbClr val="5B817A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repere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10195560" y="1325880"/>
            <a:ext cx="1325880" cy="585216"/>
          </a:xfrm>
          <a:prstGeom prst="roundRect">
            <a:avLst>
              <a:gd name="adj" fmla="val 20313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planificări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8613648" y="1618488"/>
            <a:ext cx="182880" cy="0"/>
          </a:xfrm>
          <a:prstGeom prst="line">
            <a:avLst/>
          </a:prstGeom>
          <a:noFill/>
          <a:ln w="22860">
            <a:solidFill>
              <a:srgbClr val="C7D0D4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2" name="Shape 10"/>
          <p:cNvSpPr/>
          <p:nvPr/>
        </p:nvSpPr>
        <p:spPr>
          <a:xfrm>
            <a:off x="9985248" y="1618488"/>
            <a:ext cx="182880" cy="0"/>
          </a:xfrm>
          <a:prstGeom prst="line">
            <a:avLst/>
          </a:prstGeom>
          <a:noFill/>
          <a:ln w="22860">
            <a:solidFill>
              <a:srgbClr val="C7D0D4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7863840" y="2926080"/>
            <a:ext cx="1234440" cy="566928"/>
          </a:xfrm>
          <a:prstGeom prst="roundRect">
            <a:avLst>
              <a:gd name="adj" fmla="val 20968"/>
            </a:avLst>
          </a:prstGeom>
          <a:solidFill>
            <a:srgbClr val="6C5A78"/>
          </a:solidFill>
          <a:ln>
            <a:solidFill>
              <a:srgbClr val="6C5A78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lecții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9372600" y="2926080"/>
            <a:ext cx="1234440" cy="566928"/>
          </a:xfrm>
          <a:prstGeom prst="roundRect">
            <a:avLst>
              <a:gd name="adj" fmla="val 20968"/>
            </a:avLst>
          </a:prstGeom>
          <a:solidFill>
            <a:srgbClr val="A26058"/>
          </a:solidFill>
          <a:ln>
            <a:solidFill>
              <a:srgbClr val="A26058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feedback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0881360" y="2926080"/>
            <a:ext cx="914400" cy="566928"/>
          </a:xfrm>
          <a:prstGeom prst="roundRect">
            <a:avLst>
              <a:gd name="adj" fmla="val 20968"/>
            </a:avLst>
          </a:prstGeom>
          <a:solidFill>
            <a:srgbClr val="6F855F"/>
          </a:solidFill>
          <a:ln>
            <a:solidFill>
              <a:srgbClr val="6F855F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progres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9125712" y="3209544"/>
            <a:ext cx="219456" cy="0"/>
          </a:xfrm>
          <a:prstGeom prst="line">
            <a:avLst/>
          </a:prstGeom>
          <a:noFill/>
          <a:ln w="22860">
            <a:solidFill>
              <a:srgbClr val="C7D0D4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7" name="Shape 15"/>
          <p:cNvSpPr/>
          <p:nvPr/>
        </p:nvSpPr>
        <p:spPr>
          <a:xfrm>
            <a:off x="10625328" y="3209544"/>
            <a:ext cx="228600" cy="0"/>
          </a:xfrm>
          <a:prstGeom prst="line">
            <a:avLst/>
          </a:prstGeom>
          <a:noFill/>
          <a:ln w="22860">
            <a:solidFill>
              <a:srgbClr val="C7D0D4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8" name="Text 16"/>
          <p:cNvSpPr/>
          <p:nvPr/>
        </p:nvSpPr>
        <p:spPr>
          <a:xfrm>
            <a:off x="676656" y="6236208"/>
            <a:ext cx="365760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sz="650" b="1">
                <a:solidFill>
                  <a:srgbClr val="D6E2E8"/>
                </a:solidFill>
              </a:rPr>
              <a:t>PREZENTARE DE LUCRU PENTRU ORIENTAREA APLICĂRII NOULUI CURRICULUM</a:t>
            </a:r>
            <a:endParaRPr lang="en-US" sz="720" dirty="0"/>
          </a:p>
        </p:txBody>
      </p:sp>
      <p:sp>
        <p:nvSpPr>
          <p:cNvPr id="19" name="Text 17"/>
          <p:cNvSpPr/>
          <p:nvPr/>
        </p:nvSpPr>
        <p:spPr>
          <a:xfrm>
            <a:off x="6400800" y="6236208"/>
            <a:ext cx="512064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r">
              <a:buNone/>
            </a:pPr>
            <a:r>
              <a:rPr sz="650">
                <a:solidFill>
                  <a:srgbClr val="D6E2E8"/>
                </a:solidFill>
              </a:rPr>
              <a:t>Ministerul Educației și Cercetării · Centrul Național pentru Curriculum și Evaluare</a:t>
            </a:r>
            <a:endParaRPr lang="en-US" sz="72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IDENTITATE COMUNĂ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O familie de materiale, nu documente izolate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640080" y="1234440"/>
            <a:ext cx="5303520" cy="4114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22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Fiecare disciplină are specificul ei. Familia materialelor păstrează însă aceeași gramatică profesională.</a:t>
            </a:r>
            <a:endParaRPr lang="en-US" sz="1220" dirty="0"/>
          </a:p>
        </p:txBody>
      </p:sp>
      <p:sp>
        <p:nvSpPr>
          <p:cNvPr id="6" name="Text 4"/>
          <p:cNvSpPr/>
          <p:nvPr/>
        </p:nvSpPr>
        <p:spPr>
          <a:xfrm>
            <a:off x="731520" y="2057400"/>
            <a:ext cx="4023360" cy="384048"/>
          </a:xfrm>
          <a:prstGeom prst="roundRect">
            <a:avLst>
              <a:gd name="adj" fmla="val 30952"/>
            </a:avLst>
          </a:prstGeom>
          <a:solidFill>
            <a:srgbClr val="416A80"/>
          </a:solidFill>
          <a:ln>
            <a:solidFill>
              <a:srgbClr val="416A8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86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specific disciplinar</a:t>
            </a:r>
            <a:endParaRPr lang="en-US" sz="860" dirty="0"/>
          </a:p>
        </p:txBody>
      </p:sp>
      <p:sp>
        <p:nvSpPr>
          <p:cNvPr id="7" name="Text 5"/>
          <p:cNvSpPr/>
          <p:nvPr/>
        </p:nvSpPr>
        <p:spPr>
          <a:xfrm>
            <a:off x="731520" y="2624328"/>
            <a:ext cx="4023360" cy="384048"/>
          </a:xfrm>
          <a:prstGeom prst="roundRect">
            <a:avLst>
              <a:gd name="adj" fmla="val 30952"/>
            </a:avLst>
          </a:prstGeom>
          <a:solidFill>
            <a:srgbClr val="5B817A"/>
          </a:solidFill>
          <a:ln>
            <a:solidFill>
              <a:srgbClr val="5B817A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86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continuitate gimnaziu–liceu</a:t>
            </a:r>
            <a:endParaRPr lang="en-US" sz="860" dirty="0"/>
          </a:p>
        </p:txBody>
      </p:sp>
      <p:sp>
        <p:nvSpPr>
          <p:cNvPr id="8" name="Text 6"/>
          <p:cNvSpPr/>
          <p:nvPr/>
        </p:nvSpPr>
        <p:spPr>
          <a:xfrm>
            <a:off x="731520" y="3191256"/>
            <a:ext cx="4023360" cy="384048"/>
          </a:xfrm>
          <a:prstGeom prst="roundRect">
            <a:avLst>
              <a:gd name="adj" fmla="val 30952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86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sarcini și dovezi</a:t>
            </a:r>
            <a:endParaRPr lang="en-US" sz="860" dirty="0"/>
          </a:p>
        </p:txBody>
      </p:sp>
      <p:sp>
        <p:nvSpPr>
          <p:cNvPr id="9" name="Text 7"/>
          <p:cNvSpPr/>
          <p:nvPr/>
        </p:nvSpPr>
        <p:spPr>
          <a:xfrm>
            <a:off x="731520" y="3758184"/>
            <a:ext cx="4023360" cy="384048"/>
          </a:xfrm>
          <a:prstGeom prst="roundRect">
            <a:avLst>
              <a:gd name="adj" fmla="val 30952"/>
            </a:avLst>
          </a:prstGeom>
          <a:solidFill>
            <a:srgbClr val="6C5A78"/>
          </a:solidFill>
          <a:ln>
            <a:solidFill>
              <a:srgbClr val="6C5A78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86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feedback și reflecție</a:t>
            </a:r>
            <a:endParaRPr lang="en-US" sz="860" dirty="0"/>
          </a:p>
        </p:txBody>
      </p:sp>
      <p:sp>
        <p:nvSpPr>
          <p:cNvPr id="10" name="Text 8"/>
          <p:cNvSpPr/>
          <p:nvPr/>
        </p:nvSpPr>
        <p:spPr>
          <a:xfrm>
            <a:off x="731520" y="4325112"/>
            <a:ext cx="4023360" cy="384048"/>
          </a:xfrm>
          <a:prstGeom prst="roundRect">
            <a:avLst>
              <a:gd name="adj" fmla="val 30952"/>
            </a:avLst>
          </a:prstGeom>
          <a:solidFill>
            <a:srgbClr val="6F855F"/>
          </a:solidFill>
          <a:ln>
            <a:solidFill>
              <a:srgbClr val="6F855F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86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planificare editabilă</a:t>
            </a:r>
            <a:endParaRPr lang="en-US" sz="860" dirty="0"/>
          </a:p>
        </p:txBody>
      </p:sp>
      <p:sp>
        <p:nvSpPr>
          <p:cNvPr id="11" name="Shape 9"/>
          <p:cNvSpPr/>
          <p:nvPr/>
        </p:nvSpPr>
        <p:spPr>
          <a:xfrm>
            <a:off x="6675120" y="1325880"/>
            <a:ext cx="4480560" cy="4069080"/>
          </a:xfrm>
          <a:prstGeom prst="roundRect">
            <a:avLst>
              <a:gd name="adj" fmla="val 4045"/>
            </a:avLst>
          </a:prstGeom>
          <a:solidFill>
            <a:srgbClr val="FFFFFF"/>
          </a:solidFill>
          <a:ln w="12700">
            <a:solidFill>
              <a:srgbClr val="DEE6E9"/>
            </a:solidFill>
            <a:prstDash val="solid"/>
          </a:ln>
          <a:effectLst>
            <a:outerShdw blurRad="1778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2" name="Text 10"/>
          <p:cNvSpPr/>
          <p:nvPr/>
        </p:nvSpPr>
        <p:spPr>
          <a:xfrm>
            <a:off x="6995160" y="1691640"/>
            <a:ext cx="201168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0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ACELAȘI FIR ROȘU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6995160" y="2057400"/>
            <a:ext cx="3566160" cy="21031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5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intenție curriculară urmăresc?</a:t>
            </a:r>
            <a:endParaRPr lang="en-US" sz="1500" dirty="0"/>
          </a:p>
          <a:p>
            <a:pPr marL="0" indent="0" algn="l">
              <a:buNone/>
            </a:pPr>
            <a:r>
              <a:rPr lang="en-US" sz="15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experiență de învățare creez?</a:t>
            </a:r>
            <a:endParaRPr lang="en-US" sz="1500" dirty="0"/>
          </a:p>
          <a:p>
            <a:pPr marL="0" indent="0" algn="l">
              <a:buNone/>
            </a:pPr>
            <a:r>
              <a:rPr lang="en-US" sz="15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dovadă observ?</a:t>
            </a:r>
            <a:endParaRPr lang="en-US" sz="1500" dirty="0"/>
          </a:p>
          <a:p>
            <a:pPr marL="0" indent="0" algn="l">
              <a:buNone/>
            </a:pPr>
            <a:r>
              <a:rPr lang="en-US" sz="15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feedback ofer?</a:t>
            </a:r>
            <a:endParaRPr lang="en-US" sz="1500" dirty="0"/>
          </a:p>
          <a:p>
            <a:pPr marL="0" indent="0" algn="l">
              <a:buNone/>
            </a:pPr>
            <a:r>
              <a:rPr lang="en-US" sz="15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decizie iau mai departe?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502920" y="6163056"/>
            <a:ext cx="8595360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690" i="1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Coerența nu înseamnă uniformizare. Înseamnă repere comune de judecată profesională.</a:t>
            </a:r>
            <a:endParaRPr lang="en-US" sz="69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FOCUS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Schimbarea cea mai importantă: evaluarea care produce învățare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Shape 3"/>
          <p:cNvSpPr/>
          <p:nvPr/>
        </p:nvSpPr>
        <p:spPr>
          <a:xfrm>
            <a:off x="731520" y="1554480"/>
            <a:ext cx="4846320" cy="2834640"/>
          </a:xfrm>
          <a:prstGeom prst="roundRect">
            <a:avLst>
              <a:gd name="adj" fmla="val 4839"/>
            </a:avLst>
          </a:prstGeom>
          <a:solidFill>
            <a:srgbClr val="A26058"/>
          </a:solidFill>
          <a:ln w="12700">
            <a:solidFill>
              <a:srgbClr val="A26058">
                <a:alpha val="0"/>
              </a:srgbClr>
            </a:solidFill>
            <a:prstDash val="solid"/>
          </a:ln>
          <a:effectLst>
            <a:outerShdw blurRad="19050" dist="1016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6" name="Text 4"/>
          <p:cNvSpPr/>
          <p:nvPr/>
        </p:nvSpPr>
        <p:spPr>
          <a:xfrm>
            <a:off x="1051560" y="1938528"/>
            <a:ext cx="164592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ÎNAINTE</a:t>
            </a:r>
            <a:endParaRPr lang="en-US" sz="900" dirty="0"/>
          </a:p>
        </p:txBody>
      </p:sp>
      <p:sp>
        <p:nvSpPr>
          <p:cNvPr id="7" name="Text 5"/>
          <p:cNvSpPr/>
          <p:nvPr/>
        </p:nvSpPr>
        <p:spPr>
          <a:xfrm>
            <a:off x="1051560" y="2359152"/>
            <a:ext cx="3931920" cy="100584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7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verific ce a reținut elevul la final</a:t>
            </a:r>
            <a:endParaRPr lang="en-US" sz="1700" dirty="0"/>
          </a:p>
        </p:txBody>
      </p:sp>
      <p:sp>
        <p:nvSpPr>
          <p:cNvPr id="8" name="Shape 6"/>
          <p:cNvSpPr/>
          <p:nvPr/>
        </p:nvSpPr>
        <p:spPr>
          <a:xfrm>
            <a:off x="6263640" y="1554480"/>
            <a:ext cx="4846320" cy="2834640"/>
          </a:xfrm>
          <a:prstGeom prst="roundRect">
            <a:avLst>
              <a:gd name="adj" fmla="val 4839"/>
            </a:avLst>
          </a:prstGeom>
          <a:solidFill>
            <a:srgbClr val="5B817A"/>
          </a:solidFill>
          <a:ln w="12700">
            <a:solidFill>
              <a:srgbClr val="5B817A">
                <a:alpha val="0"/>
              </a:srgbClr>
            </a:solidFill>
            <a:prstDash val="solid"/>
          </a:ln>
          <a:effectLst>
            <a:outerShdw blurRad="19050" dist="10160" dir="27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6583680" y="1938528"/>
            <a:ext cx="164592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ACUM</a:t>
            </a:r>
            <a:endParaRPr lang="en-US" sz="900" dirty="0"/>
          </a:p>
        </p:txBody>
      </p:sp>
      <p:sp>
        <p:nvSpPr>
          <p:cNvPr id="10" name="Text 8"/>
          <p:cNvSpPr/>
          <p:nvPr/>
        </p:nvSpPr>
        <p:spPr>
          <a:xfrm>
            <a:off x="6583680" y="2359152"/>
            <a:ext cx="3931920" cy="100584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7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observ progresul, ofer feedback, creez ocazii de revizuire</a:t>
            </a:r>
            <a:endParaRPr lang="en-US" sz="1700" dirty="0"/>
          </a:p>
        </p:txBody>
      </p:sp>
      <p:sp>
        <p:nvSpPr>
          <p:cNvPr id="11" name="Shape 9"/>
          <p:cNvSpPr/>
          <p:nvPr/>
        </p:nvSpPr>
        <p:spPr>
          <a:xfrm>
            <a:off x="5715000" y="2962656"/>
            <a:ext cx="731520" cy="0"/>
          </a:xfrm>
          <a:prstGeom prst="line">
            <a:avLst/>
          </a:prstGeom>
          <a:noFill/>
          <a:ln w="22860">
            <a:solidFill>
              <a:srgbClr val="B48950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2" name="Text 10"/>
          <p:cNvSpPr/>
          <p:nvPr/>
        </p:nvSpPr>
        <p:spPr>
          <a:xfrm>
            <a:off x="1005840" y="5138928"/>
            <a:ext cx="1417320" cy="384048"/>
          </a:xfrm>
          <a:prstGeom prst="roundRect">
            <a:avLst>
              <a:gd name="adj" fmla="val 30952"/>
            </a:avLst>
          </a:prstGeom>
          <a:solidFill>
            <a:srgbClr val="416A80"/>
          </a:solidFill>
          <a:ln>
            <a:solidFill>
              <a:srgbClr val="416A8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76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sarcină</a:t>
            </a:r>
            <a:endParaRPr lang="en-US" sz="760" dirty="0"/>
          </a:p>
        </p:txBody>
      </p:sp>
      <p:sp>
        <p:nvSpPr>
          <p:cNvPr id="13" name="Shape 11"/>
          <p:cNvSpPr/>
          <p:nvPr/>
        </p:nvSpPr>
        <p:spPr>
          <a:xfrm>
            <a:off x="2450592" y="5330952"/>
            <a:ext cx="274320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2834640" y="5138928"/>
            <a:ext cx="1417320" cy="384048"/>
          </a:xfrm>
          <a:prstGeom prst="roundRect">
            <a:avLst>
              <a:gd name="adj" fmla="val 30952"/>
            </a:avLst>
          </a:prstGeom>
          <a:solidFill>
            <a:srgbClr val="5B817A"/>
          </a:solidFill>
          <a:ln>
            <a:solidFill>
              <a:srgbClr val="5B817A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76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criterii</a:t>
            </a:r>
            <a:endParaRPr lang="en-US" sz="760" dirty="0"/>
          </a:p>
        </p:txBody>
      </p:sp>
      <p:sp>
        <p:nvSpPr>
          <p:cNvPr id="15" name="Shape 13"/>
          <p:cNvSpPr/>
          <p:nvPr/>
        </p:nvSpPr>
        <p:spPr>
          <a:xfrm>
            <a:off x="4279392" y="5330952"/>
            <a:ext cx="274320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6" name="Text 14"/>
          <p:cNvSpPr/>
          <p:nvPr/>
        </p:nvSpPr>
        <p:spPr>
          <a:xfrm>
            <a:off x="4663440" y="5138928"/>
            <a:ext cx="1417320" cy="384048"/>
          </a:xfrm>
          <a:prstGeom prst="roundRect">
            <a:avLst>
              <a:gd name="adj" fmla="val 30952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76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dovadă</a:t>
            </a:r>
            <a:endParaRPr lang="en-US" sz="760" dirty="0"/>
          </a:p>
        </p:txBody>
      </p:sp>
      <p:sp>
        <p:nvSpPr>
          <p:cNvPr id="17" name="Shape 15"/>
          <p:cNvSpPr/>
          <p:nvPr/>
        </p:nvSpPr>
        <p:spPr>
          <a:xfrm>
            <a:off x="6108192" y="5330952"/>
            <a:ext cx="274320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8" name="Text 16"/>
          <p:cNvSpPr/>
          <p:nvPr/>
        </p:nvSpPr>
        <p:spPr>
          <a:xfrm>
            <a:off x="6492240" y="5138928"/>
            <a:ext cx="1417320" cy="384048"/>
          </a:xfrm>
          <a:prstGeom prst="roundRect">
            <a:avLst>
              <a:gd name="adj" fmla="val 30952"/>
            </a:avLst>
          </a:prstGeom>
          <a:solidFill>
            <a:srgbClr val="6C5A78"/>
          </a:solidFill>
          <a:ln>
            <a:solidFill>
              <a:srgbClr val="6C5A78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76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feedback</a:t>
            </a:r>
            <a:endParaRPr lang="en-US" sz="760" dirty="0"/>
          </a:p>
        </p:txBody>
      </p:sp>
      <p:sp>
        <p:nvSpPr>
          <p:cNvPr id="19" name="Shape 17"/>
          <p:cNvSpPr/>
          <p:nvPr/>
        </p:nvSpPr>
        <p:spPr>
          <a:xfrm>
            <a:off x="7936992" y="5330952"/>
            <a:ext cx="274320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20" name="Text 18"/>
          <p:cNvSpPr/>
          <p:nvPr/>
        </p:nvSpPr>
        <p:spPr>
          <a:xfrm>
            <a:off x="8321040" y="5138928"/>
            <a:ext cx="1417320" cy="384048"/>
          </a:xfrm>
          <a:prstGeom prst="roundRect">
            <a:avLst>
              <a:gd name="adj" fmla="val 30952"/>
            </a:avLst>
          </a:prstGeom>
          <a:solidFill>
            <a:srgbClr val="6F855F"/>
          </a:solidFill>
          <a:ln>
            <a:solidFill>
              <a:srgbClr val="6F855F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76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revizuire</a:t>
            </a:r>
            <a:endParaRPr lang="en-US" sz="760" dirty="0"/>
          </a:p>
        </p:txBody>
      </p:sp>
      <p:sp>
        <p:nvSpPr>
          <p:cNvPr id="21" name="Shape 19"/>
          <p:cNvSpPr/>
          <p:nvPr/>
        </p:nvSpPr>
        <p:spPr>
          <a:xfrm>
            <a:off x="9765792" y="5330952"/>
            <a:ext cx="274320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22" name="Text 20"/>
          <p:cNvSpPr/>
          <p:nvPr/>
        </p:nvSpPr>
        <p:spPr>
          <a:xfrm>
            <a:off x="10149840" y="5138928"/>
            <a:ext cx="1417320" cy="384048"/>
          </a:xfrm>
          <a:prstGeom prst="roundRect">
            <a:avLst>
              <a:gd name="adj" fmla="val 30952"/>
            </a:avLst>
          </a:prstGeom>
          <a:solidFill>
            <a:srgbClr val="1F3449"/>
          </a:solidFill>
          <a:ln>
            <a:solidFill>
              <a:srgbClr val="1F3449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76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decizie</a:t>
            </a:r>
            <a:endParaRPr lang="en-US" sz="76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EXTINDERE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Teme transversale, proiecte, tehnologie și IA: integrate cu discernământ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822960" y="1645920"/>
            <a:ext cx="2834640" cy="1005840"/>
          </a:xfrm>
          <a:prstGeom prst="roundRect">
            <a:avLst>
              <a:gd name="adj" fmla="val 11818"/>
            </a:avLst>
          </a:prstGeom>
          <a:solidFill>
            <a:srgbClr val="6F855F"/>
          </a:solidFill>
          <a:ln>
            <a:solidFill>
              <a:srgbClr val="6F855F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TEME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TRANSVERSALE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1042416" y="2834640"/>
            <a:ext cx="2395728" cy="4572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1030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pornește dintr-o problemă reală</a:t>
            </a:r>
            <a:endParaRPr lang="en-US" sz="1030" dirty="0"/>
          </a:p>
        </p:txBody>
      </p:sp>
      <p:sp>
        <p:nvSpPr>
          <p:cNvPr id="7" name="Text 5"/>
          <p:cNvSpPr/>
          <p:nvPr/>
        </p:nvSpPr>
        <p:spPr>
          <a:xfrm>
            <a:off x="4663440" y="1645920"/>
            <a:ext cx="2834640" cy="1005840"/>
          </a:xfrm>
          <a:prstGeom prst="roundRect">
            <a:avLst>
              <a:gd name="adj" fmla="val 11818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PROIECTE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CU SENS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4882896" y="2834640"/>
            <a:ext cx="2395728" cy="4572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1030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date, alternative, testare, impact</a:t>
            </a:r>
            <a:endParaRPr lang="en-US" sz="1030" dirty="0"/>
          </a:p>
        </p:txBody>
      </p:sp>
      <p:sp>
        <p:nvSpPr>
          <p:cNvPr id="9" name="Text 7"/>
          <p:cNvSpPr/>
          <p:nvPr/>
        </p:nvSpPr>
        <p:spPr>
          <a:xfrm>
            <a:off x="8503920" y="1645920"/>
            <a:ext cx="2834640" cy="1005840"/>
          </a:xfrm>
          <a:prstGeom prst="roundRect">
            <a:avLst>
              <a:gd name="adj" fmla="val 11818"/>
            </a:avLst>
          </a:prstGeom>
          <a:solidFill>
            <a:srgbClr val="6C5A78"/>
          </a:solidFill>
          <a:ln>
            <a:solidFill>
              <a:srgbClr val="6C5A78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TEHNOLOGIE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ȘI IA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8723376" y="2834640"/>
            <a:ext cx="2395728" cy="4572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1030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sprijin, simulare, feedback, verificare</a:t>
            </a:r>
            <a:endParaRPr lang="en-US" sz="1030" dirty="0"/>
          </a:p>
        </p:txBody>
      </p:sp>
      <p:sp>
        <p:nvSpPr>
          <p:cNvPr id="11" name="Shape 9"/>
          <p:cNvSpPr/>
          <p:nvPr/>
        </p:nvSpPr>
        <p:spPr>
          <a:xfrm>
            <a:off x="3730752" y="2139696"/>
            <a:ext cx="795528" cy="0"/>
          </a:xfrm>
          <a:prstGeom prst="line">
            <a:avLst/>
          </a:prstGeom>
          <a:noFill/>
          <a:ln w="22860">
            <a:solidFill>
              <a:srgbClr val="B48950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2" name="Shape 10"/>
          <p:cNvSpPr/>
          <p:nvPr/>
        </p:nvSpPr>
        <p:spPr>
          <a:xfrm>
            <a:off x="7543800" y="2139696"/>
            <a:ext cx="832104" cy="0"/>
          </a:xfrm>
          <a:prstGeom prst="line">
            <a:avLst/>
          </a:prstGeom>
          <a:noFill/>
          <a:ln w="22860">
            <a:solidFill>
              <a:srgbClr val="B48950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" name="Shape 11"/>
          <p:cNvSpPr/>
          <p:nvPr/>
        </p:nvSpPr>
        <p:spPr>
          <a:xfrm>
            <a:off x="1371600" y="4736592"/>
            <a:ext cx="9464040" cy="640080"/>
          </a:xfrm>
          <a:prstGeom prst="roundRect">
            <a:avLst>
              <a:gd name="adj" fmla="val 11429"/>
            </a:avLst>
          </a:prstGeom>
          <a:solidFill>
            <a:srgbClr val="1F3449"/>
          </a:solidFill>
          <a:ln w="12700">
            <a:solidFill>
              <a:srgbClr val="1F3449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1600200" y="4892040"/>
            <a:ext cx="900684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3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Nu integrăm tema pentru că apare în lege; o integrăm atunci când ajută disciplina să devină mai relevantă și învățarea mai bine probată.</a:t>
            </a:r>
            <a:endParaRPr lang="en-US" sz="113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UTILIZARE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Cum ajung materialele să producă efect în școli?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685800" y="1828800"/>
            <a:ext cx="1691640" cy="685800"/>
          </a:xfrm>
          <a:prstGeom prst="roundRect">
            <a:avLst>
              <a:gd name="adj" fmla="val 17333"/>
            </a:avLst>
          </a:prstGeom>
          <a:solidFill>
            <a:srgbClr val="416A80"/>
          </a:solidFill>
          <a:ln>
            <a:solidFill>
              <a:srgbClr val="416A80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Inspectori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685800" y="2697480"/>
            <a:ext cx="169164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80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orientare și mesaj comun</a:t>
            </a:r>
            <a:endParaRPr lang="en-US" sz="800" dirty="0"/>
          </a:p>
        </p:txBody>
      </p:sp>
      <p:sp>
        <p:nvSpPr>
          <p:cNvPr id="7" name="Shape 5"/>
          <p:cNvSpPr/>
          <p:nvPr/>
        </p:nvSpPr>
        <p:spPr>
          <a:xfrm>
            <a:off x="2441448" y="2167128"/>
            <a:ext cx="393192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8" name="Text 6"/>
          <p:cNvSpPr/>
          <p:nvPr/>
        </p:nvSpPr>
        <p:spPr>
          <a:xfrm>
            <a:off x="2926080" y="1828800"/>
            <a:ext cx="1691640" cy="685800"/>
          </a:xfrm>
          <a:prstGeom prst="roundRect">
            <a:avLst>
              <a:gd name="adj" fmla="val 17333"/>
            </a:avLst>
          </a:prstGeom>
          <a:solidFill>
            <a:srgbClr val="5B817A"/>
          </a:solidFill>
          <a:ln>
            <a:solidFill>
              <a:srgbClr val="5B817A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Catedre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2926080" y="2697480"/>
            <a:ext cx="169164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80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lectură comparată și adaptare</a:t>
            </a:r>
            <a:endParaRPr lang="en-US" sz="800" dirty="0"/>
          </a:p>
        </p:txBody>
      </p:sp>
      <p:sp>
        <p:nvSpPr>
          <p:cNvPr id="10" name="Shape 8"/>
          <p:cNvSpPr/>
          <p:nvPr/>
        </p:nvSpPr>
        <p:spPr>
          <a:xfrm>
            <a:off x="4681728" y="2167128"/>
            <a:ext cx="393192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5166360" y="1828800"/>
            <a:ext cx="1691640" cy="685800"/>
          </a:xfrm>
          <a:prstGeom prst="roundRect">
            <a:avLst>
              <a:gd name="adj" fmla="val 17333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Profesori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5166360" y="2697480"/>
            <a:ext cx="169164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80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planificare și proiectare</a:t>
            </a:r>
            <a:endParaRPr lang="en-US" sz="800" dirty="0"/>
          </a:p>
        </p:txBody>
      </p:sp>
      <p:sp>
        <p:nvSpPr>
          <p:cNvPr id="13" name="Shape 11"/>
          <p:cNvSpPr/>
          <p:nvPr/>
        </p:nvSpPr>
        <p:spPr>
          <a:xfrm>
            <a:off x="6922008" y="2167128"/>
            <a:ext cx="393192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4" name="Text 12"/>
          <p:cNvSpPr/>
          <p:nvPr/>
        </p:nvSpPr>
        <p:spPr>
          <a:xfrm>
            <a:off x="7406640" y="1828800"/>
            <a:ext cx="1691640" cy="685800"/>
          </a:xfrm>
          <a:prstGeom prst="roundRect">
            <a:avLst>
              <a:gd name="adj" fmla="val 17333"/>
            </a:avLst>
          </a:prstGeom>
          <a:solidFill>
            <a:srgbClr val="6C5A78"/>
          </a:solidFill>
          <a:ln>
            <a:solidFill>
              <a:srgbClr val="6C5A78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Elevi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7406640" y="2697480"/>
            <a:ext cx="169164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80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sarcini, produse, reflecție</a:t>
            </a:r>
            <a:endParaRPr lang="en-US" sz="800" dirty="0"/>
          </a:p>
        </p:txBody>
      </p:sp>
      <p:sp>
        <p:nvSpPr>
          <p:cNvPr id="16" name="Shape 14"/>
          <p:cNvSpPr/>
          <p:nvPr/>
        </p:nvSpPr>
        <p:spPr>
          <a:xfrm>
            <a:off x="9162288" y="2167128"/>
            <a:ext cx="393192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9646920" y="1828800"/>
            <a:ext cx="1691640" cy="685800"/>
          </a:xfrm>
          <a:prstGeom prst="roundRect">
            <a:avLst>
              <a:gd name="adj" fmla="val 17333"/>
            </a:avLst>
          </a:prstGeom>
          <a:solidFill>
            <a:srgbClr val="6F855F"/>
          </a:solidFill>
          <a:ln>
            <a:solidFill>
              <a:srgbClr val="6F855F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Evidențe</a:t>
            </a:r>
            <a:endParaRPr lang="en-US" sz="1050" dirty="0"/>
          </a:p>
        </p:txBody>
      </p:sp>
      <p:sp>
        <p:nvSpPr>
          <p:cNvPr id="18" name="Text 16"/>
          <p:cNvSpPr/>
          <p:nvPr/>
        </p:nvSpPr>
        <p:spPr>
          <a:xfrm>
            <a:off x="9646920" y="2697480"/>
            <a:ext cx="169164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80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feedback, revizuire, progres</a:t>
            </a:r>
            <a:endParaRPr lang="en-US" sz="800" dirty="0"/>
          </a:p>
        </p:txBody>
      </p:sp>
      <p:sp>
        <p:nvSpPr>
          <p:cNvPr id="19" name="Text 17"/>
          <p:cNvSpPr/>
          <p:nvPr/>
        </p:nvSpPr>
        <p:spPr>
          <a:xfrm>
            <a:off x="822960" y="4187952"/>
            <a:ext cx="10424160" cy="7315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Rolul cheie al consfătuirilor și inspectorilor nu este transmiterea unor fișiere, ci construirea unui mod comun de citire: ce intenționează curriculumul, ce sprijin oferă materialele și cum se vede schimbarea în clasă.</a:t>
            </a:r>
            <a:endParaRPr lang="en-US" sz="130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1F34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F3449"/>
          </a:solidFill>
          <a:ln w="12700">
            <a:solidFill>
              <a:srgbClr val="1F3449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" name="Text 1"/>
          <p:cNvSpPr/>
          <p:nvPr/>
        </p:nvSpPr>
        <p:spPr>
          <a:xfrm>
            <a:off x="685800" y="566928"/>
            <a:ext cx="219456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0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MESAJ DE ÎNCHEIERE</a:t>
            </a:r>
            <a:endParaRPr lang="en-US" sz="800" dirty="0"/>
          </a:p>
        </p:txBody>
      </p:sp>
      <p:sp>
        <p:nvSpPr>
          <p:cNvPr id="4" name="Text 2"/>
          <p:cNvSpPr/>
          <p:nvPr/>
        </p:nvSpPr>
        <p:spPr>
          <a:xfrm>
            <a:off x="685800" y="1188720"/>
            <a:ext cx="5760720" cy="20116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25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Să transformăm debutul</a:t>
            </a:r>
            <a:endParaRPr lang="en-US" sz="2500" dirty="0"/>
          </a:p>
          <a:p>
            <a:pPr marL="0" indent="0">
              <a:buNone/>
            </a:pPr>
            <a:r>
              <a:rPr lang="en-US" sz="25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clasei a IX-a într-un</a:t>
            </a:r>
            <a:endParaRPr lang="en-US" sz="2500" dirty="0"/>
          </a:p>
          <a:p>
            <a:pPr marL="0" indent="0">
              <a:buNone/>
            </a:pPr>
            <a:r>
              <a:rPr lang="en-US" sz="25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spațiu de încredere</a:t>
            </a:r>
            <a:endParaRPr lang="en-US" sz="2500" dirty="0"/>
          </a:p>
          <a:p>
            <a:pPr marL="0" indent="0">
              <a:buNone/>
            </a:pPr>
            <a:r>
              <a:rPr lang="en-US" sz="25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profesională.</a:t>
            </a:r>
            <a:endParaRPr lang="en-US" sz="2500" dirty="0"/>
          </a:p>
        </p:txBody>
      </p:sp>
      <p:sp>
        <p:nvSpPr>
          <p:cNvPr id="5" name="Text 3"/>
          <p:cNvSpPr/>
          <p:nvPr/>
        </p:nvSpPr>
        <p:spPr>
          <a:xfrm>
            <a:off x="731520" y="3657600"/>
            <a:ext cx="6492240" cy="6583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300" dirty="0">
                <a:solidFill>
                  <a:srgbClr val="E0EAED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Reperele explică sensul. Planificările organizează decizia. Împreună, ele sprijină profesorul să treacă de la programa aprobată la învățare vizibilă, cu feedback și progres.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8138160" y="1600200"/>
            <a:ext cx="2468880" cy="502920"/>
          </a:xfrm>
          <a:prstGeom prst="roundRect">
            <a:avLst>
              <a:gd name="adj" fmla="val 23636"/>
            </a:avLst>
          </a:prstGeom>
          <a:solidFill>
            <a:srgbClr val="5B817A"/>
          </a:solidFill>
          <a:ln>
            <a:solidFill>
              <a:srgbClr val="5B817A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claritate</a:t>
            </a:r>
            <a:endParaRPr lang="en-US" sz="1100" dirty="0"/>
          </a:p>
        </p:txBody>
      </p:sp>
      <p:sp>
        <p:nvSpPr>
          <p:cNvPr id="7" name="Text 5"/>
          <p:cNvSpPr/>
          <p:nvPr/>
        </p:nvSpPr>
        <p:spPr>
          <a:xfrm>
            <a:off x="8138160" y="2331720"/>
            <a:ext cx="2468880" cy="502920"/>
          </a:xfrm>
          <a:prstGeom prst="roundRect">
            <a:avLst>
              <a:gd name="adj" fmla="val 23636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coerență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8138160" y="3063240"/>
            <a:ext cx="2468880" cy="502920"/>
          </a:xfrm>
          <a:prstGeom prst="roundRect">
            <a:avLst>
              <a:gd name="adj" fmla="val 23636"/>
            </a:avLst>
          </a:prstGeom>
          <a:solidFill>
            <a:srgbClr val="6C5A78"/>
          </a:solidFill>
          <a:ln>
            <a:solidFill>
              <a:srgbClr val="6C5A78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curaj didactic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8138160" y="3794760"/>
            <a:ext cx="2468880" cy="502920"/>
          </a:xfrm>
          <a:prstGeom prst="roundRect">
            <a:avLst>
              <a:gd name="adj" fmla="val 23636"/>
            </a:avLst>
          </a:prstGeom>
          <a:solidFill>
            <a:srgbClr val="6F855F"/>
          </a:solidFill>
          <a:ln>
            <a:solidFill>
              <a:srgbClr val="6F855F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progres vizibil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713232" y="6236208"/>
            <a:ext cx="310896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sz="900" b="1"/>
              <a:t>MEC–CNCE</a:t>
            </a:r>
            <a:endParaRPr lang="en-US" sz="78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14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PUNCTUL DE PORNIRE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De ce avem nevoie de aceste materiale?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502920" y="1353312"/>
            <a:ext cx="5486400" cy="6583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4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Noul curriculum liceal nu cere doar documente aprobate. Cere o traducere profesională a intenției curriculare în decizii de clasă.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566928" y="2212848"/>
            <a:ext cx="329184" cy="329184"/>
          </a:xfrm>
          <a:prstGeom prst="roundRect">
            <a:avLst>
              <a:gd name="adj" fmla="val 36111"/>
            </a:avLst>
          </a:prstGeom>
          <a:solidFill>
            <a:srgbClr val="416A80"/>
          </a:solidFill>
          <a:ln>
            <a:solidFill>
              <a:srgbClr val="416A8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1</a:t>
            </a:r>
            <a:endParaRPr lang="en-US" sz="800" dirty="0"/>
          </a:p>
        </p:txBody>
      </p:sp>
      <p:sp>
        <p:nvSpPr>
          <p:cNvPr id="7" name="Text 5"/>
          <p:cNvSpPr/>
          <p:nvPr/>
        </p:nvSpPr>
        <p:spPr>
          <a:xfrm>
            <a:off x="1024128" y="2240280"/>
            <a:ext cx="13258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2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CLARITATE</a:t>
            </a:r>
            <a:endParaRPr lang="en-US" sz="720" dirty="0"/>
          </a:p>
        </p:txBody>
      </p:sp>
      <p:sp>
        <p:nvSpPr>
          <p:cNvPr id="8" name="Text 6"/>
          <p:cNvSpPr/>
          <p:nvPr/>
        </p:nvSpPr>
        <p:spPr>
          <a:xfrm>
            <a:off x="2788920" y="2212848"/>
            <a:ext cx="333756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9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se schimbă și ce rămâne valorificabil</a:t>
            </a:r>
            <a:endParaRPr lang="en-US" sz="890" dirty="0"/>
          </a:p>
        </p:txBody>
      </p:sp>
      <p:sp>
        <p:nvSpPr>
          <p:cNvPr id="9" name="Text 7"/>
          <p:cNvSpPr/>
          <p:nvPr/>
        </p:nvSpPr>
        <p:spPr>
          <a:xfrm>
            <a:off x="566928" y="2834640"/>
            <a:ext cx="329184" cy="329184"/>
          </a:xfrm>
          <a:prstGeom prst="roundRect">
            <a:avLst>
              <a:gd name="adj" fmla="val 36111"/>
            </a:avLst>
          </a:prstGeom>
          <a:solidFill>
            <a:srgbClr val="5B817A"/>
          </a:solidFill>
          <a:ln>
            <a:solidFill>
              <a:srgbClr val="5B817A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2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1024128" y="2862072"/>
            <a:ext cx="13258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2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CONTINUITATE</a:t>
            </a:r>
            <a:endParaRPr lang="en-US" sz="720" dirty="0"/>
          </a:p>
        </p:txBody>
      </p:sp>
      <p:sp>
        <p:nvSpPr>
          <p:cNvPr id="11" name="Text 9"/>
          <p:cNvSpPr/>
          <p:nvPr/>
        </p:nvSpPr>
        <p:spPr>
          <a:xfrm>
            <a:off x="2788920" y="2834640"/>
            <a:ext cx="333756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9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cum legăm gimnaziul de liceu fără rupturi inutile</a:t>
            </a:r>
            <a:endParaRPr lang="en-US" sz="890" dirty="0"/>
          </a:p>
        </p:txBody>
      </p:sp>
      <p:sp>
        <p:nvSpPr>
          <p:cNvPr id="12" name="Text 10"/>
          <p:cNvSpPr/>
          <p:nvPr/>
        </p:nvSpPr>
        <p:spPr>
          <a:xfrm>
            <a:off x="566928" y="3456432"/>
            <a:ext cx="329184" cy="329184"/>
          </a:xfrm>
          <a:prstGeom prst="roundRect">
            <a:avLst>
              <a:gd name="adj" fmla="val 36111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3</a:t>
            </a:r>
            <a:endParaRPr lang="en-US" sz="800" dirty="0"/>
          </a:p>
        </p:txBody>
      </p:sp>
      <p:sp>
        <p:nvSpPr>
          <p:cNvPr id="13" name="Text 11"/>
          <p:cNvSpPr/>
          <p:nvPr/>
        </p:nvSpPr>
        <p:spPr>
          <a:xfrm>
            <a:off x="1024128" y="3483864"/>
            <a:ext cx="13258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2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OPERAȚIONALIZARE</a:t>
            </a:r>
            <a:endParaRPr lang="en-US" sz="720" dirty="0"/>
          </a:p>
        </p:txBody>
      </p:sp>
      <p:sp>
        <p:nvSpPr>
          <p:cNvPr id="14" name="Text 12"/>
          <p:cNvSpPr/>
          <p:nvPr/>
        </p:nvSpPr>
        <p:spPr>
          <a:xfrm>
            <a:off x="2788920" y="3456432"/>
            <a:ext cx="333756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9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cum se transformă competențele în sarcini, dovezi și feedback</a:t>
            </a:r>
            <a:endParaRPr lang="en-US" sz="890" dirty="0"/>
          </a:p>
        </p:txBody>
      </p:sp>
      <p:sp>
        <p:nvSpPr>
          <p:cNvPr id="15" name="Text 13"/>
          <p:cNvSpPr/>
          <p:nvPr/>
        </p:nvSpPr>
        <p:spPr>
          <a:xfrm>
            <a:off x="566928" y="4078224"/>
            <a:ext cx="329184" cy="329184"/>
          </a:xfrm>
          <a:prstGeom prst="roundRect">
            <a:avLst>
              <a:gd name="adj" fmla="val 36111"/>
            </a:avLst>
          </a:prstGeom>
          <a:solidFill>
            <a:srgbClr val="6C5A78"/>
          </a:solidFill>
          <a:ln>
            <a:solidFill>
              <a:srgbClr val="6C5A78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8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4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1024128" y="4105656"/>
            <a:ext cx="132588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2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CALIBRARE</a:t>
            </a:r>
            <a:endParaRPr lang="en-US" sz="720" dirty="0"/>
          </a:p>
        </p:txBody>
      </p:sp>
      <p:sp>
        <p:nvSpPr>
          <p:cNvPr id="17" name="Text 15"/>
          <p:cNvSpPr/>
          <p:nvPr/>
        </p:nvSpPr>
        <p:spPr>
          <a:xfrm>
            <a:off x="2788920" y="4078224"/>
            <a:ext cx="3337560" cy="38404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9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cum lucrăm cu clase eterogene și achiziții diferite</a:t>
            </a:r>
            <a:endParaRPr lang="en-US" sz="890" dirty="0"/>
          </a:p>
        </p:txBody>
      </p:sp>
      <p:sp>
        <p:nvSpPr>
          <p:cNvPr id="18" name="Shape 16"/>
          <p:cNvSpPr/>
          <p:nvPr/>
        </p:nvSpPr>
        <p:spPr>
          <a:xfrm>
            <a:off x="6720840" y="1234440"/>
            <a:ext cx="4800600" cy="4434840"/>
          </a:xfrm>
          <a:prstGeom prst="roundRect">
            <a:avLst>
              <a:gd name="adj" fmla="val 2474"/>
            </a:avLst>
          </a:prstGeom>
          <a:solidFill>
            <a:srgbClr val="FFFFFF"/>
          </a:solidFill>
          <a:ln w="12700">
            <a:solidFill>
              <a:srgbClr val="DDE5E8"/>
            </a:solidFill>
            <a:prstDash val="solid"/>
          </a:ln>
          <a:effectLst>
            <a:outerShdw blurRad="1524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9" name="Text 17"/>
          <p:cNvSpPr/>
          <p:nvPr/>
        </p:nvSpPr>
        <p:spPr>
          <a:xfrm>
            <a:off x="6995160" y="1527048"/>
            <a:ext cx="173736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0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NEVOIA REALĂ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6995160" y="1828800"/>
            <a:ext cx="4160520" cy="4114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Profesorul are nevoie să poată răspunde rapid și responsabil la patru întrebări:</a:t>
            </a:r>
            <a:endParaRPr lang="en-US" sz="1050" dirty="0"/>
          </a:p>
        </p:txBody>
      </p:sp>
      <p:sp>
        <p:nvSpPr>
          <p:cNvPr id="21" name="Text 19"/>
          <p:cNvSpPr/>
          <p:nvPr/>
        </p:nvSpPr>
        <p:spPr>
          <a:xfrm>
            <a:off x="7086600" y="2514600"/>
            <a:ext cx="384048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00" b="1" dirty="0">
                <a:solidFill>
                  <a:srgbClr val="416A8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01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7571232" y="2487168"/>
            <a:ext cx="34747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2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înțeleg din noua programă?</a:t>
            </a:r>
            <a:endParaRPr lang="en-US" sz="1020" dirty="0"/>
          </a:p>
        </p:txBody>
      </p:sp>
      <p:sp>
        <p:nvSpPr>
          <p:cNvPr id="23" name="Text 21"/>
          <p:cNvSpPr/>
          <p:nvPr/>
        </p:nvSpPr>
        <p:spPr>
          <a:xfrm>
            <a:off x="7086600" y="3081528"/>
            <a:ext cx="384048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00" b="1" dirty="0">
                <a:solidFill>
                  <a:srgbClr val="5B817A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02</a:t>
            </a:r>
            <a:endParaRPr lang="en-US" sz="800" dirty="0"/>
          </a:p>
        </p:txBody>
      </p:sp>
      <p:sp>
        <p:nvSpPr>
          <p:cNvPr id="24" name="Text 22"/>
          <p:cNvSpPr/>
          <p:nvPr/>
        </p:nvSpPr>
        <p:spPr>
          <a:xfrm>
            <a:off x="7571232" y="3054096"/>
            <a:ext cx="34747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2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fac diferit în planificare?</a:t>
            </a:r>
            <a:endParaRPr lang="en-US" sz="1020" dirty="0"/>
          </a:p>
        </p:txBody>
      </p:sp>
      <p:sp>
        <p:nvSpPr>
          <p:cNvPr id="25" name="Text 23"/>
          <p:cNvSpPr/>
          <p:nvPr/>
        </p:nvSpPr>
        <p:spPr>
          <a:xfrm>
            <a:off x="7086600" y="3648456"/>
            <a:ext cx="384048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0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03</a:t>
            </a:r>
            <a:endParaRPr lang="en-US" sz="800" dirty="0"/>
          </a:p>
        </p:txBody>
      </p:sp>
      <p:sp>
        <p:nvSpPr>
          <p:cNvPr id="26" name="Text 24"/>
          <p:cNvSpPr/>
          <p:nvPr/>
        </p:nvSpPr>
        <p:spPr>
          <a:xfrm>
            <a:off x="7571232" y="3621024"/>
            <a:ext cx="34747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2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dovezi de învățare urmăresc?</a:t>
            </a:r>
            <a:endParaRPr lang="en-US" sz="1020" dirty="0"/>
          </a:p>
        </p:txBody>
      </p:sp>
      <p:sp>
        <p:nvSpPr>
          <p:cNvPr id="27" name="Text 25"/>
          <p:cNvSpPr/>
          <p:nvPr/>
        </p:nvSpPr>
        <p:spPr>
          <a:xfrm>
            <a:off x="7086600" y="4215384"/>
            <a:ext cx="384048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00" b="1" dirty="0">
                <a:solidFill>
                  <a:srgbClr val="6C5A78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04</a:t>
            </a:r>
            <a:endParaRPr lang="en-US" sz="800" dirty="0"/>
          </a:p>
        </p:txBody>
      </p:sp>
      <p:sp>
        <p:nvSpPr>
          <p:cNvPr id="28" name="Text 26"/>
          <p:cNvSpPr/>
          <p:nvPr/>
        </p:nvSpPr>
        <p:spPr>
          <a:xfrm>
            <a:off x="7571232" y="4187952"/>
            <a:ext cx="3474720" cy="25603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2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Cum adaptez pentru clasa mea?</a:t>
            </a:r>
            <a:endParaRPr lang="en-US" sz="1020" dirty="0"/>
          </a:p>
        </p:txBody>
      </p:sp>
      <p:sp>
        <p:nvSpPr>
          <p:cNvPr id="29" name="Text 27"/>
          <p:cNvSpPr/>
          <p:nvPr/>
        </p:nvSpPr>
        <p:spPr>
          <a:xfrm>
            <a:off x="502920" y="6163056"/>
            <a:ext cx="8595360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690" i="1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Materialele propuse nu înlocuiesc autonomia profesorului; o fac mai informată și mai vizibilă.</a:t>
            </a:r>
            <a:endParaRPr lang="en-US" sz="690" dirty="0"/>
          </a:p>
        </p:txBody>
      </p:sp>
      <p:sp>
        <p:nvSpPr>
          <p:cNvPr id="30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ARHITECTURĂ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Logica pachetului: de la curriculum la clasă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502920" y="1874520"/>
            <a:ext cx="1508760" cy="868680"/>
          </a:xfrm>
          <a:prstGeom prst="roundRect">
            <a:avLst>
              <a:gd name="adj" fmla="val 13684"/>
            </a:avLst>
          </a:prstGeom>
          <a:solidFill>
            <a:srgbClr val="1F3449"/>
          </a:solidFill>
          <a:ln>
            <a:solidFill>
              <a:srgbClr val="1F3449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NOU</a:t>
            </a:r>
            <a:endParaRPr lang="en-US" sz="920" dirty="0"/>
          </a:p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CURRICULUM</a:t>
            </a:r>
            <a:endParaRPr lang="en-US" sz="920" dirty="0"/>
          </a:p>
        </p:txBody>
      </p:sp>
      <p:sp>
        <p:nvSpPr>
          <p:cNvPr id="6" name="Shape 4"/>
          <p:cNvSpPr/>
          <p:nvPr/>
        </p:nvSpPr>
        <p:spPr>
          <a:xfrm>
            <a:off x="2039112" y="2304288"/>
            <a:ext cx="338328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7" name="Text 5"/>
          <p:cNvSpPr/>
          <p:nvPr/>
        </p:nvSpPr>
        <p:spPr>
          <a:xfrm>
            <a:off x="2423160" y="1874520"/>
            <a:ext cx="1508760" cy="868680"/>
          </a:xfrm>
          <a:prstGeom prst="roundRect">
            <a:avLst>
              <a:gd name="adj" fmla="val 13684"/>
            </a:avLst>
          </a:prstGeom>
          <a:solidFill>
            <a:srgbClr val="416A80"/>
          </a:solidFill>
          <a:ln>
            <a:solidFill>
              <a:srgbClr val="416A80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LECTURĂ</a:t>
            </a:r>
            <a:endParaRPr lang="en-US" sz="920" dirty="0"/>
          </a:p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COMPARATĂ</a:t>
            </a:r>
            <a:endParaRPr lang="en-US" sz="920" dirty="0"/>
          </a:p>
        </p:txBody>
      </p:sp>
      <p:sp>
        <p:nvSpPr>
          <p:cNvPr id="8" name="Shape 6"/>
          <p:cNvSpPr/>
          <p:nvPr/>
        </p:nvSpPr>
        <p:spPr>
          <a:xfrm>
            <a:off x="3959352" y="2304288"/>
            <a:ext cx="338328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4343400" y="1874520"/>
            <a:ext cx="1508760" cy="868680"/>
          </a:xfrm>
          <a:prstGeom prst="roundRect">
            <a:avLst>
              <a:gd name="adj" fmla="val 13684"/>
            </a:avLst>
          </a:prstGeom>
          <a:solidFill>
            <a:srgbClr val="5B817A"/>
          </a:solidFill>
          <a:ln>
            <a:solidFill>
              <a:srgbClr val="5B817A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REPERE</a:t>
            </a:r>
            <a:endParaRPr lang="en-US" sz="920" dirty="0"/>
          </a:p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METODOLOGICE</a:t>
            </a:r>
            <a:endParaRPr lang="en-US" sz="920" dirty="0"/>
          </a:p>
        </p:txBody>
      </p:sp>
      <p:sp>
        <p:nvSpPr>
          <p:cNvPr id="10" name="Shape 8"/>
          <p:cNvSpPr/>
          <p:nvPr/>
        </p:nvSpPr>
        <p:spPr>
          <a:xfrm>
            <a:off x="5879592" y="2304288"/>
            <a:ext cx="338328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6263640" y="1874520"/>
            <a:ext cx="1508760" cy="868680"/>
          </a:xfrm>
          <a:prstGeom prst="roundRect">
            <a:avLst>
              <a:gd name="adj" fmla="val 13684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PLANIFICĂRI</a:t>
            </a:r>
            <a:endParaRPr lang="en-US" sz="920" dirty="0"/>
          </a:p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CU SENS</a:t>
            </a:r>
            <a:endParaRPr lang="en-US" sz="920" dirty="0"/>
          </a:p>
        </p:txBody>
      </p:sp>
      <p:sp>
        <p:nvSpPr>
          <p:cNvPr id="12" name="Shape 10"/>
          <p:cNvSpPr/>
          <p:nvPr/>
        </p:nvSpPr>
        <p:spPr>
          <a:xfrm>
            <a:off x="7799832" y="2304288"/>
            <a:ext cx="338328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8183880" y="1874520"/>
            <a:ext cx="1508760" cy="868680"/>
          </a:xfrm>
          <a:prstGeom prst="roundRect">
            <a:avLst>
              <a:gd name="adj" fmla="val 13684"/>
            </a:avLst>
          </a:prstGeom>
          <a:solidFill>
            <a:srgbClr val="6C5A78"/>
          </a:solidFill>
          <a:ln>
            <a:solidFill>
              <a:srgbClr val="6C5A78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PRACTICI</a:t>
            </a:r>
            <a:endParaRPr lang="en-US" sz="920" dirty="0"/>
          </a:p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DE CLASĂ</a:t>
            </a:r>
            <a:endParaRPr lang="en-US" sz="920" dirty="0"/>
          </a:p>
        </p:txBody>
      </p:sp>
      <p:sp>
        <p:nvSpPr>
          <p:cNvPr id="14" name="Shape 12"/>
          <p:cNvSpPr/>
          <p:nvPr/>
        </p:nvSpPr>
        <p:spPr>
          <a:xfrm>
            <a:off x="9720072" y="2304288"/>
            <a:ext cx="338328" cy="0"/>
          </a:xfrm>
          <a:prstGeom prst="line">
            <a:avLst/>
          </a:prstGeom>
          <a:noFill/>
          <a:ln w="22860">
            <a:solidFill>
              <a:srgbClr val="9AA7AD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10104120" y="1874520"/>
            <a:ext cx="1508760" cy="868680"/>
          </a:xfrm>
          <a:prstGeom prst="roundRect">
            <a:avLst>
              <a:gd name="adj" fmla="val 13684"/>
            </a:avLst>
          </a:prstGeom>
          <a:solidFill>
            <a:srgbClr val="A26058"/>
          </a:solidFill>
          <a:ln>
            <a:solidFill>
              <a:srgbClr val="A26058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DOVEZI &amp;</a:t>
            </a:r>
            <a:endParaRPr lang="en-US" sz="920" dirty="0"/>
          </a:p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FEEDBACK</a:t>
            </a:r>
            <a:endParaRPr lang="en-US" sz="920" dirty="0"/>
          </a:p>
        </p:txBody>
      </p:sp>
      <p:sp>
        <p:nvSpPr>
          <p:cNvPr id="16" name="Text 14"/>
          <p:cNvSpPr/>
          <p:nvPr/>
        </p:nvSpPr>
        <p:spPr>
          <a:xfrm>
            <a:off x="502920" y="3319272"/>
            <a:ext cx="3474720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28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adaugă materialele de sprijin?</a:t>
            </a:r>
            <a:endParaRPr lang="en-US" sz="1280" dirty="0"/>
          </a:p>
        </p:txBody>
      </p:sp>
      <p:sp>
        <p:nvSpPr>
          <p:cNvPr id="17" name="Shape 15"/>
          <p:cNvSpPr/>
          <p:nvPr/>
        </p:nvSpPr>
        <p:spPr>
          <a:xfrm>
            <a:off x="594360" y="3749040"/>
            <a:ext cx="2514600" cy="1024128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8" name="Shape 16"/>
          <p:cNvSpPr/>
          <p:nvPr/>
        </p:nvSpPr>
        <p:spPr>
          <a:xfrm>
            <a:off x="594360" y="3749040"/>
            <a:ext cx="73152" cy="1024128"/>
          </a:xfrm>
          <a:prstGeom prst="rect">
            <a:avLst/>
          </a:prstGeom>
          <a:solidFill>
            <a:srgbClr val="416A80"/>
          </a:solidFill>
          <a:ln w="12700">
            <a:solidFill>
              <a:srgbClr val="416A80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Text 17"/>
          <p:cNvSpPr/>
          <p:nvPr/>
        </p:nvSpPr>
        <p:spPr>
          <a:xfrm>
            <a:off x="758952" y="3895344"/>
            <a:ext cx="220370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limbaj de acces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758952" y="4224528"/>
            <a:ext cx="2203704" cy="4480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nu doar text normativ</a:t>
            </a:r>
            <a:endParaRPr lang="en-US" sz="780" dirty="0"/>
          </a:p>
        </p:txBody>
      </p:sp>
      <p:sp>
        <p:nvSpPr>
          <p:cNvPr id="21" name="Shape 19"/>
          <p:cNvSpPr/>
          <p:nvPr/>
        </p:nvSpPr>
        <p:spPr>
          <a:xfrm>
            <a:off x="3410712" y="3749040"/>
            <a:ext cx="2514600" cy="1024128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22" name="Shape 20"/>
          <p:cNvSpPr/>
          <p:nvPr/>
        </p:nvSpPr>
        <p:spPr>
          <a:xfrm>
            <a:off x="3410712" y="3749040"/>
            <a:ext cx="73152" cy="1024128"/>
          </a:xfrm>
          <a:prstGeom prst="rect">
            <a:avLst/>
          </a:prstGeom>
          <a:solidFill>
            <a:srgbClr val="5B817A"/>
          </a:solidFill>
          <a:ln w="12700">
            <a:solidFill>
              <a:srgbClr val="5B817A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3" name="Text 21"/>
          <p:cNvSpPr/>
          <p:nvPr/>
        </p:nvSpPr>
        <p:spPr>
          <a:xfrm>
            <a:off x="3575304" y="3895344"/>
            <a:ext cx="220370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decizii vizibile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3575304" y="4224528"/>
            <a:ext cx="2203704" cy="4480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nu doar intenții generale</a:t>
            </a:r>
            <a:endParaRPr lang="en-US" sz="780" dirty="0"/>
          </a:p>
        </p:txBody>
      </p:sp>
      <p:sp>
        <p:nvSpPr>
          <p:cNvPr id="25" name="Shape 23"/>
          <p:cNvSpPr/>
          <p:nvPr/>
        </p:nvSpPr>
        <p:spPr>
          <a:xfrm>
            <a:off x="6227064" y="3749040"/>
            <a:ext cx="2514600" cy="1024128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26" name="Shape 24"/>
          <p:cNvSpPr/>
          <p:nvPr/>
        </p:nvSpPr>
        <p:spPr>
          <a:xfrm>
            <a:off x="6227064" y="3749040"/>
            <a:ext cx="73152" cy="1024128"/>
          </a:xfrm>
          <a:prstGeom prst="rect">
            <a:avLst/>
          </a:prstGeom>
          <a:solidFill>
            <a:srgbClr val="B48950"/>
          </a:solidFill>
          <a:ln w="12700">
            <a:solidFill>
              <a:srgbClr val="B48950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7" name="Text 25"/>
          <p:cNvSpPr/>
          <p:nvPr/>
        </p:nvSpPr>
        <p:spPr>
          <a:xfrm>
            <a:off x="6391656" y="3895344"/>
            <a:ext cx="220370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dovezi de învățare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6391656" y="4224528"/>
            <a:ext cx="2203704" cy="4480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nu doar activități</a:t>
            </a:r>
            <a:endParaRPr lang="en-US" sz="780" dirty="0"/>
          </a:p>
        </p:txBody>
      </p:sp>
      <p:sp>
        <p:nvSpPr>
          <p:cNvPr id="29" name="Shape 27"/>
          <p:cNvSpPr/>
          <p:nvPr/>
        </p:nvSpPr>
        <p:spPr>
          <a:xfrm>
            <a:off x="9043416" y="3749040"/>
            <a:ext cx="2514600" cy="1024128"/>
          </a:xfrm>
          <a:prstGeom prst="roundRect">
            <a:avLst>
              <a:gd name="adj" fmla="val 7143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30" name="Shape 28"/>
          <p:cNvSpPr/>
          <p:nvPr/>
        </p:nvSpPr>
        <p:spPr>
          <a:xfrm>
            <a:off x="9043416" y="3749040"/>
            <a:ext cx="73152" cy="1024128"/>
          </a:xfrm>
          <a:prstGeom prst="rect">
            <a:avLst/>
          </a:prstGeom>
          <a:solidFill>
            <a:srgbClr val="6C5A78"/>
          </a:solidFill>
          <a:ln w="12700">
            <a:solidFill>
              <a:srgbClr val="6C5A78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31" name="Text 29"/>
          <p:cNvSpPr/>
          <p:nvPr/>
        </p:nvSpPr>
        <p:spPr>
          <a:xfrm>
            <a:off x="9208008" y="3895344"/>
            <a:ext cx="220370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reflecție profesională</a:t>
            </a:r>
            <a:endParaRPr lang="en-US" sz="1050" dirty="0"/>
          </a:p>
        </p:txBody>
      </p:sp>
      <p:sp>
        <p:nvSpPr>
          <p:cNvPr id="32" name="Text 30"/>
          <p:cNvSpPr/>
          <p:nvPr/>
        </p:nvSpPr>
        <p:spPr>
          <a:xfrm>
            <a:off x="9208008" y="4224528"/>
            <a:ext cx="2203704" cy="448056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nu rețete</a:t>
            </a:r>
            <a:endParaRPr lang="en-US" sz="780" dirty="0"/>
          </a:p>
        </p:txBody>
      </p:sp>
      <p:sp>
        <p:nvSpPr>
          <p:cNvPr id="33" name="Text 31"/>
          <p:cNvSpPr/>
          <p:nvPr/>
        </p:nvSpPr>
        <p:spPr>
          <a:xfrm>
            <a:off x="502920" y="6163056"/>
            <a:ext cx="8595360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690" i="1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Pachetul este un dispozitiv de transfer: din curriculum în proiectarea reală a activității didactice.</a:t>
            </a:r>
            <a:endParaRPr lang="en-US" sz="690" dirty="0"/>
          </a:p>
        </p:txBody>
      </p:sp>
      <p:sp>
        <p:nvSpPr>
          <p:cNvPr id="34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ANALIZA FUNCȚIONALĂ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nevoi sprijină direct?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Shape 3"/>
          <p:cNvSpPr/>
          <p:nvPr/>
        </p:nvSpPr>
        <p:spPr>
          <a:xfrm>
            <a:off x="640080" y="1417320"/>
            <a:ext cx="3246120" cy="1353312"/>
          </a:xfrm>
          <a:prstGeom prst="roundRect">
            <a:avLst>
              <a:gd name="adj" fmla="val 5405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6" name="Shape 4"/>
          <p:cNvSpPr/>
          <p:nvPr/>
        </p:nvSpPr>
        <p:spPr>
          <a:xfrm>
            <a:off x="640080" y="1417320"/>
            <a:ext cx="73152" cy="1353312"/>
          </a:xfrm>
          <a:prstGeom prst="rect">
            <a:avLst/>
          </a:prstGeom>
          <a:solidFill>
            <a:srgbClr val="416A80"/>
          </a:solidFill>
          <a:ln w="12700">
            <a:solidFill>
              <a:srgbClr val="416A80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" name="Text 5"/>
          <p:cNvSpPr/>
          <p:nvPr/>
        </p:nvSpPr>
        <p:spPr>
          <a:xfrm>
            <a:off x="804672" y="1563624"/>
            <a:ext cx="293522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Înțelegere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804672" y="1892808"/>
            <a:ext cx="2935224" cy="77724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lectură comparată a programelor; diferențe, continuități, sens curricular</a:t>
            </a:r>
            <a:endParaRPr lang="en-US" sz="780" dirty="0"/>
          </a:p>
        </p:txBody>
      </p:sp>
      <p:sp>
        <p:nvSpPr>
          <p:cNvPr id="9" name="Shape 7"/>
          <p:cNvSpPr/>
          <p:nvPr/>
        </p:nvSpPr>
        <p:spPr>
          <a:xfrm>
            <a:off x="4343400" y="1417320"/>
            <a:ext cx="3246120" cy="1353312"/>
          </a:xfrm>
          <a:prstGeom prst="roundRect">
            <a:avLst>
              <a:gd name="adj" fmla="val 5405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0" name="Shape 8"/>
          <p:cNvSpPr/>
          <p:nvPr/>
        </p:nvSpPr>
        <p:spPr>
          <a:xfrm>
            <a:off x="4343400" y="1417320"/>
            <a:ext cx="73152" cy="1353312"/>
          </a:xfrm>
          <a:prstGeom prst="rect">
            <a:avLst/>
          </a:prstGeom>
          <a:solidFill>
            <a:srgbClr val="5B817A"/>
          </a:solidFill>
          <a:ln w="12700">
            <a:solidFill>
              <a:srgbClr val="5B817A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4507992" y="1563624"/>
            <a:ext cx="293522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Decizie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4507992" y="1892808"/>
            <a:ext cx="2935224" cy="77724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alegerea strategiilor în funcție de intenții, dovezi, contexte și resurse</a:t>
            </a:r>
            <a:endParaRPr lang="en-US" sz="780" dirty="0"/>
          </a:p>
        </p:txBody>
      </p:sp>
      <p:sp>
        <p:nvSpPr>
          <p:cNvPr id="13" name="Shape 11"/>
          <p:cNvSpPr/>
          <p:nvPr/>
        </p:nvSpPr>
        <p:spPr>
          <a:xfrm>
            <a:off x="8046720" y="1417320"/>
            <a:ext cx="3246120" cy="1353312"/>
          </a:xfrm>
          <a:prstGeom prst="roundRect">
            <a:avLst>
              <a:gd name="adj" fmla="val 5405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4" name="Shape 12"/>
          <p:cNvSpPr/>
          <p:nvPr/>
        </p:nvSpPr>
        <p:spPr>
          <a:xfrm>
            <a:off x="8046720" y="1417320"/>
            <a:ext cx="73152" cy="1353312"/>
          </a:xfrm>
          <a:prstGeom prst="rect">
            <a:avLst/>
          </a:prstGeom>
          <a:solidFill>
            <a:srgbClr val="B48950"/>
          </a:solidFill>
          <a:ln w="12700">
            <a:solidFill>
              <a:srgbClr val="B48950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8211312" y="1563624"/>
            <a:ext cx="293522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Planificare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8211312" y="1892808"/>
            <a:ext cx="2935224" cy="77724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corelări între competențe, activități, conținuturi și evaluare</a:t>
            </a:r>
            <a:endParaRPr lang="en-US" sz="780" dirty="0"/>
          </a:p>
        </p:txBody>
      </p:sp>
      <p:sp>
        <p:nvSpPr>
          <p:cNvPr id="17" name="Shape 15"/>
          <p:cNvSpPr/>
          <p:nvPr/>
        </p:nvSpPr>
        <p:spPr>
          <a:xfrm>
            <a:off x="640080" y="3246120"/>
            <a:ext cx="3246120" cy="1353312"/>
          </a:xfrm>
          <a:prstGeom prst="roundRect">
            <a:avLst>
              <a:gd name="adj" fmla="val 5405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8" name="Shape 16"/>
          <p:cNvSpPr/>
          <p:nvPr/>
        </p:nvSpPr>
        <p:spPr>
          <a:xfrm>
            <a:off x="640080" y="3246120"/>
            <a:ext cx="73152" cy="1353312"/>
          </a:xfrm>
          <a:prstGeom prst="rect">
            <a:avLst/>
          </a:prstGeom>
          <a:solidFill>
            <a:srgbClr val="6C5A78"/>
          </a:solidFill>
          <a:ln w="12700">
            <a:solidFill>
              <a:srgbClr val="6C5A78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Text 17"/>
          <p:cNvSpPr/>
          <p:nvPr/>
        </p:nvSpPr>
        <p:spPr>
          <a:xfrm>
            <a:off x="804672" y="3392424"/>
            <a:ext cx="293522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Evaluare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804672" y="3721608"/>
            <a:ext cx="2935224" cy="77724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trecerea de la „verificare” la feedback, revizuire și progres</a:t>
            </a:r>
            <a:endParaRPr lang="en-US" sz="780" dirty="0"/>
          </a:p>
        </p:txBody>
      </p:sp>
      <p:sp>
        <p:nvSpPr>
          <p:cNvPr id="21" name="Shape 19"/>
          <p:cNvSpPr/>
          <p:nvPr/>
        </p:nvSpPr>
        <p:spPr>
          <a:xfrm>
            <a:off x="4343400" y="3246120"/>
            <a:ext cx="3246120" cy="1353312"/>
          </a:xfrm>
          <a:prstGeom prst="roundRect">
            <a:avLst>
              <a:gd name="adj" fmla="val 5405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22" name="Shape 20"/>
          <p:cNvSpPr/>
          <p:nvPr/>
        </p:nvSpPr>
        <p:spPr>
          <a:xfrm>
            <a:off x="4343400" y="3246120"/>
            <a:ext cx="73152" cy="1353312"/>
          </a:xfrm>
          <a:prstGeom prst="rect">
            <a:avLst/>
          </a:prstGeom>
          <a:solidFill>
            <a:srgbClr val="6F855F"/>
          </a:solidFill>
          <a:ln w="12700">
            <a:solidFill>
              <a:srgbClr val="6F855F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3" name="Text 21"/>
          <p:cNvSpPr/>
          <p:nvPr/>
        </p:nvSpPr>
        <p:spPr>
          <a:xfrm>
            <a:off x="4507992" y="3392424"/>
            <a:ext cx="293522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Coerență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4507992" y="3721608"/>
            <a:ext cx="2935224" cy="77724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familie comună de instrumente pentru toate disciplinele</a:t>
            </a:r>
            <a:endParaRPr lang="en-US" sz="780" dirty="0"/>
          </a:p>
        </p:txBody>
      </p:sp>
      <p:sp>
        <p:nvSpPr>
          <p:cNvPr id="25" name="Shape 23"/>
          <p:cNvSpPr/>
          <p:nvPr/>
        </p:nvSpPr>
        <p:spPr>
          <a:xfrm>
            <a:off x="8046720" y="3246120"/>
            <a:ext cx="3246120" cy="1353312"/>
          </a:xfrm>
          <a:prstGeom prst="roundRect">
            <a:avLst>
              <a:gd name="adj" fmla="val 5405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26" name="Shape 24"/>
          <p:cNvSpPr/>
          <p:nvPr/>
        </p:nvSpPr>
        <p:spPr>
          <a:xfrm>
            <a:off x="8046720" y="3246120"/>
            <a:ext cx="73152" cy="1353312"/>
          </a:xfrm>
          <a:prstGeom prst="rect">
            <a:avLst/>
          </a:prstGeom>
          <a:solidFill>
            <a:srgbClr val="A26058"/>
          </a:solidFill>
          <a:ln w="12700">
            <a:solidFill>
              <a:srgbClr val="A26058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7" name="Text 25"/>
          <p:cNvSpPr/>
          <p:nvPr/>
        </p:nvSpPr>
        <p:spPr>
          <a:xfrm>
            <a:off x="8211312" y="3392424"/>
            <a:ext cx="293522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Încredere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8211312" y="3721608"/>
            <a:ext cx="2935224" cy="77724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mesajul că experiența profesorului nu este anulată, ci reinterpretată</a:t>
            </a:r>
            <a:endParaRPr lang="en-US" sz="780" dirty="0"/>
          </a:p>
        </p:txBody>
      </p:sp>
      <p:sp>
        <p:nvSpPr>
          <p:cNvPr id="29" name="Text 27"/>
          <p:cNvSpPr/>
          <p:nvPr/>
        </p:nvSpPr>
        <p:spPr>
          <a:xfrm>
            <a:off x="731520" y="5440680"/>
            <a:ext cx="10698480" cy="5029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Ținta nu este să spunem profesorului „ce să facă”, ci să îl ajutăm să vadă mai clar de ce, când și cum o decizie didactică are sens.</a:t>
            </a:r>
            <a:endParaRPr lang="en-US" sz="1300" dirty="0"/>
          </a:p>
        </p:txBody>
      </p:sp>
      <p:sp>
        <p:nvSpPr>
          <p:cNvPr id="30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PAȘII DE SPRIJIN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Două materiale, o singură intenție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Shape 3"/>
          <p:cNvSpPr/>
          <p:nvPr/>
        </p:nvSpPr>
        <p:spPr>
          <a:xfrm>
            <a:off x="731520" y="1481328"/>
            <a:ext cx="4709160" cy="393192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DDE5E8"/>
            </a:solidFill>
            <a:prstDash val="solid"/>
          </a:ln>
          <a:effectLst>
            <a:outerShdw blurRad="20320" dist="1143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6" name="Shape 4"/>
          <p:cNvSpPr/>
          <p:nvPr/>
        </p:nvSpPr>
        <p:spPr>
          <a:xfrm>
            <a:off x="6720840" y="1481328"/>
            <a:ext cx="4709160" cy="3931920"/>
          </a:xfrm>
          <a:prstGeom prst="roundRect">
            <a:avLst>
              <a:gd name="adj" fmla="val 3721"/>
            </a:avLst>
          </a:prstGeom>
          <a:solidFill>
            <a:srgbClr val="FFFFFF"/>
          </a:solidFill>
          <a:ln w="12700">
            <a:solidFill>
              <a:srgbClr val="DDE5E8"/>
            </a:solidFill>
            <a:prstDash val="solid"/>
          </a:ln>
          <a:effectLst>
            <a:outerShdw blurRad="20320" dist="11430" dir="27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7" name="Text 5"/>
          <p:cNvSpPr/>
          <p:nvPr/>
        </p:nvSpPr>
        <p:spPr>
          <a:xfrm>
            <a:off x="1051560" y="1783080"/>
            <a:ext cx="1965960" cy="457200"/>
          </a:xfrm>
          <a:prstGeom prst="roundRect">
            <a:avLst>
              <a:gd name="adj" fmla="val 26000"/>
            </a:avLst>
          </a:prstGeom>
          <a:solidFill>
            <a:srgbClr val="5B817A"/>
          </a:solidFill>
          <a:ln>
            <a:solidFill>
              <a:srgbClr val="5B817A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REPERE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7040880" y="1783080"/>
            <a:ext cx="2743200" cy="457200"/>
          </a:xfrm>
          <a:prstGeom prst="roundRect">
            <a:avLst>
              <a:gd name="adj" fmla="val 26000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5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PLANIFICĂRI CU SENS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1051560" y="2514600"/>
            <a:ext cx="137160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0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oferă?</a:t>
            </a:r>
            <a:endParaRPr lang="en-US" sz="800" dirty="0"/>
          </a:p>
        </p:txBody>
      </p:sp>
      <p:sp>
        <p:nvSpPr>
          <p:cNvPr id="10" name="Text 8"/>
          <p:cNvSpPr/>
          <p:nvPr/>
        </p:nvSpPr>
        <p:spPr>
          <a:xfrm>
            <a:off x="1051560" y="2788920"/>
            <a:ext cx="13716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•</a:t>
            </a:r>
            <a:endParaRPr lang="en-US" sz="900" dirty="0"/>
          </a:p>
        </p:txBody>
      </p:sp>
      <p:sp>
        <p:nvSpPr>
          <p:cNvPr id="11" name="Text 9"/>
          <p:cNvSpPr/>
          <p:nvPr/>
        </p:nvSpPr>
        <p:spPr>
          <a:xfrm>
            <a:off x="1280160" y="2788920"/>
            <a:ext cx="370332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7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lectură profesională a programei</a:t>
            </a:r>
            <a:endParaRPr lang="en-US" sz="870" dirty="0"/>
          </a:p>
        </p:txBody>
      </p:sp>
      <p:sp>
        <p:nvSpPr>
          <p:cNvPr id="12" name="Text 10"/>
          <p:cNvSpPr/>
          <p:nvPr/>
        </p:nvSpPr>
        <p:spPr>
          <a:xfrm>
            <a:off x="1051560" y="3090672"/>
            <a:ext cx="13716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•</a:t>
            </a:r>
            <a:endParaRPr lang="en-US" sz="900" dirty="0"/>
          </a:p>
        </p:txBody>
      </p:sp>
      <p:sp>
        <p:nvSpPr>
          <p:cNvPr id="13" name="Text 11"/>
          <p:cNvSpPr/>
          <p:nvPr/>
        </p:nvSpPr>
        <p:spPr>
          <a:xfrm>
            <a:off x="1280160" y="3090672"/>
            <a:ext cx="370332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7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continuități și schimbări</a:t>
            </a:r>
            <a:endParaRPr lang="en-US" sz="870" dirty="0"/>
          </a:p>
        </p:txBody>
      </p:sp>
      <p:sp>
        <p:nvSpPr>
          <p:cNvPr id="14" name="Text 12"/>
          <p:cNvSpPr/>
          <p:nvPr/>
        </p:nvSpPr>
        <p:spPr>
          <a:xfrm>
            <a:off x="1051560" y="3392424"/>
            <a:ext cx="13716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•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280160" y="3392424"/>
            <a:ext cx="370332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7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exemple și chei de decizie</a:t>
            </a:r>
            <a:endParaRPr lang="en-US" sz="870" dirty="0"/>
          </a:p>
        </p:txBody>
      </p:sp>
      <p:sp>
        <p:nvSpPr>
          <p:cNvPr id="16" name="Text 14"/>
          <p:cNvSpPr/>
          <p:nvPr/>
        </p:nvSpPr>
        <p:spPr>
          <a:xfrm>
            <a:off x="1051560" y="3694176"/>
            <a:ext cx="13716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•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1280160" y="3694176"/>
            <a:ext cx="370332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7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evaluare pentru învățare</a:t>
            </a:r>
            <a:endParaRPr lang="en-US" sz="870" dirty="0"/>
          </a:p>
        </p:txBody>
      </p:sp>
      <p:sp>
        <p:nvSpPr>
          <p:cNvPr id="18" name="Text 16"/>
          <p:cNvSpPr/>
          <p:nvPr/>
        </p:nvSpPr>
        <p:spPr>
          <a:xfrm>
            <a:off x="1051560" y="3995928"/>
            <a:ext cx="13716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•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1280160" y="3995928"/>
            <a:ext cx="370332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7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tehnologie, IA, proiecte, teme transversale</a:t>
            </a:r>
            <a:endParaRPr lang="en-US" sz="870" dirty="0"/>
          </a:p>
        </p:txBody>
      </p:sp>
      <p:sp>
        <p:nvSpPr>
          <p:cNvPr id="20" name="Text 18"/>
          <p:cNvSpPr/>
          <p:nvPr/>
        </p:nvSpPr>
        <p:spPr>
          <a:xfrm>
            <a:off x="7040880" y="2514600"/>
            <a:ext cx="137160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0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oferă?</a:t>
            </a:r>
            <a:endParaRPr lang="en-US" sz="800" dirty="0"/>
          </a:p>
        </p:txBody>
      </p:sp>
      <p:sp>
        <p:nvSpPr>
          <p:cNvPr id="21" name="Text 19"/>
          <p:cNvSpPr/>
          <p:nvPr/>
        </p:nvSpPr>
        <p:spPr>
          <a:xfrm>
            <a:off x="7040880" y="2788920"/>
            <a:ext cx="13716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•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7269480" y="2788920"/>
            <a:ext cx="370332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7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instrumente editabile</a:t>
            </a:r>
            <a:endParaRPr lang="en-US" sz="870" dirty="0"/>
          </a:p>
        </p:txBody>
      </p:sp>
      <p:sp>
        <p:nvSpPr>
          <p:cNvPr id="23" name="Text 21"/>
          <p:cNvSpPr/>
          <p:nvPr/>
        </p:nvSpPr>
        <p:spPr>
          <a:xfrm>
            <a:off x="7040880" y="3090672"/>
            <a:ext cx="13716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•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7269480" y="3090672"/>
            <a:ext cx="370332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7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corelări CG/CS/EAI/conținuturi</a:t>
            </a:r>
            <a:endParaRPr lang="en-US" sz="870" dirty="0"/>
          </a:p>
        </p:txBody>
      </p:sp>
      <p:sp>
        <p:nvSpPr>
          <p:cNvPr id="25" name="Text 23"/>
          <p:cNvSpPr/>
          <p:nvPr/>
        </p:nvSpPr>
        <p:spPr>
          <a:xfrm>
            <a:off x="7040880" y="3392424"/>
            <a:ext cx="13716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•</a:t>
            </a:r>
            <a:endParaRPr lang="en-US" sz="900" dirty="0"/>
          </a:p>
        </p:txBody>
      </p:sp>
      <p:sp>
        <p:nvSpPr>
          <p:cNvPr id="26" name="Text 24"/>
          <p:cNvSpPr/>
          <p:nvPr/>
        </p:nvSpPr>
        <p:spPr>
          <a:xfrm>
            <a:off x="7269480" y="3392424"/>
            <a:ext cx="370332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7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planificare orientativă</a:t>
            </a:r>
            <a:endParaRPr lang="en-US" sz="870" dirty="0"/>
          </a:p>
        </p:txBody>
      </p:sp>
      <p:sp>
        <p:nvSpPr>
          <p:cNvPr id="27" name="Text 25"/>
          <p:cNvSpPr/>
          <p:nvPr/>
        </p:nvSpPr>
        <p:spPr>
          <a:xfrm>
            <a:off x="7040880" y="3694176"/>
            <a:ext cx="13716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•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7269480" y="3694176"/>
            <a:ext cx="370332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7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standardele de gimnaziu ca ancore</a:t>
            </a:r>
            <a:endParaRPr lang="en-US" sz="870" dirty="0"/>
          </a:p>
        </p:txBody>
      </p:sp>
      <p:sp>
        <p:nvSpPr>
          <p:cNvPr id="29" name="Text 27"/>
          <p:cNvSpPr/>
          <p:nvPr/>
        </p:nvSpPr>
        <p:spPr>
          <a:xfrm>
            <a:off x="7040880" y="3995928"/>
            <a:ext cx="137160" cy="164592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900" b="1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•</a:t>
            </a:r>
            <a:endParaRPr lang="en-US" sz="900" dirty="0"/>
          </a:p>
        </p:txBody>
      </p:sp>
      <p:sp>
        <p:nvSpPr>
          <p:cNvPr id="30" name="Text 28"/>
          <p:cNvSpPr/>
          <p:nvPr/>
        </p:nvSpPr>
        <p:spPr>
          <a:xfrm>
            <a:off x="7269480" y="3995928"/>
            <a:ext cx="3703320" cy="20116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87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foi pentru reflecție și adaptare</a:t>
            </a:r>
            <a:endParaRPr lang="en-US" sz="870" dirty="0"/>
          </a:p>
        </p:txBody>
      </p:sp>
      <p:sp>
        <p:nvSpPr>
          <p:cNvPr id="31" name="Shape 29"/>
          <p:cNvSpPr/>
          <p:nvPr/>
        </p:nvSpPr>
        <p:spPr>
          <a:xfrm>
            <a:off x="5577840" y="3429000"/>
            <a:ext cx="960120" cy="0"/>
          </a:xfrm>
          <a:prstGeom prst="line">
            <a:avLst/>
          </a:prstGeom>
          <a:noFill/>
          <a:ln w="22860">
            <a:solidFill>
              <a:srgbClr val="B48950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32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DOCUMENTUL NARATIV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Reperele pe discipline: citirea programei în cheie de acțiune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Shape 3"/>
          <p:cNvSpPr/>
          <p:nvPr/>
        </p:nvSpPr>
        <p:spPr>
          <a:xfrm>
            <a:off x="594360" y="1325880"/>
            <a:ext cx="4754880" cy="804672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6" name="Shape 4"/>
          <p:cNvSpPr/>
          <p:nvPr/>
        </p:nvSpPr>
        <p:spPr>
          <a:xfrm>
            <a:off x="594360" y="1325880"/>
            <a:ext cx="73152" cy="804672"/>
          </a:xfrm>
          <a:prstGeom prst="rect">
            <a:avLst/>
          </a:prstGeom>
          <a:solidFill>
            <a:srgbClr val="416A80"/>
          </a:solidFill>
          <a:ln w="12700">
            <a:solidFill>
              <a:srgbClr val="416A80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" name="Text 5"/>
          <p:cNvSpPr/>
          <p:nvPr/>
        </p:nvSpPr>
        <p:spPr>
          <a:xfrm>
            <a:off x="758952" y="1472184"/>
            <a:ext cx="44439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se schimbă?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758952" y="1801368"/>
            <a:ext cx="44439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diferențe reale față de vechea programă</a:t>
            </a:r>
            <a:endParaRPr lang="en-US" sz="780" dirty="0"/>
          </a:p>
        </p:txBody>
      </p:sp>
      <p:sp>
        <p:nvSpPr>
          <p:cNvPr id="9" name="Shape 7"/>
          <p:cNvSpPr/>
          <p:nvPr/>
        </p:nvSpPr>
        <p:spPr>
          <a:xfrm>
            <a:off x="594360" y="2359152"/>
            <a:ext cx="4754880" cy="804672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0" name="Shape 8"/>
          <p:cNvSpPr/>
          <p:nvPr/>
        </p:nvSpPr>
        <p:spPr>
          <a:xfrm>
            <a:off x="594360" y="2359152"/>
            <a:ext cx="73152" cy="804672"/>
          </a:xfrm>
          <a:prstGeom prst="rect">
            <a:avLst/>
          </a:prstGeom>
          <a:solidFill>
            <a:srgbClr val="5B817A"/>
          </a:solidFill>
          <a:ln w="12700">
            <a:solidFill>
              <a:srgbClr val="5B817A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758952" y="2505456"/>
            <a:ext cx="44439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rămâne valorificabil?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758952" y="2834640"/>
            <a:ext cx="44439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resurse, experiențe și practici reinterpretate</a:t>
            </a:r>
            <a:endParaRPr lang="en-US" sz="780" dirty="0"/>
          </a:p>
        </p:txBody>
      </p:sp>
      <p:sp>
        <p:nvSpPr>
          <p:cNvPr id="13" name="Shape 11"/>
          <p:cNvSpPr/>
          <p:nvPr/>
        </p:nvSpPr>
        <p:spPr>
          <a:xfrm>
            <a:off x="594360" y="3392424"/>
            <a:ext cx="4754880" cy="804672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4" name="Shape 12"/>
          <p:cNvSpPr/>
          <p:nvPr/>
        </p:nvSpPr>
        <p:spPr>
          <a:xfrm>
            <a:off x="594360" y="3392424"/>
            <a:ext cx="73152" cy="804672"/>
          </a:xfrm>
          <a:prstGeom prst="rect">
            <a:avLst/>
          </a:prstGeom>
          <a:solidFill>
            <a:srgbClr val="B48950"/>
          </a:solidFill>
          <a:ln w="12700">
            <a:solidFill>
              <a:srgbClr val="B48950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758952" y="3538728"/>
            <a:ext cx="44439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Ce cere noua abordare?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758952" y="3867912"/>
            <a:ext cx="44439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competențe, sarcini, contexte, produse</a:t>
            </a:r>
            <a:endParaRPr lang="en-US" sz="780" dirty="0"/>
          </a:p>
        </p:txBody>
      </p:sp>
      <p:sp>
        <p:nvSpPr>
          <p:cNvPr id="17" name="Shape 15"/>
          <p:cNvSpPr/>
          <p:nvPr/>
        </p:nvSpPr>
        <p:spPr>
          <a:xfrm>
            <a:off x="594360" y="4425696"/>
            <a:ext cx="4754880" cy="804672"/>
          </a:xfrm>
          <a:prstGeom prst="roundRect">
            <a:avLst>
              <a:gd name="adj" fmla="val 9091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8" name="Shape 16"/>
          <p:cNvSpPr/>
          <p:nvPr/>
        </p:nvSpPr>
        <p:spPr>
          <a:xfrm>
            <a:off x="594360" y="4425696"/>
            <a:ext cx="73152" cy="804672"/>
          </a:xfrm>
          <a:prstGeom prst="rect">
            <a:avLst/>
          </a:prstGeom>
          <a:solidFill>
            <a:srgbClr val="6C5A78"/>
          </a:solidFill>
          <a:ln w="12700">
            <a:solidFill>
              <a:srgbClr val="6C5A78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Text 17"/>
          <p:cNvSpPr/>
          <p:nvPr/>
        </p:nvSpPr>
        <p:spPr>
          <a:xfrm>
            <a:off x="758952" y="4572000"/>
            <a:ext cx="44439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Cum se evaluează altfel?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758952" y="4901184"/>
            <a:ext cx="44439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feedback, autoevaluare, revizuire, decizie</a:t>
            </a:r>
            <a:endParaRPr lang="en-US" sz="780" dirty="0"/>
          </a:p>
        </p:txBody>
      </p:sp>
      <p:sp>
        <p:nvSpPr>
          <p:cNvPr id="21" name="Text 19"/>
          <p:cNvSpPr/>
          <p:nvPr/>
        </p:nvSpPr>
        <p:spPr>
          <a:xfrm>
            <a:off x="7726680" y="2148840"/>
            <a:ext cx="1920240" cy="566928"/>
          </a:xfrm>
          <a:prstGeom prst="roundRect">
            <a:avLst>
              <a:gd name="adj" fmla="val 20968"/>
            </a:avLst>
          </a:prstGeom>
          <a:solidFill>
            <a:srgbClr val="1F3449"/>
          </a:solidFill>
          <a:ln>
            <a:solidFill>
              <a:srgbClr val="1F3449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profesor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7571232" y="2862072"/>
            <a:ext cx="2240280" cy="5029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cititor critic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al curriculumului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6629400" y="4919472"/>
            <a:ext cx="4480560" cy="54864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106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Reperele nu sunt un manual de instrucțiuni. Ele pun întrebările potrivite și oferă exemple suficient de clare pentru ca profesorul să decidă responsabil.</a:t>
            </a:r>
            <a:endParaRPr lang="en-US" sz="106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ANEXA EDITABILĂ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Planificările cu sens: curriculumul devine hartă de decizie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4965192" y="2971800"/>
            <a:ext cx="2286000" cy="749808"/>
          </a:xfrm>
          <a:prstGeom prst="roundRect">
            <a:avLst>
              <a:gd name="adj" fmla="val 15854"/>
            </a:avLst>
          </a:prstGeom>
          <a:solidFill>
            <a:srgbClr val="1F3449"/>
          </a:solidFill>
          <a:ln>
            <a:solidFill>
              <a:srgbClr val="1F3449">
                <a:alpha val="0"/>
              </a:srgbClr>
            </a:solidFill>
          </a:ln>
          <a:effectLst>
            <a:outerShdw blurRad="19050" dist="12700" dir="2700000" algn="bl" rotWithShape="0">
              <a:srgbClr val="000000">
                <a:alpha val="16000"/>
              </a:srgbClr>
            </a:outerShdw>
          </a:effectLst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FOI DE LUCRU</a:t>
            </a:r>
            <a:endParaRPr lang="en-US" sz="920" dirty="0"/>
          </a:p>
          <a:p>
            <a:pPr marL="0" indent="0" algn="ctr">
              <a:buNone/>
            </a:pPr>
            <a:r>
              <a:rPr lang="en-US" sz="92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CARE LEAGĂ</a:t>
            </a:r>
            <a:endParaRPr lang="en-US" sz="920" dirty="0"/>
          </a:p>
        </p:txBody>
      </p:sp>
      <p:sp>
        <p:nvSpPr>
          <p:cNvPr id="6" name="Text 4"/>
          <p:cNvSpPr/>
          <p:nvPr/>
        </p:nvSpPr>
        <p:spPr>
          <a:xfrm>
            <a:off x="2103120" y="1371600"/>
            <a:ext cx="1828800" cy="566928"/>
          </a:xfrm>
          <a:prstGeom prst="roundRect">
            <a:avLst>
              <a:gd name="adj" fmla="val 20968"/>
            </a:avLst>
          </a:prstGeom>
          <a:solidFill>
            <a:srgbClr val="416A80"/>
          </a:solidFill>
          <a:ln>
            <a:solidFill>
              <a:srgbClr val="416A8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CG / CS</a:t>
            </a:r>
            <a:endParaRPr lang="en-US" sz="1000" dirty="0"/>
          </a:p>
        </p:txBody>
      </p:sp>
      <p:sp>
        <p:nvSpPr>
          <p:cNvPr id="7" name="Text 5"/>
          <p:cNvSpPr/>
          <p:nvPr/>
        </p:nvSpPr>
        <p:spPr>
          <a:xfrm>
            <a:off x="5486400" y="1143000"/>
            <a:ext cx="1828800" cy="566928"/>
          </a:xfrm>
          <a:prstGeom prst="roundRect">
            <a:avLst>
              <a:gd name="adj" fmla="val 20968"/>
            </a:avLst>
          </a:prstGeom>
          <a:solidFill>
            <a:srgbClr val="5B817A"/>
          </a:solidFill>
          <a:ln>
            <a:solidFill>
              <a:srgbClr val="5B817A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EAI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915400" y="1371600"/>
            <a:ext cx="1828800" cy="566928"/>
          </a:xfrm>
          <a:prstGeom prst="roundRect">
            <a:avLst>
              <a:gd name="adj" fmla="val 20968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Conținuturi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2057400" y="4754880"/>
            <a:ext cx="1828800" cy="566928"/>
          </a:xfrm>
          <a:prstGeom prst="roundRect">
            <a:avLst>
              <a:gd name="adj" fmla="val 20968"/>
            </a:avLst>
          </a:prstGeom>
          <a:solidFill>
            <a:srgbClr val="6C5A78"/>
          </a:solidFill>
          <a:ln>
            <a:solidFill>
              <a:srgbClr val="6C5A78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Standarde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5486400" y="4983480"/>
            <a:ext cx="1828800" cy="566928"/>
          </a:xfrm>
          <a:prstGeom prst="roundRect">
            <a:avLst>
              <a:gd name="adj" fmla="val 20968"/>
            </a:avLst>
          </a:prstGeom>
          <a:solidFill>
            <a:srgbClr val="A26058"/>
          </a:solidFill>
          <a:ln>
            <a:solidFill>
              <a:srgbClr val="A26058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Planificare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9006840" y="4754880"/>
            <a:ext cx="1828800" cy="566928"/>
          </a:xfrm>
          <a:prstGeom prst="roundRect">
            <a:avLst>
              <a:gd name="adj" fmla="val 20968"/>
            </a:avLst>
          </a:prstGeom>
          <a:solidFill>
            <a:srgbClr val="6F855F"/>
          </a:solidFill>
          <a:ln>
            <a:solidFill>
              <a:srgbClr val="6F855F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Feedback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777240" y="5669280"/>
            <a:ext cx="10607040" cy="4114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ctr">
              <a:buNone/>
            </a:pPr>
            <a:r>
              <a:rPr lang="en-US" sz="11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Scopul Excelului nu este birocratic. Este să facă vizibile relațiile dintre componentele curriculumului, deciziile de timp, dovezile urmărite și punctele în care profesorul poate regla parcursul.</a:t>
            </a:r>
            <a:endParaRPr lang="en-US" sz="1150" dirty="0"/>
          </a:p>
        </p:txBody>
      </p:sp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DIN DOCUMENT ÎN PRACTICĂ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Cum se citesc împreună?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Text 3"/>
          <p:cNvSpPr/>
          <p:nvPr/>
        </p:nvSpPr>
        <p:spPr>
          <a:xfrm>
            <a:off x="658368" y="1325880"/>
            <a:ext cx="914400" cy="438912"/>
          </a:xfrm>
          <a:prstGeom prst="roundRect">
            <a:avLst>
              <a:gd name="adj" fmla="val 27083"/>
            </a:avLst>
          </a:prstGeom>
          <a:solidFill>
            <a:srgbClr val="416A80"/>
          </a:solidFill>
          <a:ln>
            <a:solidFill>
              <a:srgbClr val="416A8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1</a:t>
            </a:r>
            <a:endParaRPr lang="en-US" sz="1300" dirty="0"/>
          </a:p>
        </p:txBody>
      </p:sp>
      <p:sp>
        <p:nvSpPr>
          <p:cNvPr id="6" name="Text 4"/>
          <p:cNvSpPr/>
          <p:nvPr/>
        </p:nvSpPr>
        <p:spPr>
          <a:xfrm>
            <a:off x="1783080" y="1362456"/>
            <a:ext cx="73152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2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1. Înțeleg</a:t>
            </a:r>
            <a:endParaRPr lang="en-US" sz="720" dirty="0"/>
          </a:p>
        </p:txBody>
      </p:sp>
      <p:sp>
        <p:nvSpPr>
          <p:cNvPr id="7" name="Text 5"/>
          <p:cNvSpPr/>
          <p:nvPr/>
        </p:nvSpPr>
        <p:spPr>
          <a:xfrm>
            <a:off x="2834640" y="1325880"/>
            <a:ext cx="749808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0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citesc reperul disciplinei: noutăți, continuități, mesaj curricular</a:t>
            </a:r>
            <a:endParaRPr lang="en-US" sz="1000" dirty="0"/>
          </a:p>
        </p:txBody>
      </p:sp>
      <p:sp>
        <p:nvSpPr>
          <p:cNvPr id="8" name="Shape 6"/>
          <p:cNvSpPr/>
          <p:nvPr/>
        </p:nvSpPr>
        <p:spPr>
          <a:xfrm>
            <a:off x="1115568" y="1801368"/>
            <a:ext cx="0" cy="283464"/>
          </a:xfrm>
          <a:prstGeom prst="line">
            <a:avLst/>
          </a:prstGeom>
          <a:noFill/>
          <a:ln w="22860">
            <a:solidFill>
              <a:srgbClr val="ADB9BE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9" name="Text 7"/>
          <p:cNvSpPr/>
          <p:nvPr/>
        </p:nvSpPr>
        <p:spPr>
          <a:xfrm>
            <a:off x="658368" y="2167128"/>
            <a:ext cx="914400" cy="438912"/>
          </a:xfrm>
          <a:prstGeom prst="roundRect">
            <a:avLst>
              <a:gd name="adj" fmla="val 27083"/>
            </a:avLst>
          </a:prstGeom>
          <a:solidFill>
            <a:srgbClr val="5B817A"/>
          </a:solidFill>
          <a:ln>
            <a:solidFill>
              <a:srgbClr val="5B817A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2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1783080" y="2203704"/>
            <a:ext cx="73152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2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2. Selectez</a:t>
            </a:r>
            <a:endParaRPr lang="en-US" sz="720" dirty="0"/>
          </a:p>
        </p:txBody>
      </p:sp>
      <p:sp>
        <p:nvSpPr>
          <p:cNvPr id="11" name="Text 9"/>
          <p:cNvSpPr/>
          <p:nvPr/>
        </p:nvSpPr>
        <p:spPr>
          <a:xfrm>
            <a:off x="2834640" y="2167128"/>
            <a:ext cx="749808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0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aleg unități, competențe, conținuturi și dovezi relevante pentru clasa mea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1115568" y="2642616"/>
            <a:ext cx="0" cy="283464"/>
          </a:xfrm>
          <a:prstGeom prst="line">
            <a:avLst/>
          </a:prstGeom>
          <a:noFill/>
          <a:ln w="22860">
            <a:solidFill>
              <a:srgbClr val="ADB9BE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3" name="Text 11"/>
          <p:cNvSpPr/>
          <p:nvPr/>
        </p:nvSpPr>
        <p:spPr>
          <a:xfrm>
            <a:off x="658368" y="3008376"/>
            <a:ext cx="914400" cy="438912"/>
          </a:xfrm>
          <a:prstGeom prst="roundRect">
            <a:avLst>
              <a:gd name="adj" fmla="val 27083"/>
            </a:avLst>
          </a:prstGeom>
          <a:solidFill>
            <a:srgbClr val="B48950"/>
          </a:solidFill>
          <a:ln>
            <a:solidFill>
              <a:srgbClr val="B48950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3</a:t>
            </a:r>
            <a:endParaRPr lang="en-US" sz="1300" dirty="0"/>
          </a:p>
        </p:txBody>
      </p:sp>
      <p:sp>
        <p:nvSpPr>
          <p:cNvPr id="14" name="Text 12"/>
          <p:cNvSpPr/>
          <p:nvPr/>
        </p:nvSpPr>
        <p:spPr>
          <a:xfrm>
            <a:off x="1783080" y="3044952"/>
            <a:ext cx="73152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2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3. Planific</a:t>
            </a:r>
            <a:endParaRPr lang="en-US" sz="720" dirty="0"/>
          </a:p>
        </p:txBody>
      </p:sp>
      <p:sp>
        <p:nvSpPr>
          <p:cNvPr id="15" name="Text 13"/>
          <p:cNvSpPr/>
          <p:nvPr/>
        </p:nvSpPr>
        <p:spPr>
          <a:xfrm>
            <a:off x="2834640" y="3008376"/>
            <a:ext cx="749808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0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folosesc registrul Excel ca hartă editabilă, nu ca șablon rigid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1115568" y="3483864"/>
            <a:ext cx="0" cy="283464"/>
          </a:xfrm>
          <a:prstGeom prst="line">
            <a:avLst/>
          </a:prstGeom>
          <a:noFill/>
          <a:ln w="22860">
            <a:solidFill>
              <a:srgbClr val="ADB9BE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17" name="Text 15"/>
          <p:cNvSpPr/>
          <p:nvPr/>
        </p:nvSpPr>
        <p:spPr>
          <a:xfrm>
            <a:off x="658368" y="3849624"/>
            <a:ext cx="914400" cy="438912"/>
          </a:xfrm>
          <a:prstGeom prst="roundRect">
            <a:avLst>
              <a:gd name="adj" fmla="val 27083"/>
            </a:avLst>
          </a:prstGeom>
          <a:solidFill>
            <a:srgbClr val="6C5A78"/>
          </a:solidFill>
          <a:ln>
            <a:solidFill>
              <a:srgbClr val="6C5A78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4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1783080" y="3886200"/>
            <a:ext cx="73152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2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4. Predau</a:t>
            </a:r>
            <a:endParaRPr lang="en-US" sz="720" dirty="0"/>
          </a:p>
        </p:txBody>
      </p:sp>
      <p:sp>
        <p:nvSpPr>
          <p:cNvPr id="19" name="Text 17"/>
          <p:cNvSpPr/>
          <p:nvPr/>
        </p:nvSpPr>
        <p:spPr>
          <a:xfrm>
            <a:off x="2834640" y="3849624"/>
            <a:ext cx="749808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0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proiectez sarcini în care elevul face, justifică, revizuiește, comunică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1115568" y="4325112"/>
            <a:ext cx="0" cy="283464"/>
          </a:xfrm>
          <a:prstGeom prst="line">
            <a:avLst/>
          </a:prstGeom>
          <a:noFill/>
          <a:ln w="22860">
            <a:solidFill>
              <a:srgbClr val="ADB9BE"/>
            </a:solidFill>
            <a:prstDash val="solid"/>
            <a:headEnd type="none"/>
            <a:tailEnd type="triangle"/>
          </a:ln>
        </p:spPr>
        <p:txBody>
          <a:bodyPr/>
          <a:lstStyle/>
          <a:p>
            <a:endParaRPr/>
          </a:p>
        </p:txBody>
      </p:sp>
      <p:sp>
        <p:nvSpPr>
          <p:cNvPr id="21" name="Text 19"/>
          <p:cNvSpPr/>
          <p:nvPr/>
        </p:nvSpPr>
        <p:spPr>
          <a:xfrm>
            <a:off x="658368" y="4690872"/>
            <a:ext cx="914400" cy="438912"/>
          </a:xfrm>
          <a:prstGeom prst="roundRect">
            <a:avLst>
              <a:gd name="adj" fmla="val 27083"/>
            </a:avLst>
          </a:prstGeom>
          <a:solidFill>
            <a:srgbClr val="6F855F"/>
          </a:solidFill>
          <a:ln>
            <a:solidFill>
              <a:srgbClr val="6F855F">
                <a:alpha val="0"/>
              </a:srgbClr>
            </a:solidFill>
          </a:ln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5</a:t>
            </a:r>
            <a:endParaRPr lang="en-US" sz="1300" dirty="0"/>
          </a:p>
        </p:txBody>
      </p:sp>
      <p:sp>
        <p:nvSpPr>
          <p:cNvPr id="22" name="Text 20"/>
          <p:cNvSpPr/>
          <p:nvPr/>
        </p:nvSpPr>
        <p:spPr>
          <a:xfrm>
            <a:off x="1783080" y="4727448"/>
            <a:ext cx="731520" cy="18288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2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5. Reglez</a:t>
            </a:r>
            <a:endParaRPr lang="en-US" sz="720" dirty="0"/>
          </a:p>
        </p:txBody>
      </p:sp>
      <p:sp>
        <p:nvSpPr>
          <p:cNvPr id="23" name="Text 21"/>
          <p:cNvSpPr/>
          <p:nvPr/>
        </p:nvSpPr>
        <p:spPr>
          <a:xfrm>
            <a:off x="2834640" y="4690872"/>
            <a:ext cx="7498080" cy="329184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00" dirty="0">
                <a:solidFill>
                  <a:srgbClr val="20334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mă uit la dovezi și decid: sprijin, extindere, revenire, altă strategie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1874520" y="5596128"/>
            <a:ext cx="8412480" cy="594360"/>
          </a:xfrm>
          <a:prstGeom prst="roundRect">
            <a:avLst>
              <a:gd name="adj" fmla="val 12308"/>
            </a:avLst>
          </a:prstGeom>
          <a:solidFill>
            <a:srgbClr val="1F3449"/>
          </a:solidFill>
          <a:ln w="12700">
            <a:solidFill>
              <a:srgbClr val="1F3449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5" name="Text 23"/>
          <p:cNvSpPr/>
          <p:nvPr/>
        </p:nvSpPr>
        <p:spPr>
          <a:xfrm>
            <a:off x="2103120" y="5751576"/>
            <a:ext cx="7955280" cy="338328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ctr">
            <a:normAutofit/>
          </a:bodyPr>
          <a:lstStyle/>
          <a:p>
            <a:pPr marL="0" indent="0" algn="ctr">
              <a:buNone/>
            </a:pPr>
            <a:r>
              <a:rPr lang="en-US" sz="1130" b="1" dirty="0">
                <a:solidFill>
                  <a:srgbClr val="FFFFFF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Documentele au valoare numai dacă reduc distanța dintre intenția curriculară și ceea ce se întâmplă în lecție.</a:t>
            </a:r>
            <a:endParaRPr lang="en-US" sz="1130" dirty="0"/>
          </a:p>
        </p:txBody>
      </p:sp>
      <p:sp>
        <p:nvSpPr>
          <p:cNvPr id="26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8FA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292608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780" b="1" dirty="0">
                <a:solidFill>
                  <a:srgbClr val="B48950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COERENȚĂ</a:t>
            </a:r>
            <a:endParaRPr lang="en-US" sz="780" dirty="0"/>
          </a:p>
        </p:txBody>
      </p:sp>
      <p:sp>
        <p:nvSpPr>
          <p:cNvPr id="3" name="Text 1"/>
          <p:cNvSpPr/>
          <p:nvPr/>
        </p:nvSpPr>
        <p:spPr>
          <a:xfrm>
            <a:off x="502920" y="566928"/>
            <a:ext cx="79552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marL="0" indent="0">
              <a:buNone/>
            </a:pPr>
            <a:r>
              <a:rPr lang="en-US" sz="190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Principii comune ale întregului pachet</a:t>
            </a:r>
            <a:endParaRPr lang="en-US" sz="1900" dirty="0"/>
          </a:p>
        </p:txBody>
      </p:sp>
      <p:sp>
        <p:nvSpPr>
          <p:cNvPr id="4" name="Shape 2"/>
          <p:cNvSpPr/>
          <p:nvPr/>
        </p:nvSpPr>
        <p:spPr>
          <a:xfrm>
            <a:off x="502920" y="1078992"/>
            <a:ext cx="1005840" cy="0"/>
          </a:xfrm>
          <a:prstGeom prst="line">
            <a:avLst/>
          </a:prstGeom>
          <a:noFill/>
          <a:ln w="38100">
            <a:solidFill>
              <a:srgbClr val="B48950"/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5" name="Shape 3"/>
          <p:cNvSpPr/>
          <p:nvPr/>
        </p:nvSpPr>
        <p:spPr>
          <a:xfrm>
            <a:off x="594360" y="1325880"/>
            <a:ext cx="4983480" cy="1078992"/>
          </a:xfrm>
          <a:prstGeom prst="roundRect">
            <a:avLst>
              <a:gd name="adj" fmla="val 6780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6" name="Shape 4"/>
          <p:cNvSpPr/>
          <p:nvPr/>
        </p:nvSpPr>
        <p:spPr>
          <a:xfrm>
            <a:off x="594360" y="1325880"/>
            <a:ext cx="73152" cy="1078992"/>
          </a:xfrm>
          <a:prstGeom prst="rect">
            <a:avLst/>
          </a:prstGeom>
          <a:solidFill>
            <a:srgbClr val="416A80"/>
          </a:solidFill>
          <a:ln w="12700">
            <a:solidFill>
              <a:srgbClr val="416A80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7" name="Text 5"/>
          <p:cNvSpPr/>
          <p:nvPr/>
        </p:nvSpPr>
        <p:spPr>
          <a:xfrm>
            <a:off x="758952" y="1472184"/>
            <a:ext cx="46725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Nu rețetar</a:t>
            </a:r>
            <a:endParaRPr lang="en-US" sz="1050" dirty="0"/>
          </a:p>
        </p:txBody>
      </p:sp>
      <p:sp>
        <p:nvSpPr>
          <p:cNvPr id="8" name="Text 6"/>
          <p:cNvSpPr/>
          <p:nvPr/>
        </p:nvSpPr>
        <p:spPr>
          <a:xfrm>
            <a:off x="758952" y="1801368"/>
            <a:ext cx="4672584" cy="5029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profesorul decide, nu execută mecanic</a:t>
            </a:r>
            <a:endParaRPr lang="en-US" sz="780" dirty="0"/>
          </a:p>
        </p:txBody>
      </p:sp>
      <p:sp>
        <p:nvSpPr>
          <p:cNvPr id="9" name="Shape 7"/>
          <p:cNvSpPr/>
          <p:nvPr/>
        </p:nvSpPr>
        <p:spPr>
          <a:xfrm>
            <a:off x="6126480" y="1325880"/>
            <a:ext cx="4983480" cy="1078992"/>
          </a:xfrm>
          <a:prstGeom prst="roundRect">
            <a:avLst>
              <a:gd name="adj" fmla="val 6780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0" name="Shape 8"/>
          <p:cNvSpPr/>
          <p:nvPr/>
        </p:nvSpPr>
        <p:spPr>
          <a:xfrm>
            <a:off x="6126480" y="1325880"/>
            <a:ext cx="73152" cy="1078992"/>
          </a:xfrm>
          <a:prstGeom prst="rect">
            <a:avLst/>
          </a:prstGeom>
          <a:solidFill>
            <a:srgbClr val="5B817A"/>
          </a:solidFill>
          <a:ln w="12700">
            <a:solidFill>
              <a:srgbClr val="5B817A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1" name="Text 9"/>
          <p:cNvSpPr/>
          <p:nvPr/>
        </p:nvSpPr>
        <p:spPr>
          <a:xfrm>
            <a:off x="6291072" y="1472184"/>
            <a:ext cx="46725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Nu ruptură</a:t>
            </a:r>
            <a:endParaRPr lang="en-US" sz="1050" dirty="0"/>
          </a:p>
        </p:txBody>
      </p:sp>
      <p:sp>
        <p:nvSpPr>
          <p:cNvPr id="12" name="Text 10"/>
          <p:cNvSpPr/>
          <p:nvPr/>
        </p:nvSpPr>
        <p:spPr>
          <a:xfrm>
            <a:off x="6291072" y="1801368"/>
            <a:ext cx="4672584" cy="5029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experiența anterioară este reinterpretată</a:t>
            </a:r>
            <a:endParaRPr lang="en-US" sz="780" dirty="0"/>
          </a:p>
        </p:txBody>
      </p:sp>
      <p:sp>
        <p:nvSpPr>
          <p:cNvPr id="13" name="Shape 11"/>
          <p:cNvSpPr/>
          <p:nvPr/>
        </p:nvSpPr>
        <p:spPr>
          <a:xfrm>
            <a:off x="594360" y="2770632"/>
            <a:ext cx="4983480" cy="1078992"/>
          </a:xfrm>
          <a:prstGeom prst="roundRect">
            <a:avLst>
              <a:gd name="adj" fmla="val 6780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4" name="Shape 12"/>
          <p:cNvSpPr/>
          <p:nvPr/>
        </p:nvSpPr>
        <p:spPr>
          <a:xfrm>
            <a:off x="594360" y="2770632"/>
            <a:ext cx="73152" cy="1078992"/>
          </a:xfrm>
          <a:prstGeom prst="rect">
            <a:avLst/>
          </a:prstGeom>
          <a:solidFill>
            <a:srgbClr val="B48950"/>
          </a:solidFill>
          <a:ln w="12700">
            <a:solidFill>
              <a:srgbClr val="B48950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5" name="Text 13"/>
          <p:cNvSpPr/>
          <p:nvPr/>
        </p:nvSpPr>
        <p:spPr>
          <a:xfrm>
            <a:off x="758952" y="2916936"/>
            <a:ext cx="46725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Nu activitate fără dovadă</a:t>
            </a:r>
            <a:endParaRPr lang="en-US" sz="1050" dirty="0"/>
          </a:p>
        </p:txBody>
      </p:sp>
      <p:sp>
        <p:nvSpPr>
          <p:cNvPr id="16" name="Text 14"/>
          <p:cNvSpPr/>
          <p:nvPr/>
        </p:nvSpPr>
        <p:spPr>
          <a:xfrm>
            <a:off x="758952" y="3246120"/>
            <a:ext cx="4672584" cy="5029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fiecare sarcină arată ceva despre învățare</a:t>
            </a:r>
            <a:endParaRPr lang="en-US" sz="780" dirty="0"/>
          </a:p>
        </p:txBody>
      </p:sp>
      <p:sp>
        <p:nvSpPr>
          <p:cNvPr id="17" name="Shape 15"/>
          <p:cNvSpPr/>
          <p:nvPr/>
        </p:nvSpPr>
        <p:spPr>
          <a:xfrm>
            <a:off x="6126480" y="2770632"/>
            <a:ext cx="4983480" cy="1078992"/>
          </a:xfrm>
          <a:prstGeom prst="roundRect">
            <a:avLst>
              <a:gd name="adj" fmla="val 6780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18" name="Shape 16"/>
          <p:cNvSpPr/>
          <p:nvPr/>
        </p:nvSpPr>
        <p:spPr>
          <a:xfrm>
            <a:off x="6126480" y="2770632"/>
            <a:ext cx="73152" cy="1078992"/>
          </a:xfrm>
          <a:prstGeom prst="rect">
            <a:avLst/>
          </a:prstGeom>
          <a:solidFill>
            <a:srgbClr val="6C5A78"/>
          </a:solidFill>
          <a:ln w="12700">
            <a:solidFill>
              <a:srgbClr val="6C5A78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19" name="Text 17"/>
          <p:cNvSpPr/>
          <p:nvPr/>
        </p:nvSpPr>
        <p:spPr>
          <a:xfrm>
            <a:off x="6291072" y="2916936"/>
            <a:ext cx="46725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Nu evaluare doar la final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6291072" y="3246120"/>
            <a:ext cx="4672584" cy="5029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feedback și revizuire în timpul învățării</a:t>
            </a:r>
            <a:endParaRPr lang="en-US" sz="780" dirty="0"/>
          </a:p>
        </p:txBody>
      </p:sp>
      <p:sp>
        <p:nvSpPr>
          <p:cNvPr id="21" name="Shape 19"/>
          <p:cNvSpPr/>
          <p:nvPr/>
        </p:nvSpPr>
        <p:spPr>
          <a:xfrm>
            <a:off x="594360" y="4215384"/>
            <a:ext cx="4983480" cy="1078992"/>
          </a:xfrm>
          <a:prstGeom prst="roundRect">
            <a:avLst>
              <a:gd name="adj" fmla="val 6780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22" name="Shape 20"/>
          <p:cNvSpPr/>
          <p:nvPr/>
        </p:nvSpPr>
        <p:spPr>
          <a:xfrm>
            <a:off x="594360" y="4215384"/>
            <a:ext cx="73152" cy="1078992"/>
          </a:xfrm>
          <a:prstGeom prst="rect">
            <a:avLst/>
          </a:prstGeom>
          <a:solidFill>
            <a:srgbClr val="6F855F"/>
          </a:solidFill>
          <a:ln w="12700">
            <a:solidFill>
              <a:srgbClr val="6F855F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3" name="Text 21"/>
          <p:cNvSpPr/>
          <p:nvPr/>
        </p:nvSpPr>
        <p:spPr>
          <a:xfrm>
            <a:off x="758952" y="4361688"/>
            <a:ext cx="46725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Nu disciplină izolată</a:t>
            </a:r>
            <a:endParaRPr lang="en-US" sz="1050" dirty="0"/>
          </a:p>
        </p:txBody>
      </p:sp>
      <p:sp>
        <p:nvSpPr>
          <p:cNvPr id="24" name="Text 22"/>
          <p:cNvSpPr/>
          <p:nvPr/>
        </p:nvSpPr>
        <p:spPr>
          <a:xfrm>
            <a:off x="758952" y="4690872"/>
            <a:ext cx="4672584" cy="5029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teme transversale, proiecte și legături când au sens</a:t>
            </a:r>
            <a:endParaRPr lang="en-US" sz="780" dirty="0"/>
          </a:p>
        </p:txBody>
      </p:sp>
      <p:sp>
        <p:nvSpPr>
          <p:cNvPr id="25" name="Shape 23"/>
          <p:cNvSpPr/>
          <p:nvPr/>
        </p:nvSpPr>
        <p:spPr>
          <a:xfrm>
            <a:off x="6126480" y="4215384"/>
            <a:ext cx="4983480" cy="1078992"/>
          </a:xfrm>
          <a:prstGeom prst="roundRect">
            <a:avLst>
              <a:gd name="adj" fmla="val 6780"/>
            </a:avLst>
          </a:prstGeom>
          <a:solidFill>
            <a:srgbClr val="FFFFFF"/>
          </a:solidFill>
          <a:ln w="10160">
            <a:solidFill>
              <a:srgbClr val="DFE7EA"/>
            </a:solidFill>
            <a:prstDash val="solid"/>
          </a:ln>
          <a:effectLst>
            <a:outerShdw blurRad="19050" dist="10160" dir="2700000" algn="bl" rotWithShape="0">
              <a:srgbClr val="000000">
                <a:alpha val="8000"/>
              </a:srgbClr>
            </a:outerShdw>
          </a:effectLst>
        </p:spPr>
        <p:txBody>
          <a:bodyPr/>
          <a:lstStyle/>
          <a:p>
            <a:endParaRPr/>
          </a:p>
        </p:txBody>
      </p:sp>
      <p:sp>
        <p:nvSpPr>
          <p:cNvPr id="26" name="Shape 24"/>
          <p:cNvSpPr/>
          <p:nvPr/>
        </p:nvSpPr>
        <p:spPr>
          <a:xfrm>
            <a:off x="6126480" y="4215384"/>
            <a:ext cx="73152" cy="1078992"/>
          </a:xfrm>
          <a:prstGeom prst="rect">
            <a:avLst/>
          </a:prstGeom>
          <a:solidFill>
            <a:srgbClr val="A26058"/>
          </a:solidFill>
          <a:ln w="12700">
            <a:solidFill>
              <a:srgbClr val="A26058">
                <a:alpha val="0"/>
              </a:srgbClr>
            </a:solidFill>
            <a:prstDash val="solid"/>
          </a:ln>
        </p:spPr>
        <p:txBody>
          <a:bodyPr/>
          <a:lstStyle/>
          <a:p>
            <a:endParaRPr/>
          </a:p>
        </p:txBody>
      </p:sp>
      <p:sp>
        <p:nvSpPr>
          <p:cNvPr id="27" name="Text 25"/>
          <p:cNvSpPr/>
          <p:nvPr/>
        </p:nvSpPr>
        <p:spPr>
          <a:xfrm>
            <a:off x="6291072" y="4361688"/>
            <a:ext cx="4672584" cy="22860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1050" b="1" dirty="0">
                <a:solidFill>
                  <a:srgbClr val="1F3449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Nu tehnologie decorativă</a:t>
            </a:r>
            <a:endParaRPr lang="en-US" sz="1050" dirty="0"/>
          </a:p>
        </p:txBody>
      </p:sp>
      <p:sp>
        <p:nvSpPr>
          <p:cNvPr id="28" name="Text 26"/>
          <p:cNvSpPr/>
          <p:nvPr/>
        </p:nvSpPr>
        <p:spPr>
          <a:xfrm>
            <a:off x="6291072" y="4690872"/>
            <a:ext cx="4672584" cy="502920"/>
          </a:xfrm>
          <a:prstGeom prst="rect">
            <a:avLst/>
          </a:prstGeom>
          <a:noFill/>
          <a:ln/>
        </p:spPr>
        <p:txBody>
          <a:bodyPr wrap="square" lIns="381" tIns="381" rIns="381" bIns="381" rtlCol="0" anchor="t">
            <a:normAutofit/>
          </a:bodyPr>
          <a:lstStyle/>
          <a:p>
            <a:pPr marL="0" indent="0" algn="l">
              <a:buNone/>
            </a:pPr>
            <a:r>
              <a:rPr lang="en-US" sz="780" dirty="0">
                <a:solidFill>
                  <a:srgbClr val="5D6B72"/>
                </a:solidFill>
                <a:latin typeface="Trebuchet MS" pitchFamily="34" charset="0"/>
                <a:ea typeface="Trebuchet MS" pitchFamily="34" charset="-122"/>
                <a:cs typeface="Trebuchet MS" pitchFamily="34" charset="-120"/>
              </a:rPr>
              <a:t>digital și IA doar când schimbă calitatea învățării</a:t>
            </a:r>
            <a:endParaRPr lang="en-US" sz="780" dirty="0"/>
          </a:p>
        </p:txBody>
      </p:sp>
      <p:sp>
        <p:nvSpPr>
          <p:cNvPr id="29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814048" y="6601968"/>
            <a:ext cx="800000" cy="3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>
              <a:defRPr sz="670">
                <a:solidFill>
                  <a:srgbClr val="60717B"/>
                </a:solidFill>
                <a:latin typeface="Trebuchet MS"/>
                <a:ea typeface="Trebuchet MS"/>
                <a:cs typeface="Trebuchet MS"/>
              </a:defRPr>
            </a:lvl1pPr>
          </a:lstStyle>
          <a:p>
            <a:pPr algn="l"/>
            <a:fld id="{F7021451-1387-4CA6-816F-3879F97B5CBC}" type="slidenum">
              <a:rPr lang="en-US" b="0"/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Trebuchet MS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Trebuchet M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1091</Words>
  <Application>Microsoft Office PowerPoint</Application>
  <PresentationFormat>Widescreen</PresentationFormat>
  <Paragraphs>253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Trebuchet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MEC-CNCE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Materiale de sprijin pentru clasa a IX-a</dc:title>
  <dc:subject>Materiale de sprijin pentru aplicarea noului curriculum liceal la clasa a IX-a</dc:subject>
  <dc:creator>MEC-CNCE</dc:creator>
  <cp:lastModifiedBy>Daniela Calugaru</cp:lastModifiedBy>
  <cp:revision>1</cp:revision>
  <dcterms:created xsi:type="dcterms:W3CDTF">2026-09-01T16:57:14Z</dcterms:created>
  <dcterms:modified xsi:type="dcterms:W3CDTF">2026-09-07T11:17:53Z</dcterms:modified>
</cp:coreProperties>
</file>