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napToObjects="1">
      <p:cViewPr varScale="1">
        <p:scale>
          <a:sx n="113" d="100"/>
          <a:sy n="113" d="100"/>
        </p:scale>
        <p:origin x="51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07-Sep-26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6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6928" y="502920"/>
            <a:ext cx="3306354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FFFFFF"/>
                </a:solidFill>
                <a:latin typeface="Aptos"/>
              </a:rPr>
              <a:t>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6928" y="932688"/>
            <a:ext cx="6036909" cy="70275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4400" b="1" i="0">
                <a:solidFill>
                  <a:srgbClr val="FFFFFF"/>
                </a:solidFill>
                <a:latin typeface="Aptos"/>
              </a:rPr>
              <a:t>Scrisori metodice RECRED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85216" y="1696543"/>
            <a:ext cx="2063770" cy="3334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2000" b="1" i="0" dirty="0">
                <a:solidFill>
                  <a:srgbClr val="DB9A4A"/>
                </a:solidFill>
                <a:latin typeface="Aptos"/>
              </a:rPr>
              <a:t>Start </a:t>
            </a:r>
            <a:r>
              <a:rPr sz="2000" b="1" i="0" dirty="0" err="1">
                <a:solidFill>
                  <a:srgbClr val="DB9A4A"/>
                </a:solidFill>
                <a:latin typeface="Aptos"/>
              </a:rPr>
              <a:t>în</a:t>
            </a:r>
            <a:r>
              <a:rPr sz="2000" b="1" i="0" dirty="0">
                <a:solidFill>
                  <a:srgbClr val="DB9A4A"/>
                </a:solidFill>
                <a:latin typeface="Aptos"/>
              </a:rPr>
              <a:t> </a:t>
            </a:r>
            <a:r>
              <a:rPr sz="2000" b="1" i="0" dirty="0" err="1">
                <a:solidFill>
                  <a:srgbClr val="DB9A4A"/>
                </a:solidFill>
                <a:latin typeface="Aptos"/>
              </a:rPr>
              <a:t>clasa</a:t>
            </a:r>
            <a:r>
              <a:rPr sz="2000" b="1" i="0" dirty="0">
                <a:solidFill>
                  <a:srgbClr val="DB9A4A"/>
                </a:solidFill>
                <a:latin typeface="Aptos"/>
              </a:rPr>
              <a:t> a IX-a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6544" y="2472766"/>
            <a:ext cx="6401546" cy="76431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600" b="0" i="0" dirty="0">
                <a:solidFill>
                  <a:srgbClr val="FFFFFF"/>
                </a:solidFill>
                <a:latin typeface="Aptos"/>
              </a:rPr>
              <a:t>O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colecție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de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sprijin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profesional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pentru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aplicarea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noului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curriculum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liceal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: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repere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disciplinare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,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primele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7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săptămâni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,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diagnoză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, feedback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și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decizie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1600" b="0" i="0" dirty="0" err="1">
                <a:solidFill>
                  <a:srgbClr val="FFFFFF"/>
                </a:solidFill>
                <a:latin typeface="Aptos"/>
              </a:rPr>
              <a:t>didactică</a:t>
            </a:r>
            <a:r>
              <a:rPr sz="1600" b="0" i="0" dirty="0">
                <a:solidFill>
                  <a:srgbClr val="FFFFFF"/>
                </a:solidFill>
                <a:latin typeface="Aptos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521388" y="685800"/>
            <a:ext cx="2814918" cy="4754880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10" name="TextBox 9"/>
          <p:cNvSpPr txBox="1"/>
          <p:nvPr/>
        </p:nvSpPr>
        <p:spPr>
          <a:xfrm>
            <a:off x="8092440" y="932688"/>
            <a:ext cx="1691640" cy="88742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ctr"/>
            <a:r>
              <a:rPr sz="1400" b="1" i="0" dirty="0">
                <a:solidFill>
                  <a:srgbClr val="233649"/>
                </a:solidFill>
                <a:latin typeface="Aptos"/>
              </a:rPr>
              <a:t>PERSONALIZARE
DISCIPLINARĂ → </a:t>
            </a:r>
            <a:endParaRPr lang="ro-RO" sz="1400" b="1" i="0" dirty="0">
              <a:solidFill>
                <a:srgbClr val="233649"/>
              </a:solidFill>
              <a:latin typeface="Aptos"/>
            </a:endParaRPr>
          </a:p>
          <a:p>
            <a:pPr algn="ctr"/>
            <a:r>
              <a:rPr sz="1400" b="1" i="0" dirty="0">
                <a:solidFill>
                  <a:srgbClr val="233649"/>
                </a:solidFill>
                <a:latin typeface="Aptos"/>
              </a:rPr>
              <a:t>COLECȚIE DE
SCRISORI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092440" y="2292816"/>
            <a:ext cx="1691640" cy="310896"/>
          </a:xfrm>
          <a:prstGeom prst="roundRect">
            <a:avLst/>
          </a:prstGeom>
          <a:solidFill>
            <a:srgbClr val="EFF4F6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12" name="Rectangle 11"/>
          <p:cNvSpPr/>
          <p:nvPr/>
        </p:nvSpPr>
        <p:spPr>
          <a:xfrm>
            <a:off x="8092440" y="2292816"/>
            <a:ext cx="50292" cy="310896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13" name="TextBox 12"/>
          <p:cNvSpPr txBox="1"/>
          <p:nvPr/>
        </p:nvSpPr>
        <p:spPr>
          <a:xfrm>
            <a:off x="8238744" y="2331541"/>
            <a:ext cx="821956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 dirty="0" err="1">
                <a:solidFill>
                  <a:srgbClr val="233649"/>
                </a:solidFill>
                <a:latin typeface="Aptos"/>
              </a:rPr>
              <a:t>schimbare</a:t>
            </a:r>
            <a:endParaRPr sz="1400" b="1" i="0" dirty="0">
              <a:solidFill>
                <a:srgbClr val="233649"/>
              </a:solidFill>
              <a:latin typeface="Apto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092440" y="2795735"/>
            <a:ext cx="1691640" cy="310896"/>
          </a:xfrm>
          <a:prstGeom prst="roundRect">
            <a:avLst/>
          </a:prstGeom>
          <a:solidFill>
            <a:srgbClr val="EFF4F6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15" name="Rectangle 14"/>
          <p:cNvSpPr/>
          <p:nvPr/>
        </p:nvSpPr>
        <p:spPr>
          <a:xfrm>
            <a:off x="8092440" y="2795735"/>
            <a:ext cx="50292" cy="310896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16" name="TextBox 15"/>
          <p:cNvSpPr txBox="1"/>
          <p:nvPr/>
        </p:nvSpPr>
        <p:spPr>
          <a:xfrm>
            <a:off x="8238744" y="2834463"/>
            <a:ext cx="713978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 dirty="0" err="1">
                <a:solidFill>
                  <a:srgbClr val="233649"/>
                </a:solidFill>
                <a:latin typeface="Aptos"/>
              </a:rPr>
              <a:t>diagnoză</a:t>
            </a:r>
            <a:endParaRPr sz="1400" b="1" i="0" dirty="0">
              <a:solidFill>
                <a:srgbClr val="233649"/>
              </a:solidFill>
              <a:latin typeface="Aptos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092440" y="3298656"/>
            <a:ext cx="1691640" cy="310896"/>
          </a:xfrm>
          <a:prstGeom prst="roundRect">
            <a:avLst/>
          </a:prstGeom>
          <a:solidFill>
            <a:srgbClr val="EFF4F6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18" name="Rectangle 17"/>
          <p:cNvSpPr/>
          <p:nvPr/>
        </p:nvSpPr>
        <p:spPr>
          <a:xfrm>
            <a:off x="8092440" y="3191079"/>
            <a:ext cx="50292" cy="310896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19" name="TextBox 18"/>
          <p:cNvSpPr txBox="1"/>
          <p:nvPr/>
        </p:nvSpPr>
        <p:spPr>
          <a:xfrm>
            <a:off x="8238744" y="3337383"/>
            <a:ext cx="595356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 dirty="0" err="1">
                <a:solidFill>
                  <a:srgbClr val="233649"/>
                </a:solidFill>
                <a:latin typeface="Aptos"/>
              </a:rPr>
              <a:t>resurse</a:t>
            </a:r>
            <a:endParaRPr sz="1400" b="1" i="0" dirty="0">
              <a:solidFill>
                <a:srgbClr val="233649"/>
              </a:solidFill>
              <a:latin typeface="Aptos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092440" y="3801576"/>
            <a:ext cx="1691640" cy="310896"/>
          </a:xfrm>
          <a:prstGeom prst="roundRect">
            <a:avLst/>
          </a:prstGeom>
          <a:solidFill>
            <a:srgbClr val="EFF4F6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21" name="Rectangle 20"/>
          <p:cNvSpPr/>
          <p:nvPr/>
        </p:nvSpPr>
        <p:spPr>
          <a:xfrm>
            <a:off x="8092440" y="3693999"/>
            <a:ext cx="50292" cy="310896"/>
          </a:xfrm>
          <a:prstGeom prst="rect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22" name="TextBox 21"/>
          <p:cNvSpPr txBox="1"/>
          <p:nvPr/>
        </p:nvSpPr>
        <p:spPr>
          <a:xfrm>
            <a:off x="8238744" y="3840303"/>
            <a:ext cx="726224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 dirty="0">
                <a:solidFill>
                  <a:srgbClr val="233649"/>
                </a:solidFill>
                <a:latin typeface="Aptos"/>
              </a:rPr>
              <a:t>feedback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092440" y="4304496"/>
            <a:ext cx="1691640" cy="310896"/>
          </a:xfrm>
          <a:prstGeom prst="roundRect">
            <a:avLst/>
          </a:prstGeom>
          <a:solidFill>
            <a:srgbClr val="EFF4F6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24" name="Rectangle 23"/>
          <p:cNvSpPr/>
          <p:nvPr/>
        </p:nvSpPr>
        <p:spPr>
          <a:xfrm>
            <a:off x="8092440" y="4196919"/>
            <a:ext cx="50292" cy="310896"/>
          </a:xfrm>
          <a:prstGeom prst="rect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25" name="TextBox 24"/>
          <p:cNvSpPr txBox="1"/>
          <p:nvPr/>
        </p:nvSpPr>
        <p:spPr>
          <a:xfrm>
            <a:off x="8238744" y="4343223"/>
            <a:ext cx="564257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>
                <a:solidFill>
                  <a:srgbClr val="233649"/>
                </a:solidFill>
                <a:latin typeface="Aptos"/>
              </a:rPr>
              <a:t>decizie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10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883529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466D82"/>
                </a:solidFill>
                <a:latin typeface="Aptos"/>
              </a:rPr>
              <a:t>RESURSE ȘI RESPONSABILITATE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8233344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3600" b="1" i="0">
                <a:solidFill>
                  <a:srgbClr val="233649"/>
                </a:solidFill>
                <a:latin typeface="Aptos"/>
              </a:rPr>
              <a:t>Tehnologie, IA, cooperare — cu reguli clare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267609"/>
            <a:ext cx="5510996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 dirty="0" err="1">
                <a:solidFill>
                  <a:srgbClr val="66747F"/>
                </a:solidFill>
                <a:latin typeface="Aptos"/>
              </a:rPr>
              <a:t>Instrumentele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sunt utile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numai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dacă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fac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vizibilă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gândirea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elevului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și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decizia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profesorului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86384" y="1572768"/>
            <a:ext cx="2423160" cy="822960"/>
          </a:xfrm>
          <a:prstGeom prst="roundRect">
            <a:avLst/>
          </a:prstGeom>
          <a:solidFill>
            <a:srgbClr val="ECF2F5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0" name="Rectangle 9"/>
          <p:cNvSpPr/>
          <p:nvPr/>
        </p:nvSpPr>
        <p:spPr>
          <a:xfrm>
            <a:off x="786384" y="1572768"/>
            <a:ext cx="50292" cy="822960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1" name="TextBox 10"/>
          <p:cNvSpPr txBox="1"/>
          <p:nvPr/>
        </p:nvSpPr>
        <p:spPr>
          <a:xfrm>
            <a:off x="932688" y="1719072"/>
            <a:ext cx="1883785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Verificare rapidă — 3 minute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32688" y="2011680"/>
            <a:ext cx="2195994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„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Știu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/pot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să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…” „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Încă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nu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este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clar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…” „Am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nevoie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de…”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694176" y="1572768"/>
            <a:ext cx="2423160" cy="822960"/>
          </a:xfrm>
          <a:prstGeom prst="roundRect">
            <a:avLst/>
          </a:prstGeom>
          <a:solidFill>
            <a:srgbClr val="EDF5F2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4" name="Rectangle 13"/>
          <p:cNvSpPr/>
          <p:nvPr/>
        </p:nvSpPr>
        <p:spPr>
          <a:xfrm>
            <a:off x="3694176" y="1572768"/>
            <a:ext cx="50292" cy="822960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5" name="TextBox 14"/>
          <p:cNvSpPr txBox="1"/>
          <p:nvPr/>
        </p:nvSpPr>
        <p:spPr>
          <a:xfrm>
            <a:off x="3840480" y="1719072"/>
            <a:ext cx="1676869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Feedback pentru învățare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40480" y="2011680"/>
            <a:ext cx="2187153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unde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ești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unde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trebuie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să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ajungi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următorul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pas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601968" y="1572768"/>
            <a:ext cx="2423160" cy="822960"/>
          </a:xfrm>
          <a:prstGeom prst="roundRect">
            <a:avLst/>
          </a:prstGeom>
          <a:solidFill>
            <a:srgbClr val="F9F4EB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8" name="Rectangle 17"/>
          <p:cNvSpPr/>
          <p:nvPr/>
        </p:nvSpPr>
        <p:spPr>
          <a:xfrm>
            <a:off x="6601968" y="1572768"/>
            <a:ext cx="50292" cy="822960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9" name="TextBox 18"/>
          <p:cNvSpPr txBox="1"/>
          <p:nvPr/>
        </p:nvSpPr>
        <p:spPr>
          <a:xfrm>
            <a:off x="6748272" y="1719072"/>
            <a:ext cx="1023870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Tehnologie / IA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48272" y="1850313"/>
            <a:ext cx="2234186" cy="533479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gândire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proprie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verificare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contribuție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elevului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protecția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datelor</a:t>
            </a:r>
            <a:endParaRPr sz="110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86384" y="2816352"/>
            <a:ext cx="2423160" cy="822960"/>
          </a:xfrm>
          <a:prstGeom prst="roundRect">
            <a:avLst/>
          </a:prstGeom>
          <a:solidFill>
            <a:srgbClr val="F3EFF6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2" name="Rectangle 21"/>
          <p:cNvSpPr/>
          <p:nvPr/>
        </p:nvSpPr>
        <p:spPr>
          <a:xfrm>
            <a:off x="786384" y="2816352"/>
            <a:ext cx="50292" cy="822960"/>
          </a:xfrm>
          <a:prstGeom prst="rect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3" name="TextBox 22"/>
          <p:cNvSpPr txBox="1"/>
          <p:nvPr/>
        </p:nvSpPr>
        <p:spPr>
          <a:xfrm>
            <a:off x="932688" y="2962656"/>
            <a:ext cx="716222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Cooperare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32688" y="3255264"/>
            <a:ext cx="2073985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contribuție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individuală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vizibilă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decizie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împreună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criterii</a:t>
            </a:r>
            <a:endParaRPr sz="110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3694176" y="2816352"/>
            <a:ext cx="2423160" cy="822960"/>
          </a:xfrm>
          <a:prstGeom prst="roundRect">
            <a:avLst/>
          </a:prstGeom>
          <a:solidFill>
            <a:srgbClr val="F9EEED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6" name="Rectangle 25"/>
          <p:cNvSpPr/>
          <p:nvPr/>
        </p:nvSpPr>
        <p:spPr>
          <a:xfrm>
            <a:off x="3694176" y="2816352"/>
            <a:ext cx="50292" cy="822960"/>
          </a:xfrm>
          <a:prstGeom prst="rect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7" name="TextBox 26"/>
          <p:cNvSpPr txBox="1"/>
          <p:nvPr/>
        </p:nvSpPr>
        <p:spPr>
          <a:xfrm>
            <a:off x="3840480" y="2962656"/>
            <a:ext cx="1344214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Resurse pentru start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840480" y="3255265"/>
            <a:ext cx="2187153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texte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date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imagini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fișe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linkuri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/</a:t>
            </a:r>
            <a:r>
              <a:rPr lang="ro-RO"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QR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verificate</a:t>
            </a:r>
            <a:endParaRPr sz="110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6601968" y="2816352"/>
            <a:ext cx="2423160" cy="822960"/>
          </a:xfrm>
          <a:prstGeom prst="roundRect">
            <a:avLst/>
          </a:prstGeom>
          <a:solidFill>
            <a:srgbClr val="EEF5EE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30" name="Rectangle 29"/>
          <p:cNvSpPr/>
          <p:nvPr/>
        </p:nvSpPr>
        <p:spPr>
          <a:xfrm>
            <a:off x="6601968" y="2816352"/>
            <a:ext cx="50292" cy="822960"/>
          </a:xfrm>
          <a:prstGeom prst="rect">
            <a:avLst/>
          </a:prstGeom>
          <a:solidFill>
            <a:srgbClr val="627F60"/>
          </a:solidFill>
          <a:ln>
            <a:solidFill>
              <a:srgbClr val="627F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31" name="TextBox 30"/>
          <p:cNvSpPr txBox="1"/>
          <p:nvPr/>
        </p:nvSpPr>
        <p:spPr>
          <a:xfrm>
            <a:off x="6748272" y="2962656"/>
            <a:ext cx="320601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25%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748273" y="3067006"/>
            <a:ext cx="2234186" cy="533479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remediere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consolidare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aprofundare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•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extindere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,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pornind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din date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22960" y="5138928"/>
            <a:ext cx="8968289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 dirty="0" err="1">
                <a:solidFill>
                  <a:srgbClr val="233649"/>
                </a:solidFill>
                <a:latin typeface="Aptos"/>
              </a:rPr>
              <a:t>Mesaj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pentru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profesori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: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tehnologia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nu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substituie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judecata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profesională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; o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susține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doar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când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produce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dovezi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mai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bune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și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feedback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mai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rapid.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11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499385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466D82"/>
                </a:solidFill>
                <a:latin typeface="Aptos"/>
              </a:rPr>
              <a:t>COLECȚIA DE SCRISORI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9527223" cy="64120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4000" b="1" i="0">
                <a:solidFill>
                  <a:srgbClr val="233649"/>
                </a:solidFill>
                <a:latin typeface="Aptos"/>
              </a:rPr>
              <a:t>De la machetă la scrisoare disciplinară validă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267612"/>
            <a:ext cx="7883120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0" i="0" dirty="0" err="1">
                <a:solidFill>
                  <a:srgbClr val="66747F"/>
                </a:solidFill>
                <a:latin typeface="Aptos"/>
              </a:rPr>
              <a:t>Personalizarea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nu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înseamnă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completarea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mecanică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a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câmpurilor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, ci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traducerea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disciplinară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a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aceleiași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logici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868680" y="2362739"/>
            <a:ext cx="384048" cy="384048"/>
          </a:xfrm>
          <a:prstGeom prst="ellipse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71600" y="2335307"/>
            <a:ext cx="1051250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schimbare clară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71600" y="2600483"/>
            <a:ext cx="1897955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>
                <a:solidFill>
                  <a:srgbClr val="66747F"/>
                </a:solidFill>
                <a:latin typeface="Aptos"/>
              </a:rPr>
              <a:t>profesorul înțelege ce face altfel</a:t>
            </a:r>
          </a:p>
        </p:txBody>
      </p:sp>
      <p:sp>
        <p:nvSpPr>
          <p:cNvPr id="12" name="Oval 11"/>
          <p:cNvSpPr/>
          <p:nvPr/>
        </p:nvSpPr>
        <p:spPr>
          <a:xfrm>
            <a:off x="3703320" y="2362739"/>
            <a:ext cx="384048" cy="384048"/>
          </a:xfrm>
          <a:prstGeom prst="ellipse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06240" y="2335307"/>
            <a:ext cx="1362745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exemple disciplinare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06240" y="2600483"/>
            <a:ext cx="1553310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>
                <a:solidFill>
                  <a:srgbClr val="66747F"/>
                </a:solidFill>
                <a:latin typeface="Aptos"/>
              </a:rPr>
              <a:t>nu doar enunțuri generale</a:t>
            </a:r>
          </a:p>
        </p:txBody>
      </p:sp>
      <p:sp>
        <p:nvSpPr>
          <p:cNvPr id="15" name="Oval 14"/>
          <p:cNvSpPr/>
          <p:nvPr/>
        </p:nvSpPr>
        <p:spPr>
          <a:xfrm>
            <a:off x="6537960" y="2362739"/>
            <a:ext cx="384048" cy="384048"/>
          </a:xfrm>
          <a:prstGeom prst="ellipse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040880" y="2335307"/>
            <a:ext cx="1362104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primele 7 săptămâni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040880" y="2600483"/>
            <a:ext cx="1788951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>
                <a:solidFill>
                  <a:srgbClr val="66747F"/>
                </a:solidFill>
                <a:latin typeface="Aptos"/>
              </a:rPr>
              <a:t>realiste, nu împachetare lungă</a:t>
            </a:r>
          </a:p>
        </p:txBody>
      </p:sp>
      <p:sp>
        <p:nvSpPr>
          <p:cNvPr id="18" name="Oval 17"/>
          <p:cNvSpPr/>
          <p:nvPr/>
        </p:nvSpPr>
        <p:spPr>
          <a:xfrm>
            <a:off x="868680" y="3386867"/>
            <a:ext cx="384048" cy="384048"/>
          </a:xfrm>
          <a:prstGeom prst="ellipse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371600" y="3359435"/>
            <a:ext cx="945452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diagnoză utilă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71600" y="3624611"/>
            <a:ext cx="1030731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>
                <a:solidFill>
                  <a:srgbClr val="66747F"/>
                </a:solidFill>
                <a:latin typeface="Aptos"/>
              </a:rPr>
              <a:t>generează decizii</a:t>
            </a:r>
          </a:p>
        </p:txBody>
      </p:sp>
      <p:sp>
        <p:nvSpPr>
          <p:cNvPr id="21" name="Oval 20"/>
          <p:cNvSpPr/>
          <p:nvPr/>
        </p:nvSpPr>
        <p:spPr>
          <a:xfrm>
            <a:off x="3703320" y="3386867"/>
            <a:ext cx="384048" cy="384048"/>
          </a:xfrm>
          <a:prstGeom prst="ellipse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06240" y="3359435"/>
            <a:ext cx="1115242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resurse imediate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06240" y="3624611"/>
            <a:ext cx="1405834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>
                <a:solidFill>
                  <a:srgbClr val="66747F"/>
                </a:solidFill>
                <a:latin typeface="Aptos"/>
              </a:rPr>
              <a:t>fără presiuni de manual</a:t>
            </a:r>
          </a:p>
        </p:txBody>
      </p:sp>
      <p:sp>
        <p:nvSpPr>
          <p:cNvPr id="24" name="Oval 23"/>
          <p:cNvSpPr/>
          <p:nvPr/>
        </p:nvSpPr>
        <p:spPr>
          <a:xfrm>
            <a:off x="6537960" y="3386867"/>
            <a:ext cx="384048" cy="384048"/>
          </a:xfrm>
          <a:prstGeom prst="ellipse">
            <a:avLst/>
          </a:prstGeom>
          <a:solidFill>
            <a:srgbClr val="627F60"/>
          </a:solidFill>
          <a:ln>
            <a:solidFill>
              <a:srgbClr val="627F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40880" y="3359435"/>
            <a:ext cx="1208792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evaluare integrată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040880" y="3624611"/>
            <a:ext cx="1971694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>
                <a:solidFill>
                  <a:srgbClr val="66747F"/>
                </a:solidFill>
                <a:latin typeface="Aptos"/>
              </a:rPr>
              <a:t>feedback + autoevaluare + criterii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68680" y="5138928"/>
            <a:ext cx="8321040" cy="493776"/>
          </a:xfrm>
          <a:prstGeom prst="round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Criteriul final: Anexa reduce anxietatea de implementare și crește claritatea deciziei profesionale.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12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515736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466D82"/>
                </a:solidFill>
                <a:latin typeface="Aptos"/>
              </a:rPr>
              <a:t>ROLUL INSPECTORILOR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9065559" cy="45653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2800" b="1" i="0" dirty="0" err="1">
                <a:solidFill>
                  <a:srgbClr val="233649"/>
                </a:solidFill>
                <a:latin typeface="Aptos"/>
              </a:rPr>
              <a:t>Consfătuirile</a:t>
            </a:r>
            <a:r>
              <a:rPr sz="2800" b="1" i="0" dirty="0">
                <a:solidFill>
                  <a:srgbClr val="233649"/>
                </a:solidFill>
                <a:latin typeface="Aptos"/>
              </a:rPr>
              <a:t> pot </a:t>
            </a:r>
            <a:r>
              <a:rPr sz="2800" b="1" i="0" dirty="0" err="1">
                <a:solidFill>
                  <a:srgbClr val="233649"/>
                </a:solidFill>
                <a:latin typeface="Aptos"/>
              </a:rPr>
              <a:t>transforma</a:t>
            </a:r>
            <a:r>
              <a:rPr sz="28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2800" b="1" i="0" dirty="0" err="1">
                <a:solidFill>
                  <a:srgbClr val="233649"/>
                </a:solidFill>
                <a:latin typeface="Aptos"/>
              </a:rPr>
              <a:t>colecția</a:t>
            </a:r>
            <a:r>
              <a:rPr sz="28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2800" b="1" i="0" dirty="0" err="1">
                <a:solidFill>
                  <a:srgbClr val="233649"/>
                </a:solidFill>
                <a:latin typeface="Aptos"/>
              </a:rPr>
              <a:t>în</a:t>
            </a:r>
            <a:r>
              <a:rPr sz="28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2800" b="1" i="0" dirty="0" err="1">
                <a:solidFill>
                  <a:srgbClr val="233649"/>
                </a:solidFill>
                <a:latin typeface="Aptos"/>
              </a:rPr>
              <a:t>practică</a:t>
            </a:r>
            <a:r>
              <a:rPr sz="28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2800" b="1" i="0" dirty="0" err="1">
                <a:solidFill>
                  <a:srgbClr val="233649"/>
                </a:solidFill>
                <a:latin typeface="Aptos"/>
              </a:rPr>
              <a:t>profesională</a:t>
            </a:r>
            <a:endParaRPr sz="2800" b="1" i="0" dirty="0">
              <a:solidFill>
                <a:srgbClr val="233649"/>
              </a:solidFill>
              <a:latin typeface="Apto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6928" y="1258647"/>
            <a:ext cx="5289268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0" i="0" dirty="0">
                <a:solidFill>
                  <a:srgbClr val="66747F"/>
                </a:solidFill>
                <a:latin typeface="Aptos"/>
              </a:rPr>
              <a:t>Nu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doar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transmitere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de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documente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, ci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construire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de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înțelegere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comună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5212080" y="1828800"/>
            <a:ext cx="384048" cy="384048"/>
          </a:xfrm>
          <a:prstGeom prst="ellipse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404104" y="2232156"/>
            <a:ext cx="532198" cy="36420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100" b="1" i="0" dirty="0" err="1">
                <a:solidFill>
                  <a:srgbClr val="233649"/>
                </a:solidFill>
                <a:latin typeface="Aptos"/>
              </a:rPr>
              <a:t>prezintă</a:t>
            </a:r>
            <a:r>
              <a:rPr sz="1100" b="1" i="0" dirty="0">
                <a:solidFill>
                  <a:srgbClr val="233649"/>
                </a:solidFill>
                <a:latin typeface="Aptos"/>
              </a:rPr>
              <a:t>
</a:t>
            </a:r>
            <a:r>
              <a:rPr sz="1100" b="1" i="0" dirty="0" err="1">
                <a:solidFill>
                  <a:srgbClr val="233649"/>
                </a:solidFill>
                <a:latin typeface="Aptos"/>
              </a:rPr>
              <a:t>logica</a:t>
            </a:r>
            <a:endParaRPr sz="1100" b="1" i="0" dirty="0">
              <a:solidFill>
                <a:srgbClr val="233649"/>
              </a:solidFill>
              <a:latin typeface="Aptos"/>
            </a:endParaRPr>
          </a:p>
        </p:txBody>
      </p:sp>
      <p:cxnSp>
        <p:nvCxnSpPr>
          <p:cNvPr id="11" name="Connector 10"/>
          <p:cNvCxnSpPr/>
          <p:nvPr/>
        </p:nvCxnSpPr>
        <p:spPr>
          <a:xfrm>
            <a:off x="5394960" y="2011680"/>
            <a:ext cx="0" cy="123444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6930589" y="2641036"/>
            <a:ext cx="384048" cy="384048"/>
          </a:xfrm>
          <a:prstGeom prst="ellipse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30387" y="3079948"/>
            <a:ext cx="857607" cy="36420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100" b="1" i="0">
                <a:solidFill>
                  <a:srgbClr val="233649"/>
                </a:solidFill>
                <a:latin typeface="Aptos"/>
              </a:rPr>
              <a:t>semnalează
ce se schimbă</a:t>
            </a:r>
          </a:p>
        </p:txBody>
      </p:sp>
      <p:cxnSp>
        <p:nvCxnSpPr>
          <p:cNvPr id="14" name="Connector 13"/>
          <p:cNvCxnSpPr/>
          <p:nvPr/>
        </p:nvCxnSpPr>
        <p:spPr>
          <a:xfrm flipH="1">
            <a:off x="5394960" y="2823916"/>
            <a:ext cx="1718509" cy="422204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6505236" y="3936120"/>
            <a:ext cx="384048" cy="384048"/>
          </a:xfrm>
          <a:prstGeom prst="ellipse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14038" y="4375032"/>
            <a:ext cx="639599" cy="36420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100" b="1" i="0">
                <a:solidFill>
                  <a:srgbClr val="233649"/>
                </a:solidFill>
                <a:latin typeface="Aptos"/>
              </a:rPr>
              <a:t>calibrează
mesajul</a:t>
            </a:r>
          </a:p>
        </p:txBody>
      </p:sp>
      <p:cxnSp>
        <p:nvCxnSpPr>
          <p:cNvPr id="17" name="Connector 16"/>
          <p:cNvCxnSpPr/>
          <p:nvPr/>
        </p:nvCxnSpPr>
        <p:spPr>
          <a:xfrm flipH="1" flipV="1">
            <a:off x="5394960" y="3246120"/>
            <a:ext cx="1293156" cy="87288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4297680" y="4132296"/>
            <a:ext cx="384048" cy="384048"/>
          </a:xfrm>
          <a:prstGeom prst="ellipse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165605" y="4571208"/>
            <a:ext cx="721352" cy="36420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100" b="1" i="0">
                <a:solidFill>
                  <a:srgbClr val="233649"/>
                </a:solidFill>
                <a:latin typeface="Aptos"/>
              </a:rPr>
              <a:t>răspunde
întrebărilor</a:t>
            </a:r>
          </a:p>
        </p:txBody>
      </p:sp>
      <p:cxnSp>
        <p:nvCxnSpPr>
          <p:cNvPr id="20" name="Connector 19"/>
          <p:cNvCxnSpPr/>
          <p:nvPr/>
        </p:nvCxnSpPr>
        <p:spPr>
          <a:xfrm flipV="1">
            <a:off x="4480560" y="3246120"/>
            <a:ext cx="914400" cy="1069056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3493570" y="2641036"/>
            <a:ext cx="384048" cy="384048"/>
          </a:xfrm>
          <a:prstGeom prst="ellipse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30425" y="3079948"/>
            <a:ext cx="583493" cy="36420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100" b="1" i="0">
                <a:solidFill>
                  <a:srgbClr val="233649"/>
                </a:solidFill>
                <a:latin typeface="Aptos"/>
              </a:rPr>
              <a:t>sprijină
aplicarea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3676450" y="2823916"/>
            <a:ext cx="1718510" cy="422204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4873752" y="2788920"/>
            <a:ext cx="1051560" cy="594360"/>
          </a:xfrm>
          <a:prstGeom prst="round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SCRISOARE
METODICĂ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77240" y="5532120"/>
            <a:ext cx="8050152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>
                <a:solidFill>
                  <a:srgbClr val="233649"/>
                </a:solidFill>
                <a:latin typeface="Aptos"/>
              </a:rPr>
              <a:t>Rolul-cheie: inspectorul creează puntea între documentul publicat și decizia concretă a profesorului la clasă.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13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466748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466D82"/>
                </a:solidFill>
                <a:latin typeface="Aptos"/>
              </a:rPr>
              <a:t>PUBLICARE ȘI UTILIZARE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902093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3600" b="1" i="0" dirty="0" err="1">
                <a:solidFill>
                  <a:srgbClr val="233649"/>
                </a:solidFill>
                <a:latin typeface="Aptos"/>
              </a:rPr>
              <a:t>Colecția</a:t>
            </a:r>
            <a:r>
              <a:rPr sz="3600" b="1" i="0" dirty="0">
                <a:solidFill>
                  <a:srgbClr val="233649"/>
                </a:solidFill>
                <a:latin typeface="Aptos"/>
              </a:rPr>
              <a:t> de </a:t>
            </a:r>
            <a:r>
              <a:rPr sz="3600" b="1" i="0" dirty="0" err="1">
                <a:solidFill>
                  <a:srgbClr val="233649"/>
                </a:solidFill>
                <a:latin typeface="Aptos"/>
              </a:rPr>
              <a:t>scrisori</a:t>
            </a:r>
            <a:r>
              <a:rPr sz="36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3600" b="1" i="0" dirty="0" err="1">
                <a:solidFill>
                  <a:srgbClr val="233649"/>
                </a:solidFill>
                <a:latin typeface="Aptos"/>
              </a:rPr>
              <a:t>metodice</a:t>
            </a:r>
            <a:r>
              <a:rPr sz="3600" b="1" i="0" dirty="0">
                <a:solidFill>
                  <a:srgbClr val="233649"/>
                </a:solidFill>
                <a:latin typeface="Aptos"/>
              </a:rPr>
              <a:t> pe site-ul RECRED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277455"/>
            <a:ext cx="5555495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 dirty="0" err="1">
                <a:solidFill>
                  <a:srgbClr val="66747F"/>
                </a:solidFill>
                <a:latin typeface="Aptos"/>
              </a:rPr>
              <a:t>Documente</a:t>
            </a:r>
            <a:r>
              <a:rPr lang="ro-RO" sz="1200" b="0" i="0" dirty="0">
                <a:solidFill>
                  <a:srgbClr val="66747F"/>
                </a:solidFill>
                <a:latin typeface="Aptos"/>
              </a:rPr>
              <a:t> bine </a:t>
            </a:r>
            <a:r>
              <a:rPr lang="ro-RO" sz="1200" b="0" i="0" dirty="0" err="1">
                <a:solidFill>
                  <a:srgbClr val="66747F"/>
                </a:solidFill>
                <a:latin typeface="Aptos"/>
              </a:rPr>
              <a:t>sturcturate</a:t>
            </a:r>
            <a:r>
              <a:rPr lang="ro-RO" sz="1200" b="0" i="0" dirty="0">
                <a:solidFill>
                  <a:srgbClr val="66747F"/>
                </a:solidFill>
                <a:latin typeface="Aptos"/>
              </a:rPr>
              <a:t>,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ușor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de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folosit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și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suficient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de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clare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pentru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o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primă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decizie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77240" y="2351981"/>
            <a:ext cx="2011680" cy="960120"/>
          </a:xfrm>
          <a:prstGeom prst="roundRect">
            <a:avLst/>
          </a:prstGeom>
          <a:solidFill>
            <a:srgbClr val="ECF2F5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0" name="Rectangle 9"/>
          <p:cNvSpPr/>
          <p:nvPr/>
        </p:nvSpPr>
        <p:spPr>
          <a:xfrm>
            <a:off x="777240" y="2351981"/>
            <a:ext cx="50292" cy="960120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1" name="TextBox 10"/>
          <p:cNvSpPr txBox="1"/>
          <p:nvPr/>
        </p:nvSpPr>
        <p:spPr>
          <a:xfrm>
            <a:off x="923544" y="2498284"/>
            <a:ext cx="1060034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pentru profesor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3544" y="2790893"/>
            <a:ext cx="1799088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înțelege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schimbarea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și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începe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coerent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primele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săptămâni</a:t>
            </a:r>
            <a:endParaRPr sz="110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108960" y="2351981"/>
            <a:ext cx="2011680" cy="960120"/>
          </a:xfrm>
          <a:prstGeom prst="roundRect">
            <a:avLst/>
          </a:prstGeom>
          <a:solidFill>
            <a:srgbClr val="EDF5F2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4" name="Rectangle 13"/>
          <p:cNvSpPr/>
          <p:nvPr/>
        </p:nvSpPr>
        <p:spPr>
          <a:xfrm>
            <a:off x="3108960" y="2351981"/>
            <a:ext cx="50292" cy="960120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5" name="TextBox 14"/>
          <p:cNvSpPr txBox="1"/>
          <p:nvPr/>
        </p:nvSpPr>
        <p:spPr>
          <a:xfrm>
            <a:off x="3255264" y="2498284"/>
            <a:ext cx="994503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pentru catedră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55264" y="2790893"/>
            <a:ext cx="1799087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calibrează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lectura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programei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și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practica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locală</a:t>
            </a:r>
            <a:endParaRPr sz="110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40679" y="2351981"/>
            <a:ext cx="2011680" cy="960120"/>
          </a:xfrm>
          <a:prstGeom prst="roundRect">
            <a:avLst/>
          </a:prstGeom>
          <a:solidFill>
            <a:srgbClr val="F9F4EB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8" name="Rectangle 17"/>
          <p:cNvSpPr/>
          <p:nvPr/>
        </p:nvSpPr>
        <p:spPr>
          <a:xfrm>
            <a:off x="5440679" y="2351981"/>
            <a:ext cx="50292" cy="960120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9" name="TextBox 18"/>
          <p:cNvSpPr txBox="1"/>
          <p:nvPr/>
        </p:nvSpPr>
        <p:spPr>
          <a:xfrm>
            <a:off x="5586983" y="2498284"/>
            <a:ext cx="1116011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pentru inspector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86983" y="2647456"/>
            <a:ext cx="1773937" cy="533479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susține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mesajul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metodic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în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consfătuiri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și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în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formarea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progresivă</a:t>
            </a:r>
            <a:endParaRPr sz="110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772400" y="2351981"/>
            <a:ext cx="2011680" cy="960120"/>
          </a:xfrm>
          <a:prstGeom prst="roundRect">
            <a:avLst/>
          </a:prstGeom>
          <a:solidFill>
            <a:srgbClr val="F3EFF6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2" name="Rectangle 21"/>
          <p:cNvSpPr/>
          <p:nvPr/>
        </p:nvSpPr>
        <p:spPr>
          <a:xfrm>
            <a:off x="7772400" y="2351981"/>
            <a:ext cx="50292" cy="960120"/>
          </a:xfrm>
          <a:prstGeom prst="rect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3" name="TextBox 22"/>
          <p:cNvSpPr txBox="1"/>
          <p:nvPr/>
        </p:nvSpPr>
        <p:spPr>
          <a:xfrm>
            <a:off x="7918704" y="2498284"/>
            <a:ext cx="821763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pentru elevi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918704" y="2665387"/>
            <a:ext cx="1824229" cy="533479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pregătește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un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început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mai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clar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,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mai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puțin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anxiogen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și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mai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relevant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prin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progres</a:t>
            </a:r>
            <a:endParaRPr sz="110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005840" y="4343400"/>
            <a:ext cx="7955279" cy="594360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0" dirty="0">
                <a:solidFill>
                  <a:srgbClr val="24313B"/>
                </a:solidFill>
                <a:latin typeface="Aptos"/>
              </a:rPr>
              <a:t>De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publicat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 cu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manuale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 nu ca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substituție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,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exemple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disciplinare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,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resurse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verificate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,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linkuri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/QR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și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 feedback din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utilizarea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reală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în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dirty="0" err="1">
                <a:solidFill>
                  <a:srgbClr val="24313B"/>
                </a:solidFill>
                <a:latin typeface="Aptos"/>
              </a:rPr>
              <a:t>clasă</a:t>
            </a:r>
            <a:r>
              <a:rPr sz="1100" b="0" dirty="0">
                <a:solidFill>
                  <a:srgbClr val="24313B"/>
                </a:solidFill>
                <a:latin typeface="Aptos"/>
              </a:rPr>
              <a:t>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77240" y="5669280"/>
            <a:ext cx="5253554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 dirty="0" err="1">
                <a:solidFill>
                  <a:srgbClr val="233649"/>
                </a:solidFill>
                <a:latin typeface="Aptos"/>
              </a:rPr>
              <a:t>Principiu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: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mai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puține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pagini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decorative,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mai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multe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decizii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didactice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bine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sprijinite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36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14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94360" y="749808"/>
            <a:ext cx="1282402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DB9A4A"/>
                </a:solidFill>
                <a:latin typeface="Aptos"/>
              </a:rPr>
              <a:t>MESAJ DE ÎNCHEIERE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4360" y="1188720"/>
            <a:ext cx="10340716" cy="394980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2400" b="1" i="0" dirty="0">
                <a:solidFill>
                  <a:srgbClr val="FFFFFF"/>
                </a:solidFill>
                <a:latin typeface="Aptos"/>
              </a:rPr>
              <a:t>O </a:t>
            </a:r>
            <a:r>
              <a:rPr sz="2400" b="1" i="0" dirty="0" err="1">
                <a:solidFill>
                  <a:srgbClr val="FFFFFF"/>
                </a:solidFill>
                <a:latin typeface="Aptos"/>
              </a:rPr>
              <a:t>scrisoare</a:t>
            </a:r>
            <a:r>
              <a:rPr sz="2400" b="1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2400" b="1" i="0" dirty="0" err="1">
                <a:solidFill>
                  <a:srgbClr val="FFFFFF"/>
                </a:solidFill>
                <a:latin typeface="Aptos"/>
              </a:rPr>
              <a:t>metodică</a:t>
            </a:r>
            <a:r>
              <a:rPr sz="2400" b="1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2400" b="1" i="0" dirty="0" err="1">
                <a:solidFill>
                  <a:srgbClr val="FFFFFF"/>
                </a:solidFill>
                <a:latin typeface="Aptos"/>
              </a:rPr>
              <a:t>bună</a:t>
            </a:r>
            <a:r>
              <a:rPr sz="2400" b="1" i="0" dirty="0">
                <a:solidFill>
                  <a:srgbClr val="FFFFFF"/>
                </a:solidFill>
                <a:latin typeface="Aptos"/>
              </a:rPr>
              <a:t> nu </a:t>
            </a:r>
            <a:r>
              <a:rPr sz="2400" b="1" i="0" dirty="0" err="1">
                <a:solidFill>
                  <a:srgbClr val="FFFFFF"/>
                </a:solidFill>
                <a:latin typeface="Aptos"/>
              </a:rPr>
              <a:t>spune</a:t>
            </a:r>
            <a:r>
              <a:rPr sz="2400" b="1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2400" b="1" i="0" dirty="0" err="1">
                <a:solidFill>
                  <a:srgbClr val="FFFFFF"/>
                </a:solidFill>
                <a:latin typeface="Aptos"/>
              </a:rPr>
              <a:t>profesorului</a:t>
            </a:r>
            <a:r>
              <a:rPr sz="2400" b="1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2400" b="1" i="0" dirty="0" err="1">
                <a:solidFill>
                  <a:srgbClr val="FFFFFF"/>
                </a:solidFill>
                <a:latin typeface="Aptos"/>
              </a:rPr>
              <a:t>doar</a:t>
            </a:r>
            <a:r>
              <a:rPr sz="2400" b="1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2400" b="1" i="0" dirty="0" err="1">
                <a:solidFill>
                  <a:srgbClr val="FFFFFF"/>
                </a:solidFill>
                <a:latin typeface="Aptos"/>
              </a:rPr>
              <a:t>ce</a:t>
            </a:r>
            <a:r>
              <a:rPr sz="2400" b="1" i="0" dirty="0">
                <a:solidFill>
                  <a:srgbClr val="FFFFFF"/>
                </a:solidFill>
                <a:latin typeface="Aptos"/>
              </a:rPr>
              <a:t> document </a:t>
            </a:r>
            <a:r>
              <a:rPr sz="2400" b="1" i="0" dirty="0" err="1">
                <a:solidFill>
                  <a:srgbClr val="FFFFFF"/>
                </a:solidFill>
                <a:latin typeface="Aptos"/>
              </a:rPr>
              <a:t>trebuie</a:t>
            </a:r>
            <a:r>
              <a:rPr sz="2400" b="1" i="0" dirty="0">
                <a:solidFill>
                  <a:srgbClr val="FFFFFF"/>
                </a:solidFill>
                <a:latin typeface="Aptos"/>
              </a:rPr>
              <a:t> </a:t>
            </a:r>
            <a:r>
              <a:rPr sz="2400" b="1" i="0" dirty="0" err="1">
                <a:solidFill>
                  <a:srgbClr val="FFFFFF"/>
                </a:solidFill>
                <a:latin typeface="Aptos"/>
              </a:rPr>
              <a:t>citit</a:t>
            </a:r>
            <a:r>
              <a:rPr sz="2400" b="1" i="0" dirty="0">
                <a:solidFill>
                  <a:srgbClr val="FFFFFF"/>
                </a:solidFill>
                <a:latin typeface="Aptos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94360" y="1920240"/>
            <a:ext cx="5101718" cy="271869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600" b="0" i="0">
                <a:solidFill>
                  <a:srgbClr val="D5DDE2"/>
                </a:solidFill>
                <a:latin typeface="Aptos"/>
              </a:rPr>
              <a:t>Îl ajută să înceapă anul cu o întrebare profesională mai bună: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331720" y="2770632"/>
            <a:ext cx="7040880" cy="777240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2000" b="1">
                <a:solidFill>
                  <a:srgbClr val="233649"/>
                </a:solidFill>
                <a:latin typeface="Aptos"/>
              </a:rPr>
              <a:t>Ce poate face elevul acum, ce următor pas este realist și ce trebuie să schimb în predare pentru ca acest pas să se întâmple?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4360" y="6035040"/>
            <a:ext cx="5120640" cy="201168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620" b="0" i="0">
                <a:solidFill>
                  <a:srgbClr val="CCD6D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756617" cy="18723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050" b="1" i="0">
                <a:solidFill>
                  <a:srgbClr val="466D82"/>
                </a:solidFill>
                <a:latin typeface="Aptos"/>
              </a:rPr>
              <a:t>DE CE ACUM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8691738" cy="51809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3200" b="1" i="0">
                <a:solidFill>
                  <a:srgbClr val="233649"/>
                </a:solidFill>
                <a:latin typeface="Aptos"/>
              </a:rPr>
              <a:t>Începutul clasei a IX-a are nevoie de sprijin imediat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240715"/>
            <a:ext cx="4626266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66747F"/>
                </a:solidFill>
                <a:latin typeface="Aptos"/>
              </a:rPr>
              <a:t>Nu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doar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documente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curriculare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noi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, ci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decizii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profesionale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în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primele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săptămâni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5800" y="1572768"/>
            <a:ext cx="2788920" cy="1234440"/>
          </a:xfrm>
          <a:prstGeom prst="roundRect">
            <a:avLst/>
          </a:prstGeom>
          <a:solidFill>
            <a:srgbClr val="ECF2F5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0" name="Rectangle 9"/>
          <p:cNvSpPr/>
          <p:nvPr/>
        </p:nvSpPr>
        <p:spPr>
          <a:xfrm>
            <a:off x="685800" y="1572768"/>
            <a:ext cx="50292" cy="1234440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1" name="TextBox 10"/>
          <p:cNvSpPr txBox="1"/>
          <p:nvPr/>
        </p:nvSpPr>
        <p:spPr>
          <a:xfrm>
            <a:off x="832104" y="1719072"/>
            <a:ext cx="955390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233649"/>
                </a:solidFill>
                <a:latin typeface="Aptos"/>
              </a:rPr>
              <a:t>Curriculum nou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32104" y="2011680"/>
            <a:ext cx="2350367" cy="510396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050" b="0" i="0" dirty="0" err="1">
                <a:solidFill>
                  <a:srgbClr val="24313B"/>
                </a:solidFill>
                <a:latin typeface="Aptos"/>
              </a:rPr>
              <a:t>Profesorul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trebuie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să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vadă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rapid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ce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se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păstrează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,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ce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se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schimbă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și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ce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consecințe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are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schimbarea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la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clasă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886200" y="1572768"/>
            <a:ext cx="2788920" cy="1234440"/>
          </a:xfrm>
          <a:prstGeom prst="roundRect">
            <a:avLst/>
          </a:prstGeom>
          <a:solidFill>
            <a:srgbClr val="EDF5F2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4" name="Rectangle 13"/>
          <p:cNvSpPr/>
          <p:nvPr/>
        </p:nvSpPr>
        <p:spPr>
          <a:xfrm>
            <a:off x="3886200" y="1572768"/>
            <a:ext cx="50292" cy="1234440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5" name="TextBox 14"/>
          <p:cNvSpPr txBox="1"/>
          <p:nvPr/>
        </p:nvSpPr>
        <p:spPr>
          <a:xfrm>
            <a:off x="4032504" y="1719072"/>
            <a:ext cx="1469954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233649"/>
                </a:solidFill>
                <a:latin typeface="Aptos"/>
              </a:rPr>
              <a:t>Tranziție gimnaziu–liceu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32504" y="2011680"/>
            <a:ext cx="2304288" cy="348813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050" b="0" i="0" dirty="0" err="1">
                <a:solidFill>
                  <a:srgbClr val="24313B"/>
                </a:solidFill>
                <a:latin typeface="Aptos"/>
              </a:rPr>
              <a:t>Clasa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a IX-a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începe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cu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elevi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reali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, nu cu o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definiție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abstractă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a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nivelului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așteptat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.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086600" y="1572768"/>
            <a:ext cx="2788920" cy="1234440"/>
          </a:xfrm>
          <a:prstGeom prst="roundRect">
            <a:avLst/>
          </a:prstGeom>
          <a:solidFill>
            <a:srgbClr val="F9F4EB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8" name="Rectangle 17"/>
          <p:cNvSpPr/>
          <p:nvPr/>
        </p:nvSpPr>
        <p:spPr>
          <a:xfrm>
            <a:off x="7086600" y="1572768"/>
            <a:ext cx="50292" cy="1234440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9" name="TextBox 18"/>
          <p:cNvSpPr txBox="1"/>
          <p:nvPr/>
        </p:nvSpPr>
        <p:spPr>
          <a:xfrm>
            <a:off x="7232904" y="1719072"/>
            <a:ext cx="1593385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233649"/>
                </a:solidFill>
                <a:latin typeface="Aptos"/>
              </a:rPr>
              <a:t>Timp scurt pentru aplicare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32905" y="2011680"/>
            <a:ext cx="2354580" cy="510396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050" b="0" i="0" dirty="0">
                <a:solidFill>
                  <a:srgbClr val="24313B"/>
                </a:solidFill>
                <a:latin typeface="Aptos"/>
              </a:rPr>
              <a:t>Este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nevoie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de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instrumente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suple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,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operaționale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și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suficient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de stabile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în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absența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manualului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.</a:t>
            </a:r>
          </a:p>
        </p:txBody>
      </p:sp>
      <p:sp>
        <p:nvSpPr>
          <p:cNvPr id="21" name="Oval 20"/>
          <p:cNvSpPr/>
          <p:nvPr/>
        </p:nvSpPr>
        <p:spPr>
          <a:xfrm>
            <a:off x="1097280" y="3456432"/>
            <a:ext cx="384048" cy="384048"/>
          </a:xfrm>
          <a:prstGeom prst="ellipse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1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39744" y="3913632"/>
            <a:ext cx="572273" cy="17953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00" b="1" i="0">
                <a:solidFill>
                  <a:srgbClr val="233649"/>
                </a:solidFill>
                <a:latin typeface="Aptos"/>
              </a:rPr>
              <a:t>clarificare</a:t>
            </a:r>
          </a:p>
        </p:txBody>
      </p:sp>
      <p:cxnSp>
        <p:nvCxnSpPr>
          <p:cNvPr id="23" name="Connector 22"/>
          <p:cNvCxnSpPr/>
          <p:nvPr/>
        </p:nvCxnSpPr>
        <p:spPr>
          <a:xfrm>
            <a:off x="1481328" y="3657600"/>
            <a:ext cx="1444752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/>
          <p:nvPr/>
        </p:nvSpPr>
        <p:spPr>
          <a:xfrm>
            <a:off x="2971800" y="3456432"/>
            <a:ext cx="384048" cy="384048"/>
          </a:xfrm>
          <a:prstGeom prst="ellipse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936706" y="3913632"/>
            <a:ext cx="527388" cy="17953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00" b="1" i="0">
                <a:solidFill>
                  <a:srgbClr val="233649"/>
                </a:solidFill>
                <a:latin typeface="Aptos"/>
              </a:rPr>
              <a:t>diagnoză</a:t>
            </a:r>
          </a:p>
        </p:txBody>
      </p:sp>
      <p:cxnSp>
        <p:nvCxnSpPr>
          <p:cNvPr id="26" name="Connector 25"/>
          <p:cNvCxnSpPr/>
          <p:nvPr/>
        </p:nvCxnSpPr>
        <p:spPr>
          <a:xfrm>
            <a:off x="3355848" y="3657600"/>
            <a:ext cx="1444752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/>
          <p:nvPr/>
        </p:nvSpPr>
        <p:spPr>
          <a:xfrm>
            <a:off x="4846320" y="3456432"/>
            <a:ext cx="384048" cy="384048"/>
          </a:xfrm>
          <a:prstGeom prst="ellipse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775159" y="3913632"/>
            <a:ext cx="599523" cy="17953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00" b="1" i="0">
                <a:solidFill>
                  <a:srgbClr val="233649"/>
                </a:solidFill>
                <a:latin typeface="Aptos"/>
              </a:rPr>
              <a:t>proiectare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5230368" y="3657600"/>
            <a:ext cx="1444752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/>
          <p:nvPr/>
        </p:nvSpPr>
        <p:spPr>
          <a:xfrm>
            <a:off x="6720840" y="3456432"/>
            <a:ext cx="384048" cy="384048"/>
          </a:xfrm>
          <a:prstGeom prst="ellipse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4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682540" y="3913632"/>
            <a:ext cx="533800" cy="17953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00" b="1" i="0">
                <a:solidFill>
                  <a:srgbClr val="233649"/>
                </a:solidFill>
                <a:latin typeface="Aptos"/>
              </a:rPr>
              <a:t>feedback</a:t>
            </a:r>
          </a:p>
        </p:txBody>
      </p:sp>
      <p:cxnSp>
        <p:nvCxnSpPr>
          <p:cNvPr id="32" name="Connector 31"/>
          <p:cNvCxnSpPr/>
          <p:nvPr/>
        </p:nvCxnSpPr>
        <p:spPr>
          <a:xfrm>
            <a:off x="7104888" y="3657600"/>
            <a:ext cx="1444752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Oval 32"/>
          <p:cNvSpPr/>
          <p:nvPr/>
        </p:nvSpPr>
        <p:spPr>
          <a:xfrm>
            <a:off x="8595360" y="3456432"/>
            <a:ext cx="384048" cy="384048"/>
          </a:xfrm>
          <a:prstGeom prst="ellipse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5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650034" y="3913632"/>
            <a:ext cx="347852" cy="17953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00" b="1" i="0">
                <a:solidFill>
                  <a:srgbClr val="233649"/>
                </a:solidFill>
                <a:latin typeface="Aptos"/>
              </a:rPr>
              <a:t>reglaj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1520" y="5047488"/>
            <a:ext cx="5046574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Miza: reducerea anxietății de implementare fără a reduce exigența curriculară.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1520" y="5532120"/>
            <a:ext cx="7365799" cy="18723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050" b="0" i="0">
                <a:solidFill>
                  <a:srgbClr val="66747F"/>
                </a:solidFill>
                <a:latin typeface="Aptos"/>
              </a:rPr>
              <a:t>Scrisoarea metodică nu promite soluții universale. Ea creează un cadru de lectură și de acțiune: ce fac, de ce fac, ce observ, ce ajustez.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3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848263" cy="18723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050" b="1" i="0">
                <a:solidFill>
                  <a:srgbClr val="466D82"/>
                </a:solidFill>
                <a:latin typeface="Aptos"/>
              </a:rPr>
              <a:t>IDENTITATEA INSTRUMENTULUI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4963410" cy="51809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3200" b="1" i="0">
                <a:solidFill>
                  <a:srgbClr val="233649"/>
                </a:solidFill>
                <a:latin typeface="Aptos"/>
              </a:rPr>
              <a:t>Ce este scrisoarea metodică?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231751"/>
            <a:ext cx="5158463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66747F"/>
                </a:solidFill>
                <a:latin typeface="Aptos"/>
              </a:rPr>
              <a:t>O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anexă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operațională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pentru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fiecare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disciplină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,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pornind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de la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aceeași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arhitectură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66747F"/>
                </a:solidFill>
                <a:latin typeface="Aptos"/>
              </a:rPr>
              <a:t>comună</a:t>
            </a:r>
            <a:r>
              <a:rPr sz="11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85800" y="1600200"/>
            <a:ext cx="2926080" cy="3520440"/>
          </a:xfrm>
          <a:prstGeom prst="round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0">
                <a:solidFill>
                  <a:srgbClr val="FFFFFF"/>
                </a:solidFill>
                <a:latin typeface="Aptos"/>
              </a:rPr>
              <a:t>NU ESTE
— manual școlar
— planificare obligatorie
— rețetar metodic
— rezumat al programei
— document de control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023360" y="1508760"/>
            <a:ext cx="4754880" cy="3611880"/>
          </a:xfrm>
          <a:prstGeom prst="round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1" name="Rounded Rectangle 10"/>
          <p:cNvSpPr/>
          <p:nvPr/>
        </p:nvSpPr>
        <p:spPr>
          <a:xfrm>
            <a:off x="4343400" y="1874519"/>
            <a:ext cx="1737360" cy="777240"/>
          </a:xfrm>
          <a:prstGeom prst="roundRect">
            <a:avLst/>
          </a:prstGeom>
          <a:solidFill>
            <a:srgbClr val="ECF2F5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2" name="Rectangle 11"/>
          <p:cNvSpPr/>
          <p:nvPr/>
        </p:nvSpPr>
        <p:spPr>
          <a:xfrm>
            <a:off x="4343400" y="1874519"/>
            <a:ext cx="50292" cy="777240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3" name="TextBox 12"/>
          <p:cNvSpPr txBox="1"/>
          <p:nvPr/>
        </p:nvSpPr>
        <p:spPr>
          <a:xfrm>
            <a:off x="4489704" y="2020824"/>
            <a:ext cx="629981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233649"/>
                </a:solidFill>
                <a:latin typeface="Aptos"/>
              </a:rPr>
              <a:t>starter kit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9704" y="2313432"/>
            <a:ext cx="1457393" cy="348813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050" b="0" i="0" dirty="0">
                <a:solidFill>
                  <a:srgbClr val="24313B"/>
                </a:solidFill>
                <a:latin typeface="Aptos"/>
              </a:rPr>
              <a:t>set de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idei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pentru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pornire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+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diagnoză</a:t>
            </a:r>
            <a:endParaRPr sz="105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355080" y="1874519"/>
            <a:ext cx="1737360" cy="777240"/>
          </a:xfrm>
          <a:prstGeom prst="roundRect">
            <a:avLst/>
          </a:prstGeom>
          <a:solidFill>
            <a:srgbClr val="EDF5F2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6" name="Rectangle 15"/>
          <p:cNvSpPr/>
          <p:nvPr/>
        </p:nvSpPr>
        <p:spPr>
          <a:xfrm>
            <a:off x="6355080" y="1874519"/>
            <a:ext cx="50292" cy="777240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7" name="TextBox 16"/>
          <p:cNvSpPr txBox="1"/>
          <p:nvPr/>
        </p:nvSpPr>
        <p:spPr>
          <a:xfrm>
            <a:off x="6501384" y="2020824"/>
            <a:ext cx="831959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233649"/>
                </a:solidFill>
                <a:latin typeface="Aptos"/>
              </a:rPr>
              <a:t>hartă de sens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01384" y="2313432"/>
            <a:ext cx="1480495" cy="348813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050" b="0" i="0" dirty="0" err="1">
                <a:solidFill>
                  <a:srgbClr val="24313B"/>
                </a:solidFill>
                <a:latin typeface="Aptos"/>
              </a:rPr>
              <a:t>ce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se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păstrează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/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ce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se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schimbă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/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ce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fac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altfel</a:t>
            </a:r>
            <a:endParaRPr sz="105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343400" y="3044952"/>
            <a:ext cx="1737360" cy="777240"/>
          </a:xfrm>
          <a:prstGeom prst="roundRect">
            <a:avLst/>
          </a:prstGeom>
          <a:solidFill>
            <a:srgbClr val="F9F4EB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20" name="Rectangle 19"/>
          <p:cNvSpPr/>
          <p:nvPr/>
        </p:nvSpPr>
        <p:spPr>
          <a:xfrm>
            <a:off x="4343400" y="3044952"/>
            <a:ext cx="50292" cy="777240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21" name="TextBox 20"/>
          <p:cNvSpPr txBox="1"/>
          <p:nvPr/>
        </p:nvSpPr>
        <p:spPr>
          <a:xfrm>
            <a:off x="4489704" y="3191256"/>
            <a:ext cx="1316066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233649"/>
                </a:solidFill>
                <a:latin typeface="Aptos"/>
              </a:rPr>
              <a:t>instrument de decizie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489704" y="3483864"/>
            <a:ext cx="1457393" cy="348813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050" b="0" i="0" dirty="0" err="1">
                <a:solidFill>
                  <a:srgbClr val="24313B"/>
                </a:solidFill>
                <a:latin typeface="Aptos"/>
              </a:rPr>
              <a:t>programă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→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diferențiere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 → 25%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355080" y="3044952"/>
            <a:ext cx="1737360" cy="777240"/>
          </a:xfrm>
          <a:prstGeom prst="roundRect">
            <a:avLst/>
          </a:prstGeom>
          <a:solidFill>
            <a:srgbClr val="F3EFF6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24" name="Rectangle 23"/>
          <p:cNvSpPr/>
          <p:nvPr/>
        </p:nvSpPr>
        <p:spPr>
          <a:xfrm>
            <a:off x="6355080" y="3044952"/>
            <a:ext cx="50292" cy="777240"/>
          </a:xfrm>
          <a:prstGeom prst="rect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25" name="TextBox 24"/>
          <p:cNvSpPr txBox="1"/>
          <p:nvPr/>
        </p:nvSpPr>
        <p:spPr>
          <a:xfrm>
            <a:off x="6501384" y="3191256"/>
            <a:ext cx="976229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233649"/>
                </a:solidFill>
                <a:latin typeface="Aptos"/>
              </a:rPr>
              <a:t>resursă de clasă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01384" y="3483864"/>
            <a:ext cx="1480495" cy="348813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050" b="0" i="0" dirty="0" err="1">
                <a:solidFill>
                  <a:srgbClr val="24313B"/>
                </a:solidFill>
                <a:latin typeface="Aptos"/>
              </a:rPr>
              <a:t>exemple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,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fișe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,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surse</a:t>
            </a:r>
            <a:r>
              <a:rPr sz="1050" b="0" i="0" dirty="0">
                <a:solidFill>
                  <a:srgbClr val="24313B"/>
                </a:solidFill>
                <a:latin typeface="Aptos"/>
              </a:rPr>
              <a:t>, feedback, </a:t>
            </a:r>
            <a:r>
              <a:rPr sz="1050" b="0" i="0" dirty="0" err="1">
                <a:solidFill>
                  <a:srgbClr val="24313B"/>
                </a:solidFill>
                <a:latin typeface="Aptos"/>
              </a:rPr>
              <a:t>tehnologie</a:t>
            </a:r>
            <a:endParaRPr sz="1050" b="0" i="0" dirty="0">
              <a:solidFill>
                <a:srgbClr val="24313B"/>
              </a:solidFill>
              <a:latin typeface="Apto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51960" y="4279392"/>
            <a:ext cx="3315459" cy="45653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>
                <a:solidFill>
                  <a:srgbClr val="233649"/>
                </a:solidFill>
                <a:latin typeface="Aptos"/>
              </a:rPr>
              <a:t>Formula de lucru: aceeași logică structurală,
personalizare disciplinară reală.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413849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466D82"/>
                </a:solidFill>
                <a:latin typeface="Aptos"/>
              </a:rPr>
              <a:t>LOGICA MATERIALULUI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4549194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3600" b="1" i="0">
                <a:solidFill>
                  <a:srgbClr val="233649"/>
                </a:solidFill>
                <a:latin typeface="Aptos"/>
              </a:rPr>
              <a:t>Ordinea este deliberată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303471"/>
            <a:ext cx="5553315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 dirty="0">
                <a:solidFill>
                  <a:srgbClr val="66747F"/>
                </a:solidFill>
                <a:latin typeface="Aptos"/>
              </a:rPr>
              <a:t>Nu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proiectăm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înainte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de a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înțelege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schimbarea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și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înainte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de a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vedea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nivelul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real al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clasei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Oval 8"/>
          <p:cNvSpPr/>
          <p:nvPr/>
        </p:nvSpPr>
        <p:spPr>
          <a:xfrm>
            <a:off x="1161288" y="1874519"/>
            <a:ext cx="384048" cy="384048"/>
          </a:xfrm>
          <a:prstGeom prst="ellipse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1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68680" y="2852928"/>
            <a:ext cx="987552" cy="621792"/>
          </a:xfrm>
          <a:prstGeom prst="round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CITIM
SCHIMBAREA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69860" y="2359152"/>
            <a:ext cx="1003481" cy="18723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50" b="0" i="0">
                <a:solidFill>
                  <a:srgbClr val="66747F"/>
                </a:solidFill>
                <a:latin typeface="Aptos"/>
              </a:rPr>
              <a:t>programă + hartă</a:t>
            </a:r>
          </a:p>
        </p:txBody>
      </p:sp>
      <p:sp>
        <p:nvSpPr>
          <p:cNvPr id="12" name="Oval 11"/>
          <p:cNvSpPr/>
          <p:nvPr/>
        </p:nvSpPr>
        <p:spPr>
          <a:xfrm>
            <a:off x="2688336" y="1874519"/>
            <a:ext cx="384048" cy="384048"/>
          </a:xfrm>
          <a:prstGeom prst="ellipse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2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1911095" y="2066543"/>
            <a:ext cx="640081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2395728" y="2852928"/>
            <a:ext cx="987552" cy="621792"/>
          </a:xfrm>
          <a:prstGeom prst="round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ALEGEM
ANCORELE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05537" y="2359152"/>
            <a:ext cx="1186223" cy="18723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50" b="0" i="0">
                <a:solidFill>
                  <a:srgbClr val="66747F"/>
                </a:solidFill>
                <a:latin typeface="Aptos"/>
              </a:rPr>
              <a:t>achiziții din gimnaziu</a:t>
            </a:r>
          </a:p>
        </p:txBody>
      </p:sp>
      <p:sp>
        <p:nvSpPr>
          <p:cNvPr id="16" name="Oval 15"/>
          <p:cNvSpPr/>
          <p:nvPr/>
        </p:nvSpPr>
        <p:spPr>
          <a:xfrm>
            <a:off x="4215384" y="1874519"/>
            <a:ext cx="384048" cy="384048"/>
          </a:xfrm>
          <a:prstGeom prst="ellipse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3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3438144" y="2066543"/>
            <a:ext cx="640080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3922776" y="2852928"/>
            <a:ext cx="987552" cy="621792"/>
          </a:xfrm>
          <a:prstGeom prst="round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OBȚINEM
DATE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72849" y="2359152"/>
            <a:ext cx="905697" cy="18723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50" b="0" i="0">
                <a:solidFill>
                  <a:srgbClr val="66747F"/>
                </a:solidFill>
                <a:latin typeface="Aptos"/>
              </a:rPr>
              <a:t>diagnoză scurtă</a:t>
            </a:r>
          </a:p>
        </p:txBody>
      </p:sp>
      <p:sp>
        <p:nvSpPr>
          <p:cNvPr id="20" name="Oval 19"/>
          <p:cNvSpPr/>
          <p:nvPr/>
        </p:nvSpPr>
        <p:spPr>
          <a:xfrm>
            <a:off x="5742432" y="1874519"/>
            <a:ext cx="384048" cy="384048"/>
          </a:xfrm>
          <a:prstGeom prst="ellipse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4</a:t>
            </a:r>
          </a:p>
        </p:txBody>
      </p:sp>
      <p:cxnSp>
        <p:nvCxnSpPr>
          <p:cNvPr id="21" name="Connector 20"/>
          <p:cNvCxnSpPr/>
          <p:nvPr/>
        </p:nvCxnSpPr>
        <p:spPr>
          <a:xfrm>
            <a:off x="4965192" y="2066543"/>
            <a:ext cx="640080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ounded Rectangle 21"/>
          <p:cNvSpPr/>
          <p:nvPr/>
        </p:nvSpPr>
        <p:spPr>
          <a:xfrm>
            <a:off x="5449824" y="2852928"/>
            <a:ext cx="987552" cy="621792"/>
          </a:xfrm>
          <a:prstGeom prst="roundRect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PROIECTĂM
UNITATEA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264254" y="2359152"/>
            <a:ext cx="1376980" cy="18723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50" b="0" i="0">
                <a:solidFill>
                  <a:srgbClr val="66747F"/>
                </a:solidFill>
                <a:latin typeface="Aptos"/>
              </a:rPr>
              <a:t>CS → activități → dovezi</a:t>
            </a:r>
          </a:p>
        </p:txBody>
      </p:sp>
      <p:sp>
        <p:nvSpPr>
          <p:cNvPr id="24" name="Oval 23"/>
          <p:cNvSpPr/>
          <p:nvPr/>
        </p:nvSpPr>
        <p:spPr>
          <a:xfrm>
            <a:off x="7269480" y="1874519"/>
            <a:ext cx="384048" cy="384048"/>
          </a:xfrm>
          <a:prstGeom prst="ellipse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5</a:t>
            </a:r>
          </a:p>
        </p:txBody>
      </p:sp>
      <p:cxnSp>
        <p:nvCxnSpPr>
          <p:cNvPr id="25" name="Connector 24"/>
          <p:cNvCxnSpPr/>
          <p:nvPr/>
        </p:nvCxnSpPr>
        <p:spPr>
          <a:xfrm>
            <a:off x="6492240" y="2066543"/>
            <a:ext cx="640080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6976872" y="2852928"/>
            <a:ext cx="987552" cy="621792"/>
          </a:xfrm>
          <a:prstGeom prst="roundRect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PREDĂM +
COLECTĂM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877064" y="2359152"/>
            <a:ext cx="1205458" cy="18723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50" b="0" i="0">
                <a:solidFill>
                  <a:srgbClr val="66747F"/>
                </a:solidFill>
                <a:latin typeface="Aptos"/>
              </a:rPr>
              <a:t>feedback în timp real</a:t>
            </a:r>
          </a:p>
        </p:txBody>
      </p:sp>
      <p:sp>
        <p:nvSpPr>
          <p:cNvPr id="28" name="Oval 27"/>
          <p:cNvSpPr/>
          <p:nvPr/>
        </p:nvSpPr>
        <p:spPr>
          <a:xfrm>
            <a:off x="8796528" y="1874519"/>
            <a:ext cx="384048" cy="384048"/>
          </a:xfrm>
          <a:prstGeom prst="ellipse">
            <a:avLst/>
          </a:prstGeom>
          <a:solidFill>
            <a:srgbClr val="627F60"/>
          </a:solidFill>
          <a:ln>
            <a:solidFill>
              <a:srgbClr val="627F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200" b="1">
                <a:solidFill>
                  <a:srgbClr val="FFFFFF"/>
                </a:solidFill>
                <a:latin typeface="Aptos"/>
              </a:rPr>
              <a:t>6</a:t>
            </a:r>
          </a:p>
        </p:txBody>
      </p:sp>
      <p:cxnSp>
        <p:nvCxnSpPr>
          <p:cNvPr id="29" name="Connector 28"/>
          <p:cNvCxnSpPr/>
          <p:nvPr/>
        </p:nvCxnSpPr>
        <p:spPr>
          <a:xfrm>
            <a:off x="8019288" y="2066543"/>
            <a:ext cx="640079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8503919" y="2852928"/>
            <a:ext cx="987552" cy="621792"/>
          </a:xfrm>
          <a:prstGeom prst="roundRect">
            <a:avLst/>
          </a:prstGeom>
          <a:solidFill>
            <a:srgbClr val="627F60"/>
          </a:solidFill>
          <a:ln>
            <a:solidFill>
              <a:srgbClr val="627F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AJUSTĂM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474643" y="2359152"/>
            <a:ext cx="1064394" cy="18723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050" b="0" i="0">
                <a:solidFill>
                  <a:srgbClr val="66747F"/>
                </a:solidFill>
                <a:latin typeface="Aptos"/>
              </a:rPr>
              <a:t>25% + diferențiere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77240" y="5074920"/>
            <a:ext cx="9955995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>
                <a:solidFill>
                  <a:srgbClr val="233649"/>
                </a:solidFill>
                <a:latin typeface="Aptos"/>
              </a:rPr>
              <a:t>Secvența înlocuiește improvizația de început de an cu o rutină profesională: programă, standarde, diagnoză, resurse, feedback, reglaj.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77240" y="5559552"/>
            <a:ext cx="4284827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>
                <a:solidFill>
                  <a:srgbClr val="66747F"/>
                </a:solidFill>
                <a:latin typeface="Aptos"/>
              </a:rPr>
              <a:t>Un material bun îl ajută pe profesor să explice decizia, nu doar să execute.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203856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466D82"/>
                </a:solidFill>
                <a:latin typeface="Aptos"/>
              </a:rPr>
              <a:t>HARTA SCHIMBĂRII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9859687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3600" b="1" i="0">
                <a:solidFill>
                  <a:srgbClr val="233649"/>
                </a:solidFill>
                <a:latin typeface="Aptos"/>
              </a:rPr>
              <a:t>Ce trebuie să devină vizibil pentru fiecare disciplină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240718"/>
            <a:ext cx="5865260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 dirty="0" err="1">
                <a:solidFill>
                  <a:srgbClr val="66747F"/>
                </a:solidFill>
                <a:latin typeface="Aptos"/>
              </a:rPr>
              <a:t>Schimbarea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curriculară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este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relevantă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numai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dacă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poate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fi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tradusă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într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-o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decizie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profesională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13232" y="1600200"/>
            <a:ext cx="1417320" cy="347472"/>
          </a:xfrm>
          <a:prstGeom prst="round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Finalități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331720" y="1600200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1" name="Rectangle 10"/>
          <p:cNvSpPr/>
          <p:nvPr/>
        </p:nvSpPr>
        <p:spPr>
          <a:xfrm>
            <a:off x="2331720" y="1600200"/>
            <a:ext cx="50292" cy="347472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2" name="TextBox 11"/>
          <p:cNvSpPr txBox="1"/>
          <p:nvPr/>
        </p:nvSpPr>
        <p:spPr>
          <a:xfrm>
            <a:off x="2478024" y="1746504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14" name="Rounded Rectangle 13"/>
          <p:cNvSpPr/>
          <p:nvPr/>
        </p:nvSpPr>
        <p:spPr>
          <a:xfrm>
            <a:off x="4663440" y="1600200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5" name="Rectangle 14"/>
          <p:cNvSpPr/>
          <p:nvPr/>
        </p:nvSpPr>
        <p:spPr>
          <a:xfrm>
            <a:off x="4663440" y="1600200"/>
            <a:ext cx="50292" cy="347472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6" name="TextBox 15"/>
          <p:cNvSpPr txBox="1"/>
          <p:nvPr/>
        </p:nvSpPr>
        <p:spPr>
          <a:xfrm>
            <a:off x="4809744" y="1746504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18" name="Rounded Rectangle 17"/>
          <p:cNvSpPr/>
          <p:nvPr/>
        </p:nvSpPr>
        <p:spPr>
          <a:xfrm>
            <a:off x="6995159" y="1600200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19" name="Rectangle 18"/>
          <p:cNvSpPr/>
          <p:nvPr/>
        </p:nvSpPr>
        <p:spPr>
          <a:xfrm>
            <a:off x="6995159" y="1600200"/>
            <a:ext cx="50292" cy="347472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0" name="TextBox 19"/>
          <p:cNvSpPr txBox="1"/>
          <p:nvPr/>
        </p:nvSpPr>
        <p:spPr>
          <a:xfrm>
            <a:off x="7141464" y="1746504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22" name="Rounded Rectangle 21"/>
          <p:cNvSpPr/>
          <p:nvPr/>
        </p:nvSpPr>
        <p:spPr>
          <a:xfrm>
            <a:off x="713232" y="2221992"/>
            <a:ext cx="1417320" cy="347472"/>
          </a:xfrm>
          <a:prstGeom prst="round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Competențe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2331720" y="2221992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4" name="Rectangle 23"/>
          <p:cNvSpPr/>
          <p:nvPr/>
        </p:nvSpPr>
        <p:spPr>
          <a:xfrm>
            <a:off x="2331720" y="2221992"/>
            <a:ext cx="50292" cy="347472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5" name="TextBox 24"/>
          <p:cNvSpPr txBox="1"/>
          <p:nvPr/>
        </p:nvSpPr>
        <p:spPr>
          <a:xfrm>
            <a:off x="2478024" y="2368296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27" name="Rounded Rectangle 26"/>
          <p:cNvSpPr/>
          <p:nvPr/>
        </p:nvSpPr>
        <p:spPr>
          <a:xfrm>
            <a:off x="4663440" y="2221992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8" name="Rectangle 27"/>
          <p:cNvSpPr/>
          <p:nvPr/>
        </p:nvSpPr>
        <p:spPr>
          <a:xfrm>
            <a:off x="4663440" y="2221992"/>
            <a:ext cx="50292" cy="347472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9" name="TextBox 28"/>
          <p:cNvSpPr txBox="1"/>
          <p:nvPr/>
        </p:nvSpPr>
        <p:spPr>
          <a:xfrm>
            <a:off x="4809744" y="2368296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31" name="Rounded Rectangle 30"/>
          <p:cNvSpPr/>
          <p:nvPr/>
        </p:nvSpPr>
        <p:spPr>
          <a:xfrm>
            <a:off x="6995159" y="2221992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32" name="Rectangle 31"/>
          <p:cNvSpPr/>
          <p:nvPr/>
        </p:nvSpPr>
        <p:spPr>
          <a:xfrm>
            <a:off x="6995159" y="2221992"/>
            <a:ext cx="50292" cy="347472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33" name="TextBox 32"/>
          <p:cNvSpPr txBox="1"/>
          <p:nvPr/>
        </p:nvSpPr>
        <p:spPr>
          <a:xfrm>
            <a:off x="7141464" y="2368296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35" name="Rounded Rectangle 34"/>
          <p:cNvSpPr/>
          <p:nvPr/>
        </p:nvSpPr>
        <p:spPr>
          <a:xfrm>
            <a:off x="713232" y="2843784"/>
            <a:ext cx="1417320" cy="347472"/>
          </a:xfrm>
          <a:prstGeom prst="round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Conținuturi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2331720" y="2843784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37" name="Rectangle 36"/>
          <p:cNvSpPr/>
          <p:nvPr/>
        </p:nvSpPr>
        <p:spPr>
          <a:xfrm>
            <a:off x="2331720" y="2843784"/>
            <a:ext cx="50292" cy="347472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38" name="TextBox 37"/>
          <p:cNvSpPr txBox="1"/>
          <p:nvPr/>
        </p:nvSpPr>
        <p:spPr>
          <a:xfrm>
            <a:off x="2478024" y="2990088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40" name="Rounded Rectangle 39"/>
          <p:cNvSpPr/>
          <p:nvPr/>
        </p:nvSpPr>
        <p:spPr>
          <a:xfrm>
            <a:off x="4663440" y="2843784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41" name="Rectangle 40"/>
          <p:cNvSpPr/>
          <p:nvPr/>
        </p:nvSpPr>
        <p:spPr>
          <a:xfrm>
            <a:off x="4663440" y="2843784"/>
            <a:ext cx="50292" cy="347472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42" name="TextBox 41"/>
          <p:cNvSpPr txBox="1"/>
          <p:nvPr/>
        </p:nvSpPr>
        <p:spPr>
          <a:xfrm>
            <a:off x="4809744" y="2990088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44" name="Rounded Rectangle 43"/>
          <p:cNvSpPr/>
          <p:nvPr/>
        </p:nvSpPr>
        <p:spPr>
          <a:xfrm>
            <a:off x="6995159" y="2843784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45" name="Rectangle 44"/>
          <p:cNvSpPr/>
          <p:nvPr/>
        </p:nvSpPr>
        <p:spPr>
          <a:xfrm>
            <a:off x="6995159" y="2843784"/>
            <a:ext cx="50292" cy="347472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46" name="TextBox 45"/>
          <p:cNvSpPr txBox="1"/>
          <p:nvPr/>
        </p:nvSpPr>
        <p:spPr>
          <a:xfrm>
            <a:off x="7141464" y="2990088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48" name="Rounded Rectangle 47"/>
          <p:cNvSpPr/>
          <p:nvPr/>
        </p:nvSpPr>
        <p:spPr>
          <a:xfrm>
            <a:off x="713232" y="3465576"/>
            <a:ext cx="1417320" cy="347472"/>
          </a:xfrm>
          <a:prstGeom prst="roundRect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Evaluare</a:t>
            </a:r>
          </a:p>
        </p:txBody>
      </p:sp>
      <p:sp>
        <p:nvSpPr>
          <p:cNvPr id="49" name="Rounded Rectangle 48"/>
          <p:cNvSpPr/>
          <p:nvPr/>
        </p:nvSpPr>
        <p:spPr>
          <a:xfrm>
            <a:off x="2331720" y="3465576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50" name="Rectangle 49"/>
          <p:cNvSpPr/>
          <p:nvPr/>
        </p:nvSpPr>
        <p:spPr>
          <a:xfrm>
            <a:off x="2331720" y="3465576"/>
            <a:ext cx="50292" cy="347472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51" name="TextBox 50"/>
          <p:cNvSpPr txBox="1"/>
          <p:nvPr/>
        </p:nvSpPr>
        <p:spPr>
          <a:xfrm>
            <a:off x="2478024" y="3611880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53" name="Rounded Rectangle 52"/>
          <p:cNvSpPr/>
          <p:nvPr/>
        </p:nvSpPr>
        <p:spPr>
          <a:xfrm>
            <a:off x="4663440" y="3465576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54" name="Rectangle 53"/>
          <p:cNvSpPr/>
          <p:nvPr/>
        </p:nvSpPr>
        <p:spPr>
          <a:xfrm>
            <a:off x="4663440" y="3465576"/>
            <a:ext cx="50292" cy="347472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55" name="TextBox 54"/>
          <p:cNvSpPr txBox="1"/>
          <p:nvPr/>
        </p:nvSpPr>
        <p:spPr>
          <a:xfrm>
            <a:off x="4809744" y="3611880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57" name="Rounded Rectangle 56"/>
          <p:cNvSpPr/>
          <p:nvPr/>
        </p:nvSpPr>
        <p:spPr>
          <a:xfrm>
            <a:off x="6995159" y="3465576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58" name="Rectangle 57"/>
          <p:cNvSpPr/>
          <p:nvPr/>
        </p:nvSpPr>
        <p:spPr>
          <a:xfrm>
            <a:off x="6995159" y="3465576"/>
            <a:ext cx="50292" cy="347472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59" name="TextBox 58"/>
          <p:cNvSpPr txBox="1"/>
          <p:nvPr/>
        </p:nvSpPr>
        <p:spPr>
          <a:xfrm>
            <a:off x="7141464" y="3611880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61" name="Rounded Rectangle 60"/>
          <p:cNvSpPr/>
          <p:nvPr/>
        </p:nvSpPr>
        <p:spPr>
          <a:xfrm>
            <a:off x="713232" y="4087368"/>
            <a:ext cx="1417320" cy="347472"/>
          </a:xfrm>
          <a:prstGeom prst="roundRect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25%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2331720" y="4087368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63" name="Rectangle 62"/>
          <p:cNvSpPr/>
          <p:nvPr/>
        </p:nvSpPr>
        <p:spPr>
          <a:xfrm>
            <a:off x="2331720" y="4087368"/>
            <a:ext cx="50292" cy="347472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64" name="TextBox 63"/>
          <p:cNvSpPr txBox="1"/>
          <p:nvPr/>
        </p:nvSpPr>
        <p:spPr>
          <a:xfrm>
            <a:off x="2478024" y="4233672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66" name="Rounded Rectangle 65"/>
          <p:cNvSpPr/>
          <p:nvPr/>
        </p:nvSpPr>
        <p:spPr>
          <a:xfrm>
            <a:off x="4663440" y="4087368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67" name="Rectangle 66"/>
          <p:cNvSpPr/>
          <p:nvPr/>
        </p:nvSpPr>
        <p:spPr>
          <a:xfrm>
            <a:off x="4663440" y="4087368"/>
            <a:ext cx="50292" cy="347472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68" name="TextBox 67"/>
          <p:cNvSpPr txBox="1"/>
          <p:nvPr/>
        </p:nvSpPr>
        <p:spPr>
          <a:xfrm>
            <a:off x="4809744" y="4233672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70" name="Rounded Rectangle 69"/>
          <p:cNvSpPr/>
          <p:nvPr/>
        </p:nvSpPr>
        <p:spPr>
          <a:xfrm>
            <a:off x="6995159" y="4087368"/>
            <a:ext cx="2057400" cy="347472"/>
          </a:xfrm>
          <a:prstGeom prst="roundRect">
            <a:avLst/>
          </a:prstGeom>
          <a:solidFill>
            <a:srgbClr val="F1F5F7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71" name="Rectangle 70"/>
          <p:cNvSpPr/>
          <p:nvPr/>
        </p:nvSpPr>
        <p:spPr>
          <a:xfrm>
            <a:off x="6995159" y="4087368"/>
            <a:ext cx="50292" cy="347472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72" name="TextBox 71"/>
          <p:cNvSpPr txBox="1"/>
          <p:nvPr/>
        </p:nvSpPr>
        <p:spPr>
          <a:xfrm>
            <a:off x="7141464" y="4233672"/>
            <a:ext cx="51361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endParaRPr sz="3600"/>
          </a:p>
        </p:txBody>
      </p:sp>
      <p:sp>
        <p:nvSpPr>
          <p:cNvPr id="74" name="TextBox 73"/>
          <p:cNvSpPr txBox="1"/>
          <p:nvPr/>
        </p:nvSpPr>
        <p:spPr>
          <a:xfrm>
            <a:off x="694944" y="5212080"/>
            <a:ext cx="8064708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A45B57"/>
                </a:solidFill>
                <a:latin typeface="Aptos"/>
              </a:rPr>
              <a:t>Regulă de redactare pentru experți: Evitați „se pune accent pe...” dacă nu urmează „de aceea, în clasă profesorul poate...” și un exemplu.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84914" y="1645628"/>
            <a:ext cx="1005083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se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păstrează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09744" y="1663580"/>
            <a:ext cx="876843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apare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nou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156630" y="1663580"/>
            <a:ext cx="1393010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schimbă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în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predare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443013" y="2274407"/>
            <a:ext cx="1551707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continuă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din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gimnaziu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756236" y="2276316"/>
            <a:ext cx="1782539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nivel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de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autonomie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crește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175585" y="2299257"/>
            <a:ext cx="926536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dovadă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cer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441823" y="2889724"/>
            <a:ext cx="1077218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nuclee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rămân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791380" y="2908465"/>
            <a:ext cx="1251946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se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reorganizează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075906" y="2826827"/>
            <a:ext cx="1811614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Cum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devin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resursă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pentru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competență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451739" y="3518989"/>
            <a:ext cx="1333698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forme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rămân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utile?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4771844" y="3527360"/>
            <a:ext cx="1479572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schimbă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standardele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06656" y="3527360"/>
            <a:ext cx="1064394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feedback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dau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451739" y="4133308"/>
            <a:ext cx="1324080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pot decide legitim?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809744" y="4163641"/>
            <a:ext cx="1046761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date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folosesc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066994" y="4087368"/>
            <a:ext cx="1555798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 err="1">
                <a:solidFill>
                  <a:srgbClr val="24313B"/>
                </a:solidFill>
                <a:latin typeface="Aptos"/>
              </a:rPr>
              <a:t>Remediere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,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consolidare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,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extindere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6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421864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466D82"/>
                </a:solidFill>
                <a:latin typeface="Aptos"/>
              </a:rPr>
              <a:t>PRIMELE 7 SĂPTĂMÂNI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10119309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3600" b="1" i="0">
                <a:solidFill>
                  <a:srgbClr val="233649"/>
                </a:solidFill>
                <a:latin typeface="Aptos"/>
              </a:rPr>
              <a:t>Un început care construiește tranziția, nu o mimează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339330"/>
            <a:ext cx="4451347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 dirty="0" err="1">
                <a:solidFill>
                  <a:srgbClr val="66747F"/>
                </a:solidFill>
                <a:latin typeface="Aptos"/>
              </a:rPr>
              <a:t>Calendarul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se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adaptează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la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disciplină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și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numărul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de ore;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logica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rămâne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868680" y="1965960"/>
            <a:ext cx="841248" cy="1508760"/>
          </a:xfrm>
          <a:prstGeom prst="round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1
schimbare disciplină
+ ancore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103120" y="1965960"/>
            <a:ext cx="841248" cy="1508760"/>
          </a:xfrm>
          <a:prstGeom prst="round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2
diagnoză pentru
învățare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337560" y="1965960"/>
            <a:ext cx="841248" cy="1508760"/>
          </a:xfrm>
          <a:prstGeom prst="round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3
unitatea 1
fundamentare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572000" y="1965960"/>
            <a:ext cx="841248" cy="1508760"/>
          </a:xfrm>
          <a:prstGeom prst="roundRect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 dirty="0">
                <a:solidFill>
                  <a:srgbClr val="FFFFFF"/>
                </a:solidFill>
                <a:latin typeface="Aptos"/>
              </a:rPr>
              <a:t>4
</a:t>
            </a:r>
            <a:r>
              <a:rPr sz="1100" b="1" dirty="0" err="1">
                <a:solidFill>
                  <a:srgbClr val="FFFFFF"/>
                </a:solidFill>
                <a:latin typeface="Aptos"/>
              </a:rPr>
              <a:t>unitatea</a:t>
            </a:r>
            <a:r>
              <a:rPr sz="1100" b="1" dirty="0">
                <a:solidFill>
                  <a:srgbClr val="FFFFFF"/>
                </a:solidFill>
                <a:latin typeface="Aptos"/>
              </a:rPr>
              <a:t> 1
</a:t>
            </a:r>
            <a:r>
              <a:rPr sz="1100" b="1" dirty="0" err="1">
                <a:solidFill>
                  <a:srgbClr val="FFFFFF"/>
                </a:solidFill>
                <a:latin typeface="Aptos"/>
              </a:rPr>
              <a:t>aplicare</a:t>
            </a:r>
            <a:r>
              <a:rPr sz="1100" b="1" dirty="0">
                <a:solidFill>
                  <a:srgbClr val="FFFFFF"/>
                </a:solidFill>
                <a:latin typeface="Aptos"/>
              </a:rPr>
              <a:t>/</a:t>
            </a:r>
            <a:r>
              <a:rPr lang="ro-RO" sz="1100" b="1" dirty="0">
                <a:solidFill>
                  <a:srgbClr val="FFFFFF"/>
                </a:solidFill>
                <a:latin typeface="Aptos"/>
              </a:rPr>
              <a:t> </a:t>
            </a:r>
            <a:r>
              <a:rPr sz="1100" b="1" dirty="0">
                <a:solidFill>
                  <a:srgbClr val="FFFFFF"/>
                </a:solidFill>
                <a:latin typeface="Aptos"/>
              </a:rPr>
              <a:t>transfer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5806440" y="1965960"/>
            <a:ext cx="972314" cy="1508760"/>
          </a:xfrm>
          <a:prstGeom prst="roundRect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5
consolidare +
25%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040880" y="1965960"/>
            <a:ext cx="841248" cy="1508760"/>
          </a:xfrm>
          <a:prstGeom prst="roundRect">
            <a:avLst/>
          </a:prstGeom>
          <a:solidFill>
            <a:srgbClr val="627F60"/>
          </a:solidFill>
          <a:ln>
            <a:solidFill>
              <a:srgbClr val="627F6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6
unitatea 2
start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275320" y="1965960"/>
            <a:ext cx="841248" cy="1508760"/>
          </a:xfrm>
          <a:prstGeom prst="round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7
bilanț +
reglaj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89" y="4370832"/>
            <a:ext cx="10488064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200" b="1" i="0">
                <a:solidFill>
                  <a:srgbClr val="B8894D"/>
                </a:solidFill>
                <a:latin typeface="Aptos"/>
              </a:rPr>
              <a:t>Produsul profesional al perioadei: o primă unitate proiectată pe date reale: ancore, sarcini, dovezi, criterii, feedback, diferențiere și utilizarea justificată a celor 25%.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7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748025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466D82"/>
                </a:solidFill>
                <a:latin typeface="Aptos"/>
              </a:rPr>
              <a:t>DIAGNOZĂ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7922938" cy="641201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4000" b="1" i="0">
                <a:solidFill>
                  <a:srgbClr val="233649"/>
                </a:solidFill>
                <a:latin typeface="Aptos"/>
              </a:rPr>
              <a:t>Pentru învățare, nu pentru clasificare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303472"/>
            <a:ext cx="5146858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0" i="0" dirty="0" err="1">
                <a:solidFill>
                  <a:srgbClr val="66747F"/>
                </a:solidFill>
                <a:latin typeface="Aptos"/>
              </a:rPr>
              <a:t>Rezultatul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diagnozei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trebuie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să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apară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în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proiectarea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400" b="0" i="0" dirty="0" err="1">
                <a:solidFill>
                  <a:srgbClr val="66747F"/>
                </a:solidFill>
                <a:latin typeface="Aptos"/>
              </a:rPr>
              <a:t>săptămânilor</a:t>
            </a:r>
            <a:r>
              <a:rPr sz="1400" b="0" i="0" dirty="0">
                <a:solidFill>
                  <a:srgbClr val="66747F"/>
                </a:solidFill>
                <a:latin typeface="Aptos"/>
              </a:rPr>
              <a:t> 2–6.</a:t>
            </a:r>
          </a:p>
        </p:txBody>
      </p:sp>
      <p:sp>
        <p:nvSpPr>
          <p:cNvPr id="9" name="Oval 8"/>
          <p:cNvSpPr/>
          <p:nvPr/>
        </p:nvSpPr>
        <p:spPr>
          <a:xfrm>
            <a:off x="2348760" y="2075688"/>
            <a:ext cx="384048" cy="384048"/>
          </a:xfrm>
          <a:prstGeom prst="ellipse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9606" y="2670048"/>
            <a:ext cx="1809791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100" b="1" i="0">
                <a:solidFill>
                  <a:srgbClr val="233649"/>
                </a:solidFill>
                <a:latin typeface="Aptos"/>
              </a:rPr>
              <a:t>sarcină scurtă de performanță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3875808" y="2286000"/>
            <a:ext cx="475488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4378728" y="2075688"/>
            <a:ext cx="384048" cy="384048"/>
          </a:xfrm>
          <a:prstGeom prst="ellipse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49441" y="2670048"/>
            <a:ext cx="670056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100" b="1" i="0">
                <a:solidFill>
                  <a:srgbClr val="233649"/>
                </a:solidFill>
                <a:latin typeface="Aptos"/>
              </a:rPr>
              <a:t>observație</a:t>
            </a:r>
          </a:p>
        </p:txBody>
      </p:sp>
      <p:cxnSp>
        <p:nvCxnSpPr>
          <p:cNvPr id="14" name="Connector 13"/>
          <p:cNvCxnSpPr/>
          <p:nvPr/>
        </p:nvCxnSpPr>
        <p:spPr>
          <a:xfrm>
            <a:off x="5905776" y="2286000"/>
            <a:ext cx="475488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6408696" y="2075688"/>
            <a:ext cx="384048" cy="384048"/>
          </a:xfrm>
          <a:prstGeom prst="ellipse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963618" y="2670048"/>
            <a:ext cx="1301638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100" b="1" i="0">
                <a:solidFill>
                  <a:srgbClr val="233649"/>
                </a:solidFill>
                <a:latin typeface="Aptos"/>
              </a:rPr>
              <a:t>autoreflecția elevului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7935744" y="2286000"/>
            <a:ext cx="475488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8438664" y="2075688"/>
            <a:ext cx="384048" cy="384048"/>
          </a:xfrm>
          <a:prstGeom prst="ellipse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sz="1400" b="1">
                <a:solidFill>
                  <a:srgbClr val="FFFFFF"/>
                </a:solidFill>
                <a:latin typeface="Aptos"/>
              </a:rPr>
              <a:t>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48087" y="2670048"/>
            <a:ext cx="1192634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ctr"/>
            <a:r>
              <a:rPr sz="1100" b="1" i="0">
                <a:solidFill>
                  <a:srgbClr val="233649"/>
                </a:solidFill>
                <a:latin typeface="Aptos"/>
              </a:rPr>
              <a:t>analiza unui produs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206240"/>
            <a:ext cx="8536193" cy="579646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b="1" i="0" dirty="0">
                <a:solidFill>
                  <a:srgbClr val="233649"/>
                </a:solidFill>
                <a:latin typeface="Aptos"/>
              </a:rPr>
              <a:t>Nu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căutăm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doar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„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ce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nu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știe</a:t>
            </a:r>
            <a:r>
              <a:rPr b="1" i="0" dirty="0">
                <a:solidFill>
                  <a:srgbClr val="233649"/>
                </a:solidFill>
                <a:latin typeface="Aptos"/>
              </a:rPr>
              <a:t>”. </a:t>
            </a:r>
            <a:endParaRPr lang="ro-RO" b="1" i="0" dirty="0">
              <a:solidFill>
                <a:srgbClr val="233649"/>
              </a:solidFill>
              <a:latin typeface="Aptos"/>
            </a:endParaRPr>
          </a:p>
          <a:p>
            <a:pPr algn="l"/>
            <a:r>
              <a:rPr b="1" i="0" dirty="0" err="1">
                <a:solidFill>
                  <a:srgbClr val="233649"/>
                </a:solidFill>
                <a:latin typeface="Aptos"/>
              </a:rPr>
              <a:t>Căutăm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zona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următorului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pas: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ce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poate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face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elevul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acum</a:t>
            </a:r>
            <a:r>
              <a:rPr b="1" i="0" dirty="0">
                <a:solidFill>
                  <a:srgbClr val="233649"/>
                </a:solidFill>
                <a:latin typeface="Aptos"/>
              </a:rPr>
              <a:t>, cu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ce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sprijin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și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în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ce</a:t>
            </a:r>
            <a:r>
              <a:rPr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b="1" i="0" dirty="0" err="1">
                <a:solidFill>
                  <a:srgbClr val="233649"/>
                </a:solidFill>
                <a:latin typeface="Aptos"/>
              </a:rPr>
              <a:t>condiții</a:t>
            </a:r>
            <a:r>
              <a:rPr b="1" i="0" dirty="0">
                <a:solidFill>
                  <a:srgbClr val="233649"/>
                </a:solidFill>
                <a:latin typeface="Aptos"/>
              </a:rPr>
              <a:t>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68680" y="4983480"/>
            <a:ext cx="2148840" cy="685800"/>
          </a:xfrm>
          <a:prstGeom prst="roundRect">
            <a:avLst/>
          </a:prstGeom>
          <a:solidFill>
            <a:srgbClr val="ECF2F5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22" name="Rectangle 21"/>
          <p:cNvSpPr/>
          <p:nvPr/>
        </p:nvSpPr>
        <p:spPr>
          <a:xfrm>
            <a:off x="868680" y="4983480"/>
            <a:ext cx="50292" cy="685800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23" name="TextBox 22"/>
          <p:cNvSpPr txBox="1"/>
          <p:nvPr/>
        </p:nvSpPr>
        <p:spPr>
          <a:xfrm>
            <a:off x="1014983" y="5129784"/>
            <a:ext cx="384080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>
                <a:solidFill>
                  <a:srgbClr val="233649"/>
                </a:solidFill>
                <a:latin typeface="Aptos"/>
              </a:rPr>
              <a:t>date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14983" y="5422392"/>
            <a:ext cx="1074974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>
                <a:solidFill>
                  <a:srgbClr val="24313B"/>
                </a:solidFill>
                <a:latin typeface="Aptos"/>
              </a:rPr>
              <a:t>ce evidențe am?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337560" y="4983480"/>
            <a:ext cx="2148840" cy="685800"/>
          </a:xfrm>
          <a:prstGeom prst="roundRect">
            <a:avLst/>
          </a:prstGeom>
          <a:solidFill>
            <a:srgbClr val="EDF5F2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26" name="Rectangle 25"/>
          <p:cNvSpPr/>
          <p:nvPr/>
        </p:nvSpPr>
        <p:spPr>
          <a:xfrm>
            <a:off x="3337560" y="4983480"/>
            <a:ext cx="50292" cy="685800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27" name="TextBox 26"/>
          <p:cNvSpPr txBox="1"/>
          <p:nvPr/>
        </p:nvSpPr>
        <p:spPr>
          <a:xfrm>
            <a:off x="3483864" y="5129784"/>
            <a:ext cx="564257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>
                <a:solidFill>
                  <a:srgbClr val="233649"/>
                </a:solidFill>
                <a:latin typeface="Aptos"/>
              </a:rPr>
              <a:t>decizie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83864" y="5422392"/>
            <a:ext cx="1572546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>
                <a:solidFill>
                  <a:srgbClr val="24313B"/>
                </a:solidFill>
                <a:latin typeface="Aptos"/>
              </a:rPr>
              <a:t>ce schimb în proiectare?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806440" y="4983480"/>
            <a:ext cx="2148840" cy="685800"/>
          </a:xfrm>
          <a:prstGeom prst="roundRect">
            <a:avLst/>
          </a:prstGeom>
          <a:solidFill>
            <a:srgbClr val="F9F4EB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30" name="Rectangle 29"/>
          <p:cNvSpPr/>
          <p:nvPr/>
        </p:nvSpPr>
        <p:spPr>
          <a:xfrm>
            <a:off x="5806440" y="4983480"/>
            <a:ext cx="50292" cy="685800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4000"/>
          </a:p>
        </p:txBody>
      </p:sp>
      <p:sp>
        <p:nvSpPr>
          <p:cNvPr id="31" name="TextBox 30"/>
          <p:cNvSpPr txBox="1"/>
          <p:nvPr/>
        </p:nvSpPr>
        <p:spPr>
          <a:xfrm>
            <a:off x="5952744" y="5129784"/>
            <a:ext cx="467692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>
                <a:solidFill>
                  <a:srgbClr val="233649"/>
                </a:solidFill>
                <a:latin typeface="Aptos"/>
              </a:rPr>
              <a:t>reglaj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952744" y="5422392"/>
            <a:ext cx="1090876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>
                <a:solidFill>
                  <a:srgbClr val="24313B"/>
                </a:solidFill>
                <a:latin typeface="Aptos"/>
              </a:rPr>
              <a:t>cum diferențiez?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476366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466D82"/>
                </a:solidFill>
                <a:latin typeface="Aptos"/>
              </a:rPr>
              <a:t>UNITATEA DE ÎNVĂȚARE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9293698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3600" b="1" i="0">
                <a:solidFill>
                  <a:srgbClr val="233649"/>
                </a:solidFill>
                <a:latin typeface="Aptos"/>
              </a:rPr>
              <a:t>De la programă la experiențe care produc dovezi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249683"/>
            <a:ext cx="6155147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 dirty="0" err="1">
                <a:solidFill>
                  <a:srgbClr val="66747F"/>
                </a:solidFill>
                <a:latin typeface="Aptos"/>
              </a:rPr>
              <a:t>Scrisoarea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metodică</a:t>
            </a:r>
            <a:r>
              <a:rPr lang="ro-RO" sz="1200" dirty="0">
                <a:solidFill>
                  <a:srgbClr val="66747F"/>
                </a:solidFill>
                <a:latin typeface="Aptos"/>
              </a:rPr>
              <a:t>are rol de orientare și sprijin pentru ca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profesorul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să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facă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proiectarea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vizibilă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13232" y="1783080"/>
            <a:ext cx="1115568" cy="566928"/>
          </a:xfrm>
          <a:prstGeom prst="round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IDEE
PRINCIPALĂ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2221991" y="1783080"/>
            <a:ext cx="1115568" cy="566928"/>
          </a:xfrm>
          <a:prstGeom prst="round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COMPETENȚE
+ CONȚINUTURI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1828799" y="2066543"/>
            <a:ext cx="347473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3730752" y="1783080"/>
            <a:ext cx="1115568" cy="566928"/>
          </a:xfrm>
          <a:prstGeom prst="round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ACTIVITĂȚI
DE ÎNVĂȚARE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3337560" y="2066543"/>
            <a:ext cx="347472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/>
          <p:cNvSpPr/>
          <p:nvPr/>
        </p:nvSpPr>
        <p:spPr>
          <a:xfrm>
            <a:off x="5239512" y="1783080"/>
            <a:ext cx="1115568" cy="566928"/>
          </a:xfrm>
          <a:prstGeom prst="round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DOVEZI
DE PROGRES</a:t>
            </a:r>
          </a:p>
        </p:txBody>
      </p:sp>
      <p:cxnSp>
        <p:nvCxnSpPr>
          <p:cNvPr id="15" name="Connector 14"/>
          <p:cNvCxnSpPr/>
          <p:nvPr/>
        </p:nvCxnSpPr>
        <p:spPr>
          <a:xfrm>
            <a:off x="4846320" y="2066543"/>
            <a:ext cx="347472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15"/>
          <p:cNvSpPr/>
          <p:nvPr/>
        </p:nvSpPr>
        <p:spPr>
          <a:xfrm>
            <a:off x="6748272" y="1783080"/>
            <a:ext cx="1115568" cy="566928"/>
          </a:xfrm>
          <a:prstGeom prst="roundRect">
            <a:avLst/>
          </a:prstGeom>
          <a:solidFill>
            <a:srgbClr val="6D5B79"/>
          </a:solidFill>
          <a:ln>
            <a:solidFill>
              <a:srgbClr val="6D5B7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CRITERII
+ FEEDBACK</a:t>
            </a:r>
          </a:p>
        </p:txBody>
      </p:sp>
      <p:cxnSp>
        <p:nvCxnSpPr>
          <p:cNvPr id="17" name="Connector 16"/>
          <p:cNvCxnSpPr/>
          <p:nvPr/>
        </p:nvCxnSpPr>
        <p:spPr>
          <a:xfrm>
            <a:off x="6355080" y="2066543"/>
            <a:ext cx="347472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17"/>
          <p:cNvSpPr/>
          <p:nvPr/>
        </p:nvSpPr>
        <p:spPr>
          <a:xfrm>
            <a:off x="8257031" y="1783080"/>
            <a:ext cx="1115568" cy="566928"/>
          </a:xfrm>
          <a:prstGeom prst="roundRect">
            <a:avLst/>
          </a:prstGeom>
          <a:solidFill>
            <a:srgbClr val="A45B57"/>
          </a:solidFill>
          <a:ln>
            <a:solidFill>
              <a:srgbClr val="A45B5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100" b="1">
                <a:solidFill>
                  <a:srgbClr val="FFFFFF"/>
                </a:solidFill>
                <a:latin typeface="Aptos"/>
              </a:rPr>
              <a:t>REGLAJ
25%</a:t>
            </a:r>
          </a:p>
        </p:txBody>
      </p:sp>
      <p:cxnSp>
        <p:nvCxnSpPr>
          <p:cNvPr id="19" name="Connector 18"/>
          <p:cNvCxnSpPr/>
          <p:nvPr/>
        </p:nvCxnSpPr>
        <p:spPr>
          <a:xfrm>
            <a:off x="7863840" y="2066543"/>
            <a:ext cx="347471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804672" y="3822191"/>
            <a:ext cx="8608190" cy="2410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400" b="1" i="0">
                <a:solidFill>
                  <a:srgbClr val="233649"/>
                </a:solidFill>
                <a:latin typeface="Aptos"/>
              </a:rPr>
              <a:t>Întrebarea-cheie nu este „ce predau?”, ci „ce va putea face elevul mai bine și prin ce dovadă voi vedea acest lucru?”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841248" y="4709160"/>
            <a:ext cx="2468880" cy="777240"/>
          </a:xfrm>
          <a:prstGeom prst="roundRect">
            <a:avLst/>
          </a:prstGeom>
          <a:solidFill>
            <a:srgbClr val="ECF2F5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2" name="Rectangle 21"/>
          <p:cNvSpPr/>
          <p:nvPr/>
        </p:nvSpPr>
        <p:spPr>
          <a:xfrm>
            <a:off x="841248" y="4709160"/>
            <a:ext cx="50292" cy="777240"/>
          </a:xfrm>
          <a:prstGeom prst="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3" name="TextBox 22"/>
          <p:cNvSpPr txBox="1"/>
          <p:nvPr/>
        </p:nvSpPr>
        <p:spPr>
          <a:xfrm>
            <a:off x="987552" y="4855464"/>
            <a:ext cx="612860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ancorare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87552" y="5058422"/>
            <a:ext cx="2221813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știu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deja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elevii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și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cum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reactivez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fără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recapitulare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lungă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813048" y="4709160"/>
            <a:ext cx="2468880" cy="777240"/>
          </a:xfrm>
          <a:prstGeom prst="roundRect">
            <a:avLst/>
          </a:prstGeom>
          <a:solidFill>
            <a:srgbClr val="EDF5F2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6" name="Rectangle 25"/>
          <p:cNvSpPr/>
          <p:nvPr/>
        </p:nvSpPr>
        <p:spPr>
          <a:xfrm>
            <a:off x="3813048" y="4709160"/>
            <a:ext cx="50292" cy="777240"/>
          </a:xfrm>
          <a:prstGeom prst="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27" name="TextBox 26"/>
          <p:cNvSpPr txBox="1"/>
          <p:nvPr/>
        </p:nvSpPr>
        <p:spPr>
          <a:xfrm>
            <a:off x="3959352" y="4855464"/>
            <a:ext cx="550472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transfer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959352" y="5049457"/>
            <a:ext cx="2005675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Pot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folosi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achiziția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într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-un context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apropiat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/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nou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6784848" y="4709160"/>
            <a:ext cx="2468880" cy="777240"/>
          </a:xfrm>
          <a:prstGeom prst="roundRect">
            <a:avLst/>
          </a:prstGeom>
          <a:solidFill>
            <a:srgbClr val="F9F4EB"/>
          </a:solidFill>
          <a:ln>
            <a:solidFill>
              <a:srgbClr val="DFE5E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30" name="Rectangle 29"/>
          <p:cNvSpPr/>
          <p:nvPr/>
        </p:nvSpPr>
        <p:spPr>
          <a:xfrm>
            <a:off x="6784848" y="4709160"/>
            <a:ext cx="50292" cy="777240"/>
          </a:xfrm>
          <a:prstGeom prst="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31" name="TextBox 30"/>
          <p:cNvSpPr txBox="1"/>
          <p:nvPr/>
        </p:nvSpPr>
        <p:spPr>
          <a:xfrm>
            <a:off x="6931152" y="4855464"/>
            <a:ext cx="575799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>
                <a:solidFill>
                  <a:srgbClr val="233649"/>
                </a:solidFill>
                <a:latin typeface="Aptos"/>
              </a:rPr>
              <a:t>reflecție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931152" y="5058422"/>
            <a:ext cx="1902580" cy="364202"/>
          </a:xfrm>
          <a:prstGeom prst="rect">
            <a:avLst/>
          </a:prstGeom>
          <a:noFill/>
        </p:spPr>
        <p:txBody>
          <a:bodyPr wrap="square" lIns="25400" tIns="12700" rIns="25400" bIns="12700">
            <a:spAutoFit/>
          </a:bodyPr>
          <a:lstStyle/>
          <a:p>
            <a:pPr algn="l"/>
            <a:r>
              <a:rPr sz="1100" b="0" i="0" dirty="0">
                <a:solidFill>
                  <a:srgbClr val="24313B"/>
                </a:solidFill>
                <a:latin typeface="Aptos"/>
              </a:rPr>
              <a:t>Ce am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învățat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,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nu e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clar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și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ce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 </a:t>
            </a:r>
            <a:r>
              <a:rPr sz="1100" b="0" i="0" dirty="0" err="1">
                <a:solidFill>
                  <a:srgbClr val="24313B"/>
                </a:solidFill>
                <a:latin typeface="Aptos"/>
              </a:rPr>
              <a:t>urmează</a:t>
            </a:r>
            <a:r>
              <a:rPr sz="1100" b="0" i="0" dirty="0">
                <a:solidFill>
                  <a:srgbClr val="24313B"/>
                </a:solidFill>
                <a:latin typeface="Aptos"/>
              </a:rPr>
              <a:t>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881360" y="0"/>
            <a:ext cx="1307592" cy="6858000"/>
          </a:xfrm>
          <a:prstGeom prst="rect">
            <a:avLst/>
          </a:prstGeom>
          <a:solidFill>
            <a:srgbClr val="233649"/>
          </a:solidFill>
          <a:ln>
            <a:solidFill>
              <a:srgbClr val="233649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11109960" y="274320"/>
            <a:ext cx="502920" cy="32004"/>
          </a:xfrm>
          <a:prstGeom prst="rect">
            <a:avLst/>
          </a:prstGeom>
          <a:solidFill>
            <a:srgbClr val="DB9A4A"/>
          </a:solidFill>
          <a:ln>
            <a:solidFill>
              <a:srgbClr val="DB9A4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/>
          </a:p>
        </p:txBody>
      </p:sp>
      <p:sp>
        <p:nvSpPr>
          <p:cNvPr id="4" name="TextBox 3"/>
          <p:cNvSpPr txBox="1"/>
          <p:nvPr/>
        </p:nvSpPr>
        <p:spPr>
          <a:xfrm>
            <a:off x="566928" y="6446520"/>
            <a:ext cx="5943600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580" b="0" i="0">
                <a:solidFill>
                  <a:srgbClr val="78828C"/>
                </a:solidFill>
                <a:latin typeface="Aptos"/>
              </a:rPr>
              <a:t>RECRED • Start în clasa a IX-a • Consfătuiri naționale cu inspectorii școlari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48872" y="6446520"/>
            <a:ext cx="109728" cy="164592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r"/>
            <a:r>
              <a:rPr sz="550" b="0" i="0">
                <a:solidFill>
                  <a:srgbClr val="78828C"/>
                </a:solidFill>
                <a:latin typeface="Aptos"/>
              </a:rPr>
              <a:t>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6928" y="411480"/>
            <a:ext cx="1447512" cy="194925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100" b="1" i="0">
                <a:solidFill>
                  <a:srgbClr val="466D82"/>
                </a:solidFill>
                <a:latin typeface="Aptos"/>
              </a:rPr>
              <a:t>EVALUARE ȘI FEEDBACK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6928" y="685800"/>
            <a:ext cx="7567008" cy="579646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3600" b="1" i="0">
                <a:solidFill>
                  <a:srgbClr val="233649"/>
                </a:solidFill>
                <a:latin typeface="Aptos"/>
              </a:rPr>
              <a:t>Standardul devine limbaj al progresului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6928" y="1258647"/>
            <a:ext cx="5281061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0" i="0" dirty="0">
                <a:solidFill>
                  <a:srgbClr val="66747F"/>
                </a:solidFill>
                <a:latin typeface="Aptos"/>
              </a:rPr>
              <a:t>Nota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poate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exista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,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dar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nu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trebuie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să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fie prima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formă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de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comunicare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despre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 </a:t>
            </a:r>
            <a:r>
              <a:rPr sz="1200" b="0" i="0" dirty="0" err="1">
                <a:solidFill>
                  <a:srgbClr val="66747F"/>
                </a:solidFill>
                <a:latin typeface="Aptos"/>
              </a:rPr>
              <a:t>învățare</a:t>
            </a:r>
            <a:r>
              <a:rPr sz="1200" b="0" i="0" dirty="0">
                <a:solidFill>
                  <a:srgbClr val="66747F"/>
                </a:solidFill>
                <a:latin typeface="Aptos"/>
              </a:rPr>
              <a:t>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14400" y="1645920"/>
            <a:ext cx="2240280" cy="2743200"/>
          </a:xfrm>
          <a:prstGeom prst="roundRect">
            <a:avLst/>
          </a:prstGeom>
          <a:solidFill>
            <a:srgbClr val="466D82"/>
          </a:solidFill>
          <a:ln>
            <a:solidFill>
              <a:srgbClr val="466D8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UNDE EȘTI?
evidență observabilă
stadiu de lucru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886200" y="1645920"/>
            <a:ext cx="2240280" cy="2743200"/>
          </a:xfrm>
          <a:prstGeom prst="roundRect">
            <a:avLst/>
          </a:prstGeom>
          <a:solidFill>
            <a:srgbClr val="537C75"/>
          </a:solidFill>
          <a:ln>
            <a:solidFill>
              <a:srgbClr val="537C7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UNDE TREBUIE
SĂ AJUNGI?
rezultat al învățării
/ standard</a:t>
            </a:r>
          </a:p>
        </p:txBody>
      </p:sp>
      <p:cxnSp>
        <p:nvCxnSpPr>
          <p:cNvPr id="11" name="Connector 10"/>
          <p:cNvCxnSpPr/>
          <p:nvPr/>
        </p:nvCxnSpPr>
        <p:spPr>
          <a:xfrm>
            <a:off x="3154680" y="3017520"/>
            <a:ext cx="731520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6858000" y="1645920"/>
            <a:ext cx="2240280" cy="2743200"/>
          </a:xfrm>
          <a:prstGeom prst="roundRect">
            <a:avLst/>
          </a:prstGeom>
          <a:solidFill>
            <a:srgbClr val="B8894D"/>
          </a:solidFill>
          <a:ln>
            <a:solidFill>
              <a:srgbClr val="B8894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6200" tIns="25400" rIns="76200" bIns="25400" rtlCol="0" anchor="ctr"/>
          <a:lstStyle/>
          <a:p>
            <a:pPr algn="ctr"/>
            <a:r>
              <a:rPr sz="1600" b="1">
                <a:solidFill>
                  <a:srgbClr val="FFFFFF"/>
                </a:solidFill>
                <a:latin typeface="Aptos"/>
              </a:rPr>
              <a:t>URMĂTORUL PAS
acțiune concretă,
realizabilă</a:t>
            </a:r>
          </a:p>
        </p:txBody>
      </p:sp>
      <p:cxnSp>
        <p:nvCxnSpPr>
          <p:cNvPr id="13" name="Connector 12"/>
          <p:cNvCxnSpPr/>
          <p:nvPr/>
        </p:nvCxnSpPr>
        <p:spPr>
          <a:xfrm>
            <a:off x="6126480" y="3017520"/>
            <a:ext cx="731520" cy="0"/>
          </a:xfrm>
          <a:prstGeom prst="line">
            <a:avLst/>
          </a:prstGeom>
          <a:ln w="19050">
            <a:solidFill>
              <a:srgbClr val="7D899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22960" y="5257800"/>
            <a:ext cx="5789277" cy="210314"/>
          </a:xfrm>
          <a:prstGeom prst="rect">
            <a:avLst/>
          </a:prstGeom>
          <a:noFill/>
        </p:spPr>
        <p:txBody>
          <a:bodyPr wrap="none" lIns="25400" tIns="12700" rIns="25400" bIns="12700">
            <a:spAutoFit/>
          </a:bodyPr>
          <a:lstStyle/>
          <a:p>
            <a:pPr algn="l"/>
            <a:r>
              <a:rPr sz="1200" b="1" i="0" dirty="0">
                <a:solidFill>
                  <a:srgbClr val="233649"/>
                </a:solidFill>
                <a:latin typeface="Aptos"/>
              </a:rPr>
              <a:t>O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scrisoare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metodică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bună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lang="ro-RO" sz="1200" b="1" i="0" dirty="0">
                <a:solidFill>
                  <a:srgbClr val="233649"/>
                </a:solidFill>
                <a:latin typeface="Aptos"/>
              </a:rPr>
              <a:t>o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feră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criterii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,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exemple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de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răspuns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/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produs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și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 feedback </a:t>
            </a:r>
            <a:r>
              <a:rPr sz="1200" b="1" i="0" dirty="0" err="1">
                <a:solidFill>
                  <a:srgbClr val="233649"/>
                </a:solidFill>
                <a:latin typeface="Aptos"/>
              </a:rPr>
              <a:t>aplicabil</a:t>
            </a:r>
            <a:r>
              <a:rPr sz="1200" b="1" i="0" dirty="0">
                <a:solidFill>
                  <a:srgbClr val="233649"/>
                </a:solidFill>
                <a:latin typeface="Aptos"/>
              </a:rPr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1548</Words>
  <Application>Microsoft Office PowerPoint</Application>
  <PresentationFormat>Widescreen</PresentationFormat>
  <Paragraphs>244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Gabriel</dc:creator>
  <cp:keywords/>
  <dc:description>generated using python-pptx</dc:description>
  <cp:lastModifiedBy>Daniela Calugaru</cp:lastModifiedBy>
  <cp:revision>5</cp:revision>
  <dcterms:created xsi:type="dcterms:W3CDTF">2013-01-27T09:14:16Z</dcterms:created>
  <dcterms:modified xsi:type="dcterms:W3CDTF">2026-09-07T11:17:39Z</dcterms:modified>
  <cp:category/>
</cp:coreProperties>
</file>