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25"/>
  </p:notesMasterIdLst>
  <p:sldIdLst>
    <p:sldId id="261" r:id="rId5"/>
    <p:sldId id="256" r:id="rId6"/>
    <p:sldId id="262" r:id="rId7"/>
    <p:sldId id="263" r:id="rId8"/>
    <p:sldId id="264" r:id="rId9"/>
    <p:sldId id="323" r:id="rId10"/>
    <p:sldId id="324" r:id="rId11"/>
    <p:sldId id="325" r:id="rId12"/>
    <p:sldId id="292" r:id="rId13"/>
    <p:sldId id="326" r:id="rId14"/>
    <p:sldId id="293" r:id="rId15"/>
    <p:sldId id="300" r:id="rId16"/>
    <p:sldId id="311" r:id="rId17"/>
    <p:sldId id="316" r:id="rId18"/>
    <p:sldId id="313" r:id="rId19"/>
    <p:sldId id="317" r:id="rId20"/>
    <p:sldId id="318" r:id="rId21"/>
    <p:sldId id="319" r:id="rId22"/>
    <p:sldId id="327" r:id="rId23"/>
    <p:sldId id="328" r:id="rId24"/>
  </p:sldIdLst>
  <p:sldSz cx="18288000" cy="10287000"/>
  <p:notesSz cx="6858000" cy="9144000"/>
  <p:embeddedFontLst>
    <p:embeddedFont>
      <p:font typeface="Calibri" panose="020F0502020204030204" pitchFamily="34" charset="0"/>
      <p:regular r:id="rId26"/>
      <p:bold r:id="rId27"/>
      <p:italic r:id="rId28"/>
      <p:boldItalic r:id="rId29"/>
    </p:embeddedFont>
    <p:embeddedFont>
      <p:font typeface="Poppins Black" panose="00000A00000000000000" pitchFamily="2" charset="0"/>
      <p:bold r:id="rId30"/>
      <p:boldItalic r:id="rId31"/>
    </p:embeddedFont>
    <p:embeddedFont>
      <p:font typeface="Poppins ExtraBold" panose="00000900000000000000" pitchFamily="2" charset="0"/>
      <p:bold r:id="rId32"/>
      <p:boldItalic r:id="rId33"/>
    </p:embeddedFont>
    <p:embeddedFont>
      <p:font typeface="Poppins Light" panose="00000400000000000000" pitchFamily="2" charset="0"/>
      <p:regular r:id="rId34"/>
    </p:embeddedFont>
    <p:embeddedFont>
      <p:font typeface="Quicksand" charset="0"/>
      <p:regular r:id="rId35"/>
      <p:bold r:id="rId36"/>
      <p:italic r:id="rId37"/>
      <p:boldItalic r:id="rId38"/>
    </p:embeddedFont>
    <p:embeddedFont>
      <p:font typeface="Quicksand Bold" charset="0"/>
      <p:regular r:id="rId39"/>
      <p:bold r:id="rId40"/>
      <p:italic r:id="rId41"/>
      <p:boldItalic r:id="rId42"/>
    </p:embeddedFont>
    <p:embeddedFont>
      <p:font typeface="Quicksand Ultra-Bold" panose="020B0604020202020204" charset="0"/>
      <p:regular r:id="rId43"/>
      <p:bold r:id="rId44"/>
      <p:italic r:id="rId45"/>
      <p:boldItalic r:id="rId4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2C2FC"/>
    <a:srgbClr val="FF0000"/>
    <a:srgbClr val="4649EE"/>
    <a:srgbClr val="FF7061"/>
    <a:srgbClr val="EF1D18"/>
    <a:srgbClr val="CB62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2" d="100"/>
          <a:sy n="72" d="100"/>
        </p:scale>
        <p:origin x="1212"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17.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font" Target="fonts/font4.fntdata"/><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4" Type="http://schemas.openxmlformats.org/officeDocument/2006/relationships/font" Target="fonts/font19.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20" Type="http://schemas.openxmlformats.org/officeDocument/2006/relationships/slide" Target="slides/slide16.xml"/><Relationship Id="rId41" Type="http://schemas.openxmlformats.org/officeDocument/2006/relationships/font" Target="fonts/font16.fntdata"/><Relationship Id="rId1" Type="http://schemas.openxmlformats.org/officeDocument/2006/relationships/customXml" Target="../customXml/item1.xml"/><Relationship Id="rId6"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ro-RO"/>
              <a:t>An de studiu</a:t>
            </a:r>
            <a:endParaRPr lang="en-US"/>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ro-RO"/>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7E56-4516-918D-8FC3B6CBE279}"/>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7E56-4516-918D-8FC3B6CBE279}"/>
              </c:ext>
            </c:extLst>
          </c:dPt>
          <c:dPt>
            <c:idx val="2"/>
            <c:bubble3D val="0"/>
            <c:spPr>
              <a:solidFill>
                <a:schemeClr val="accent3"/>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5-7E56-4516-918D-8FC3B6CBE279}"/>
              </c:ext>
            </c:extLst>
          </c:dPt>
          <c:dLbls>
            <c:spPr>
              <a:pattFill prst="pct75">
                <a:fgClr>
                  <a:schemeClr val="dk1">
                    <a:lumMod val="75000"/>
                    <a:lumOff val="25000"/>
                  </a:schemeClr>
                </a:fgClr>
                <a:bgClr>
                  <a:schemeClr val="dk1">
                    <a:lumMod val="65000"/>
                    <a:lumOff val="35000"/>
                  </a:scheme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lt1"/>
                    </a:solidFill>
                    <a:latin typeface="+mn-lt"/>
                    <a:ea typeface="+mn-ea"/>
                    <a:cs typeface="+mn-cs"/>
                  </a:defRPr>
                </a:pPr>
                <a:endParaRPr lang="ro-RO"/>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Sheet1!$A$1:$A$3</c:f>
              <c:strCache>
                <c:ptCount val="3"/>
                <c:pt idx="0">
                  <c:v>An 2</c:v>
                </c:pt>
                <c:pt idx="1">
                  <c:v>An 3</c:v>
                </c:pt>
                <c:pt idx="2">
                  <c:v>Masterat</c:v>
                </c:pt>
              </c:strCache>
            </c:strRef>
          </c:cat>
          <c:val>
            <c:numRef>
              <c:f>Sheet1!$B$1:$B$3</c:f>
              <c:numCache>
                <c:formatCode>General</c:formatCode>
                <c:ptCount val="3"/>
                <c:pt idx="0">
                  <c:v>54</c:v>
                </c:pt>
                <c:pt idx="1">
                  <c:v>23</c:v>
                </c:pt>
                <c:pt idx="2">
                  <c:v>23</c:v>
                </c:pt>
              </c:numCache>
            </c:numRef>
          </c:val>
          <c:extLst>
            <c:ext xmlns:c16="http://schemas.microsoft.com/office/drawing/2014/chart" uri="{C3380CC4-5D6E-409C-BE32-E72D297353CC}">
              <c16:uniqueId val="{00000006-7E56-4516-918D-8FC3B6CBE279}"/>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ro-RO"/>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ro-R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b="1" i="0" u="none" strike="noStrike" kern="1200" baseline="0">
                <a:solidFill>
                  <a:schemeClr val="dk1">
                    <a:lumMod val="65000"/>
                    <a:lumOff val="35000"/>
                  </a:schemeClr>
                </a:solidFill>
                <a:effectLst/>
                <a:latin typeface="+mn-lt"/>
                <a:ea typeface="+mn-ea"/>
                <a:cs typeface="+mn-cs"/>
              </a:defRPr>
            </a:pPr>
            <a:r>
              <a:rPr lang="ro-RO" b="1"/>
              <a:t>Număr participanți</a:t>
            </a:r>
            <a:endParaRPr lang="en-US" b="1"/>
          </a:p>
        </c:rich>
      </c:tx>
      <c:overlay val="0"/>
      <c:spPr>
        <a:noFill/>
        <a:ln>
          <a:noFill/>
        </a:ln>
        <a:effectLst/>
      </c:spPr>
      <c:txPr>
        <a:bodyPr rot="0" spcFirstLastPara="1" vertOverflow="ellipsis" vert="horz" wrap="square" anchor="ctr" anchorCtr="1"/>
        <a:lstStyle/>
        <a:p>
          <a:pPr>
            <a:defRPr b="1" i="0" u="none" strike="noStrike" kern="1200" baseline="0">
              <a:solidFill>
                <a:schemeClr val="dk1">
                  <a:lumMod val="65000"/>
                  <a:lumOff val="35000"/>
                </a:schemeClr>
              </a:solidFill>
              <a:effectLst/>
              <a:latin typeface="+mn-lt"/>
              <a:ea typeface="+mn-ea"/>
              <a:cs typeface="+mn-cs"/>
            </a:defRPr>
          </a:pPr>
          <a:endParaRPr lang="ro-RO"/>
        </a:p>
      </c:txPr>
    </c:title>
    <c:autoTitleDeleted val="0"/>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rgbClr val="FF0000"/>
                    </a:solidFill>
                    <a:latin typeface="+mn-lt"/>
                    <a:ea typeface="+mn-ea"/>
                    <a:cs typeface="+mn-cs"/>
                  </a:defRPr>
                </a:pPr>
                <a:endParaRPr lang="ro-R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Sheet1!$A$31:$A$33</c:f>
              <c:strCache>
                <c:ptCount val="3"/>
                <c:pt idx="0">
                  <c:v>Feminin </c:v>
                </c:pt>
                <c:pt idx="1">
                  <c:v>Masculin</c:v>
                </c:pt>
                <c:pt idx="2">
                  <c:v>Neutru</c:v>
                </c:pt>
              </c:strCache>
            </c:strRef>
          </c:cat>
          <c:val>
            <c:numRef>
              <c:f>Sheet1!$B$31:$B$33</c:f>
              <c:numCache>
                <c:formatCode>General</c:formatCode>
                <c:ptCount val="3"/>
                <c:pt idx="0">
                  <c:v>112</c:v>
                </c:pt>
                <c:pt idx="1">
                  <c:v>47</c:v>
                </c:pt>
                <c:pt idx="2">
                  <c:v>6</c:v>
                </c:pt>
              </c:numCache>
            </c:numRef>
          </c:val>
          <c:extLst>
            <c:ext xmlns:c16="http://schemas.microsoft.com/office/drawing/2014/chart" uri="{C3380CC4-5D6E-409C-BE32-E72D297353CC}">
              <c16:uniqueId val="{00000000-E031-45F9-9BAC-94A8A4FD5ACF}"/>
            </c:ext>
          </c:extLst>
        </c:ser>
        <c:dLbls>
          <c:dLblPos val="inEnd"/>
          <c:showLegendKey val="0"/>
          <c:showVal val="1"/>
          <c:showCatName val="0"/>
          <c:showSerName val="0"/>
          <c:showPercent val="0"/>
          <c:showBubbleSize val="0"/>
        </c:dLbls>
        <c:gapWidth val="41"/>
        <c:axId val="787038607"/>
        <c:axId val="787038127"/>
      </c:barChart>
      <c:catAx>
        <c:axId val="787038607"/>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dk1">
                    <a:lumMod val="65000"/>
                    <a:lumOff val="35000"/>
                  </a:schemeClr>
                </a:solidFill>
                <a:effectLst/>
                <a:latin typeface="+mn-lt"/>
                <a:ea typeface="+mn-ea"/>
                <a:cs typeface="+mn-cs"/>
              </a:defRPr>
            </a:pPr>
            <a:endParaRPr lang="ro-RO"/>
          </a:p>
        </c:txPr>
        <c:crossAx val="787038127"/>
        <c:crosses val="autoZero"/>
        <c:auto val="1"/>
        <c:lblAlgn val="ctr"/>
        <c:lblOffset val="100"/>
        <c:noMultiLvlLbl val="0"/>
      </c:catAx>
      <c:valAx>
        <c:axId val="787038127"/>
        <c:scaling>
          <c:orientation val="minMax"/>
        </c:scaling>
        <c:delete val="1"/>
        <c:axPos val="l"/>
        <c:numFmt formatCode="General" sourceLinked="1"/>
        <c:majorTickMark val="none"/>
        <c:minorTickMark val="none"/>
        <c:tickLblPos val="nextTo"/>
        <c:crossAx val="787038607"/>
        <c:crosses val="autoZero"/>
        <c:crossBetween val="between"/>
      </c:valAx>
      <c:spPr>
        <a:solidFill>
          <a:schemeClr val="bg2"/>
        </a:solid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a:effectLst/>
  </c:spPr>
  <c:txPr>
    <a:bodyPr/>
    <a:lstStyle/>
    <a:p>
      <a:pPr>
        <a:defRPr/>
      </a:pPr>
      <a:endParaRPr lang="ro-R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ro-RO" sz="2000" b="1" dirty="0"/>
              <a:t>Gen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ro-RO"/>
        </a:p>
      </c:txPr>
    </c:title>
    <c:autoTitleDeleted val="0"/>
    <c:plotArea>
      <c:layout/>
      <c:pie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BC26-47AD-93E4-07833011732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BC26-47AD-93E4-078330117327}"/>
              </c:ext>
            </c:extLst>
          </c:dPt>
          <c:cat>
            <c:strRef>
              <c:f>Sheet1!$A$7:$A$8</c:f>
              <c:strCache>
                <c:ptCount val="2"/>
                <c:pt idx="0">
                  <c:v>Feminin</c:v>
                </c:pt>
                <c:pt idx="1">
                  <c:v>Masculin</c:v>
                </c:pt>
              </c:strCache>
            </c:strRef>
          </c:cat>
          <c:val>
            <c:numRef>
              <c:f>Sheet1!$B$7:$B$8</c:f>
              <c:numCache>
                <c:formatCode>0.00%</c:formatCode>
                <c:ptCount val="2"/>
                <c:pt idx="0">
                  <c:v>0.92500000000000004</c:v>
                </c:pt>
                <c:pt idx="1">
                  <c:v>7.4999999999999997E-2</c:v>
                </c:pt>
              </c:numCache>
            </c:numRef>
          </c:val>
          <c:extLst>
            <c:ext xmlns:c16="http://schemas.microsoft.com/office/drawing/2014/chart" uri="{C3380CC4-5D6E-409C-BE32-E72D297353CC}">
              <c16:uniqueId val="{00000004-BC26-47AD-93E4-078330117327}"/>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o-RO"/>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ro-R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tileRect/>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spPr/>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o-RO"/>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77307F-44D3-4E0D-9C04-6827BB0D61B5}" type="datetimeFigureOut">
              <a:rPr lang="ro-RO" smtClean="0"/>
              <a:t>03.09.2026</a:t>
            </a:fld>
            <a:endParaRPr lang="ro-RO"/>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o-RO"/>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ro-RO"/>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o-RO"/>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C4C4C2-1E7B-4AE3-A16C-C0C13535E79A}" type="slidenum">
              <a:rPr lang="ro-RO" smtClean="0"/>
              <a:t>‹#›</a:t>
            </a:fld>
            <a:endParaRPr lang="ro-RO"/>
          </a:p>
        </p:txBody>
      </p:sp>
    </p:spTree>
    <p:extLst>
      <p:ext uri="{BB962C8B-B14F-4D97-AF65-F5344CB8AC3E}">
        <p14:creationId xmlns:p14="http://schemas.microsoft.com/office/powerpoint/2010/main" val="26741050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03-Sep-26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03-Sep-26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03-Sep-26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03-Sep-26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03-Sep-26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03-Sep-26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03-Sep-26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03-Sep-26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03-Sep-26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03-Sep-26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03-Sep-26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03-Sep-26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image" Target="../media/image9.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hyperlink" Target="https://learn-teachers4digitalage.eu/enrol/coursepreviewer.php?id=2&amp;lang=r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Oval 18">
            <a:extLst>
              <a:ext uri="{FF2B5EF4-FFF2-40B4-BE49-F238E27FC236}">
                <a16:creationId xmlns:a16="http://schemas.microsoft.com/office/drawing/2014/main" id="{0EE89517-48FE-894F-32D3-E5FB76ECBE44}"/>
              </a:ext>
            </a:extLst>
          </p:cNvPr>
          <p:cNvSpPr/>
          <p:nvPr/>
        </p:nvSpPr>
        <p:spPr>
          <a:xfrm>
            <a:off x="-2233264" y="2657275"/>
            <a:ext cx="5257800" cy="5257800"/>
          </a:xfrm>
          <a:prstGeom prst="ellipse">
            <a:avLst/>
          </a:prstGeom>
          <a:solidFill>
            <a:srgbClr val="FF706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a:extLst>
              <a:ext uri="{FF2B5EF4-FFF2-40B4-BE49-F238E27FC236}">
                <a16:creationId xmlns:a16="http://schemas.microsoft.com/office/drawing/2014/main" id="{361CE302-D89E-B749-2DF1-5A1A90E36F1F}"/>
              </a:ext>
            </a:extLst>
          </p:cNvPr>
          <p:cNvSpPr/>
          <p:nvPr/>
        </p:nvSpPr>
        <p:spPr>
          <a:xfrm>
            <a:off x="16002000" y="-647700"/>
            <a:ext cx="3013363" cy="3013363"/>
          </a:xfrm>
          <a:prstGeom prst="ellipse">
            <a:avLst/>
          </a:prstGeom>
          <a:solidFill>
            <a:srgbClr val="4649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A2C2FC"/>
              </a:solidFill>
            </a:endParaRPr>
          </a:p>
        </p:txBody>
      </p:sp>
      <p:sp>
        <p:nvSpPr>
          <p:cNvPr id="5" name="TextBox 5"/>
          <p:cNvSpPr txBox="1"/>
          <p:nvPr/>
        </p:nvSpPr>
        <p:spPr>
          <a:xfrm>
            <a:off x="3111683" y="2825722"/>
            <a:ext cx="10678928" cy="4107150"/>
          </a:xfrm>
          <a:prstGeom prst="rect">
            <a:avLst/>
          </a:prstGeom>
        </p:spPr>
        <p:txBody>
          <a:bodyPr wrap="square" lIns="0" tIns="0" rIns="0" bIns="0" rtlCol="0" anchor="t">
            <a:spAutoFit/>
          </a:bodyPr>
          <a:lstStyle/>
          <a:p>
            <a:pPr>
              <a:lnSpc>
                <a:spcPts val="6510"/>
              </a:lnSpc>
            </a:pPr>
            <a:r>
              <a:rPr lang="en-US" sz="4800" b="1" spc="29" dirty="0">
                <a:latin typeface="Quicksand" pitchFamily="2" charset="77"/>
                <a:cs typeface="Space Grotesk" pitchFamily="2" charset="77"/>
              </a:rPr>
              <a:t>Teachers 4.0 Digital Age: Tackling Disinformation and Promoting Digital Literacy through Education and Training in European Classrooms</a:t>
            </a:r>
            <a:endParaRPr lang="en-US" sz="4800" b="1" dirty="0">
              <a:latin typeface="Quicksand" pitchFamily="2" charset="77"/>
              <a:cs typeface="Space Grotesk" pitchFamily="2" charset="77"/>
            </a:endParaRPr>
          </a:p>
        </p:txBody>
      </p:sp>
      <p:pic>
        <p:nvPicPr>
          <p:cNvPr id="25" name="Picture 24" descr="A black background with a black square&#10;&#10;Description automatically generated with medium confidence">
            <a:extLst>
              <a:ext uri="{FF2B5EF4-FFF2-40B4-BE49-F238E27FC236}">
                <a16:creationId xmlns:a16="http://schemas.microsoft.com/office/drawing/2014/main" id="{1E6A384B-B922-CB78-8D7C-3E463C12DC9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37188" y="4474206"/>
            <a:ext cx="3918892" cy="1338588"/>
          </a:xfrm>
          <a:prstGeom prst="rect">
            <a:avLst/>
          </a:prstGeom>
        </p:spPr>
      </p:pic>
      <p:grpSp>
        <p:nvGrpSpPr>
          <p:cNvPr id="6" name="Group 5">
            <a:extLst>
              <a:ext uri="{FF2B5EF4-FFF2-40B4-BE49-F238E27FC236}">
                <a16:creationId xmlns:a16="http://schemas.microsoft.com/office/drawing/2014/main" id="{56EE5AD6-9159-4EBB-A77E-780445F1E407}"/>
              </a:ext>
            </a:extLst>
          </p:cNvPr>
          <p:cNvGrpSpPr/>
          <p:nvPr/>
        </p:nvGrpSpPr>
        <p:grpSpPr>
          <a:xfrm>
            <a:off x="3352799" y="9124064"/>
            <a:ext cx="11796216" cy="796700"/>
            <a:chOff x="3352799" y="9124064"/>
            <a:chExt cx="11796216" cy="796700"/>
          </a:xfrm>
        </p:grpSpPr>
        <p:sp>
          <p:nvSpPr>
            <p:cNvPr id="21" name="TextBox 20">
              <a:extLst>
                <a:ext uri="{FF2B5EF4-FFF2-40B4-BE49-F238E27FC236}">
                  <a16:creationId xmlns:a16="http://schemas.microsoft.com/office/drawing/2014/main" id="{65036FBE-1FC6-CBE1-0D7E-4C273E8155D6}"/>
                </a:ext>
              </a:extLst>
            </p:cNvPr>
            <p:cNvSpPr txBox="1"/>
            <p:nvPr/>
          </p:nvSpPr>
          <p:spPr>
            <a:xfrm>
              <a:off x="3352799" y="9154804"/>
              <a:ext cx="8012373" cy="738664"/>
            </a:xfrm>
            <a:prstGeom prst="rect">
              <a:avLst/>
            </a:prstGeom>
            <a:noFill/>
          </p:spPr>
          <p:txBody>
            <a:bodyPr wrap="square" rtlCol="0">
              <a:spAutoFit/>
            </a:bodyPr>
            <a:lstStyle/>
            <a:p>
              <a:pPr algn="r"/>
              <a:r>
                <a:rPr lang="ro-RO" sz="1400" dirty="0"/>
                <a:t>Cofinanțat de Uniunea Europeană. Opiniile și punctele de vedere exprimate aparțin însă exclusiv autorului (autorilor) și nu reflectă neapărat opiniile Uniunii Europene sau ale Agenției Executive pentru Educație și Cultură (EACEA). Nici Uniunea Europeană, nici EACEA nu pot fi considerate responsabile pentru acestea.</a:t>
              </a:r>
            </a:p>
          </p:txBody>
        </p:sp>
        <p:pic>
          <p:nvPicPr>
            <p:cNvPr id="3" name="Picture 2">
              <a:extLst>
                <a:ext uri="{FF2B5EF4-FFF2-40B4-BE49-F238E27FC236}">
                  <a16:creationId xmlns:a16="http://schemas.microsoft.com/office/drawing/2014/main" id="{245BE061-EB77-4EFF-9669-75C41C2F8D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51500" y="9124064"/>
              <a:ext cx="3797515" cy="7967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F5A33-0E9B-B343-84B4-D7FEB36144BE}"/>
            </a:ext>
          </a:extLst>
        </p:cNvPr>
        <p:cNvGrpSpPr/>
        <p:nvPr/>
      </p:nvGrpSpPr>
      <p:grpSpPr>
        <a:xfrm>
          <a:off x="0" y="0"/>
          <a:ext cx="0" cy="0"/>
          <a:chOff x="0" y="0"/>
          <a:chExt cx="0" cy="0"/>
        </a:xfrm>
      </p:grpSpPr>
      <p:sp>
        <p:nvSpPr>
          <p:cNvPr id="7" name="TextBox 7">
            <a:extLst>
              <a:ext uri="{FF2B5EF4-FFF2-40B4-BE49-F238E27FC236}">
                <a16:creationId xmlns:a16="http://schemas.microsoft.com/office/drawing/2014/main" id="{E96AB302-433A-02C6-9007-05CBC394CF7A}"/>
              </a:ext>
            </a:extLst>
          </p:cNvPr>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pic>
        <p:nvPicPr>
          <p:cNvPr id="11" name="Picture 10" descr="A red dots on a black background&#10;&#10;Description automatically generated">
            <a:extLst>
              <a:ext uri="{FF2B5EF4-FFF2-40B4-BE49-F238E27FC236}">
                <a16:creationId xmlns:a16="http://schemas.microsoft.com/office/drawing/2014/main" id="{4F9658A5-9780-8F34-23B9-BA34ECD106C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pic>
        <p:nvPicPr>
          <p:cNvPr id="10" name="Picture 9">
            <a:extLst>
              <a:ext uri="{FF2B5EF4-FFF2-40B4-BE49-F238E27FC236}">
                <a16:creationId xmlns:a16="http://schemas.microsoft.com/office/drawing/2014/main" id="{2E221018-79C0-4E80-9BBB-7ECC9DCE46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852" y="459753"/>
            <a:ext cx="18252447" cy="9231013"/>
          </a:xfrm>
          <a:prstGeom prst="rect">
            <a:avLst/>
          </a:prstGeom>
        </p:spPr>
      </p:pic>
    </p:spTree>
    <p:extLst>
      <p:ext uri="{BB962C8B-B14F-4D97-AF65-F5344CB8AC3E}">
        <p14:creationId xmlns:p14="http://schemas.microsoft.com/office/powerpoint/2010/main" val="37385210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D7A826-AA55-CA84-9A61-0D797E7B1E89}"/>
            </a:ext>
          </a:extLst>
        </p:cNvPr>
        <p:cNvGrpSpPr/>
        <p:nvPr/>
      </p:nvGrpSpPr>
      <p:grpSpPr>
        <a:xfrm>
          <a:off x="0" y="0"/>
          <a:ext cx="0" cy="0"/>
          <a:chOff x="0" y="0"/>
          <a:chExt cx="0" cy="0"/>
        </a:xfrm>
      </p:grpSpPr>
      <p:sp>
        <p:nvSpPr>
          <p:cNvPr id="7" name="TextBox 7">
            <a:extLst>
              <a:ext uri="{FF2B5EF4-FFF2-40B4-BE49-F238E27FC236}">
                <a16:creationId xmlns:a16="http://schemas.microsoft.com/office/drawing/2014/main" id="{EDF7E86D-D86A-6F63-9B4E-E8FDB24B9431}"/>
              </a:ext>
            </a:extLst>
          </p:cNvPr>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2" name="TextBox 9">
            <a:extLst>
              <a:ext uri="{FF2B5EF4-FFF2-40B4-BE49-F238E27FC236}">
                <a16:creationId xmlns:a16="http://schemas.microsoft.com/office/drawing/2014/main" id="{1CDE0DC6-9214-62F0-86D3-43C654B14D02}"/>
              </a:ext>
            </a:extLst>
          </p:cNvPr>
          <p:cNvSpPr txBox="1"/>
          <p:nvPr/>
        </p:nvSpPr>
        <p:spPr>
          <a:xfrm>
            <a:off x="2766077" y="1954096"/>
            <a:ext cx="10817401" cy="830997"/>
          </a:xfrm>
          <a:prstGeom prst="rect">
            <a:avLst/>
          </a:prstGeom>
        </p:spPr>
        <p:txBody>
          <a:bodyPr wrap="square" lIns="0" tIns="0" rIns="0" bIns="0" rtlCol="0" anchor="t">
            <a:spAutoFit/>
          </a:bodyPr>
          <a:lstStyle/>
          <a:p>
            <a:r>
              <a:rPr lang="ro-RO" sz="5400" b="1" dirty="0">
                <a:solidFill>
                  <a:srgbClr val="FF0000"/>
                </a:solidFill>
                <a:latin typeface="Poppins ExtraBold" panose="00000900000000000000" pitchFamily="2" charset="0"/>
                <a:cs typeface="Poppins ExtraBold" panose="00000900000000000000" pitchFamily="2" charset="0"/>
              </a:rPr>
              <a:t>Structura cursului: </a:t>
            </a:r>
            <a:r>
              <a:rPr lang="ro-RO" sz="5400" b="1" dirty="0">
                <a:solidFill>
                  <a:srgbClr val="4649EE"/>
                </a:solidFill>
                <a:latin typeface="Poppins ExtraBold" panose="00000900000000000000" pitchFamily="2" charset="0"/>
                <a:cs typeface="Poppins ExtraBold" panose="00000900000000000000" pitchFamily="2" charset="0"/>
              </a:rPr>
              <a:t>10 module</a:t>
            </a:r>
            <a:endParaRPr lang="en-US" sz="5400" b="1" dirty="0">
              <a:solidFill>
                <a:srgbClr val="4649EE"/>
              </a:solidFill>
              <a:latin typeface="Poppins ExtraBold" panose="00000900000000000000" pitchFamily="2" charset="0"/>
              <a:cs typeface="Poppins ExtraBold" panose="00000900000000000000" pitchFamily="2" charset="0"/>
            </a:endParaRPr>
          </a:p>
        </p:txBody>
      </p:sp>
      <p:pic>
        <p:nvPicPr>
          <p:cNvPr id="11" name="Picture 10" descr="A red dots on a black background&#10;&#10;Description automatically generated">
            <a:extLst>
              <a:ext uri="{FF2B5EF4-FFF2-40B4-BE49-F238E27FC236}">
                <a16:creationId xmlns:a16="http://schemas.microsoft.com/office/drawing/2014/main" id="{222220C4-D847-03A9-6425-F49C1E351E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3" name="TextBox 2">
            <a:extLst>
              <a:ext uri="{FF2B5EF4-FFF2-40B4-BE49-F238E27FC236}">
                <a16:creationId xmlns:a16="http://schemas.microsoft.com/office/drawing/2014/main" id="{4FB98D1E-FDD6-F7B1-636E-5D09A69E8E11}"/>
              </a:ext>
            </a:extLst>
          </p:cNvPr>
          <p:cNvSpPr txBox="1"/>
          <p:nvPr/>
        </p:nvSpPr>
        <p:spPr>
          <a:xfrm>
            <a:off x="2974312" y="3032567"/>
            <a:ext cx="13829170" cy="6250231"/>
          </a:xfrm>
          <a:prstGeom prst="rect">
            <a:avLst/>
          </a:prstGeom>
          <a:noFill/>
        </p:spPr>
        <p:txBody>
          <a:bodyPr wrap="square" lIns="91440" tIns="45720" rIns="91440" bIns="45720" rtlCol="0" anchor="t">
            <a:noAutofit/>
          </a:bodyPr>
          <a:lstStyle/>
          <a:p>
            <a:pPr marL="514350" indent="-514350">
              <a:spcAft>
                <a:spcPts val="1200"/>
              </a:spcAft>
              <a:buClr>
                <a:srgbClr val="4649EE"/>
              </a:buClr>
              <a:buFont typeface="+mj-lt"/>
              <a:buAutoNum type="arabicPeriod"/>
            </a:pPr>
            <a:r>
              <a:rPr lang="ro-RO" sz="2800" noProof="0" dirty="0">
                <a:latin typeface="Poppins Light"/>
                <a:cs typeface="Poppins Light"/>
              </a:rPr>
              <a:t>Introducere</a:t>
            </a:r>
            <a:endParaRPr lang="en-US" dirty="0"/>
          </a:p>
          <a:p>
            <a:pPr marL="514350" indent="-514350">
              <a:spcAft>
                <a:spcPts val="1200"/>
              </a:spcAft>
              <a:buClr>
                <a:srgbClr val="4649EE"/>
              </a:buClr>
              <a:buFont typeface="+mj-lt"/>
              <a:buAutoNum type="arabicPeriod"/>
            </a:pPr>
            <a:r>
              <a:rPr lang="ro-RO" sz="2800" noProof="0" dirty="0">
                <a:latin typeface="Poppins Light"/>
                <a:cs typeface="Poppins Light"/>
              </a:rPr>
              <a:t>Dezinformare: Despre ce vorbim?</a:t>
            </a:r>
          </a:p>
          <a:p>
            <a:pPr marL="514350" indent="-514350">
              <a:spcAft>
                <a:spcPts val="1200"/>
              </a:spcAft>
              <a:buClr>
                <a:srgbClr val="4649EE"/>
              </a:buClr>
              <a:buFont typeface="+mj-lt"/>
              <a:buAutoNum type="arabicPeriod"/>
            </a:pPr>
            <a:r>
              <a:rPr lang="ro-RO" sz="2800" noProof="0" dirty="0">
                <a:latin typeface="Poppins Light"/>
                <a:cs typeface="Poppins Light"/>
              </a:rPr>
              <a:t>Mai mulți termeni-cheie și definiții</a:t>
            </a:r>
          </a:p>
          <a:p>
            <a:pPr marL="514350" indent="-514350">
              <a:spcAft>
                <a:spcPts val="1200"/>
              </a:spcAft>
              <a:buClr>
                <a:srgbClr val="4649EE"/>
              </a:buClr>
              <a:buFont typeface="+mj-lt"/>
              <a:buAutoNum type="arabicPeriod"/>
            </a:pPr>
            <a:r>
              <a:rPr lang="ro-RO" sz="2800" noProof="0" dirty="0">
                <a:latin typeface="Poppins Light"/>
                <a:cs typeface="Poppins Light"/>
              </a:rPr>
              <a:t>Pregătirea scenei: Predarea și învățarea în mediul școlar digital</a:t>
            </a:r>
          </a:p>
          <a:p>
            <a:pPr marL="514350" indent="-514350">
              <a:spcAft>
                <a:spcPts val="1200"/>
              </a:spcAft>
              <a:buClr>
                <a:srgbClr val="4649EE"/>
              </a:buClr>
              <a:buFont typeface="+mj-lt"/>
              <a:buAutoNum type="arabicPeriod"/>
            </a:pPr>
            <a:r>
              <a:rPr lang="ro-RO" sz="2800" noProof="0" dirty="0">
                <a:latin typeface="Poppins Light"/>
                <a:cs typeface="Poppins Light"/>
              </a:rPr>
              <a:t>Evaluarea și aprecierea competențelor media digitale în școli</a:t>
            </a:r>
          </a:p>
          <a:p>
            <a:pPr marL="514350" indent="-514350">
              <a:spcAft>
                <a:spcPts val="1200"/>
              </a:spcAft>
              <a:buClr>
                <a:srgbClr val="4649EE"/>
              </a:buClr>
              <a:buFont typeface="+mj-lt"/>
              <a:buAutoNum type="arabicPeriod"/>
            </a:pPr>
            <a:r>
              <a:rPr lang="ro-RO" sz="2800" noProof="0" dirty="0">
                <a:latin typeface="Poppins Light"/>
                <a:cs typeface="Poppins Light"/>
              </a:rPr>
              <a:t>Explorarea principalelor practici media ale copiilor și elevilor</a:t>
            </a:r>
          </a:p>
          <a:p>
            <a:pPr marL="514350" indent="-514350">
              <a:spcAft>
                <a:spcPts val="1200"/>
              </a:spcAft>
              <a:buClr>
                <a:srgbClr val="4649EE"/>
              </a:buClr>
              <a:buFont typeface="+mj-lt"/>
              <a:buAutoNum type="arabicPeriod"/>
            </a:pPr>
            <a:r>
              <a:rPr lang="ro-RO" sz="2800" noProof="0" dirty="0">
                <a:latin typeface="Poppins Light"/>
                <a:cs typeface="Poppins Light"/>
              </a:rPr>
              <a:t>Predarea competențelor media digitale și a dezinformării</a:t>
            </a:r>
          </a:p>
          <a:p>
            <a:pPr marL="514350" indent="-514350">
              <a:spcAft>
                <a:spcPts val="1200"/>
              </a:spcAft>
              <a:buClr>
                <a:srgbClr val="4649EE"/>
              </a:buClr>
              <a:buFont typeface="+mj-lt"/>
              <a:buAutoNum type="arabicPeriod"/>
            </a:pPr>
            <a:r>
              <a:rPr lang="ro-RO" sz="2800" noProof="0" dirty="0">
                <a:latin typeface="Poppins Light"/>
                <a:cs typeface="Poppins Light"/>
              </a:rPr>
              <a:t>Să devenim cetățeni digitali: Construirea competențelor de educație media digitală în sala de clasă</a:t>
            </a:r>
          </a:p>
          <a:p>
            <a:pPr marL="514350" indent="-514350">
              <a:spcAft>
                <a:spcPts val="1200"/>
              </a:spcAft>
              <a:buClr>
                <a:srgbClr val="4649EE"/>
              </a:buClr>
              <a:buFont typeface="+mj-lt"/>
              <a:buAutoNum type="arabicPeriod"/>
            </a:pPr>
            <a:r>
              <a:rPr lang="ro-RO" sz="2800" noProof="0" dirty="0">
                <a:latin typeface="Poppins Light"/>
                <a:cs typeface="Poppins Light"/>
              </a:rPr>
              <a:t>Studenții în toată diversitatea lor</a:t>
            </a:r>
          </a:p>
          <a:p>
            <a:pPr marL="514350" indent="-514350">
              <a:spcAft>
                <a:spcPts val="1200"/>
              </a:spcAft>
              <a:buClr>
                <a:srgbClr val="4649EE"/>
              </a:buClr>
              <a:buFont typeface="+mj-lt"/>
              <a:buAutoNum type="arabicPeriod"/>
            </a:pPr>
            <a:r>
              <a:rPr lang="ro-RO" sz="2800" noProof="0" dirty="0">
                <a:latin typeface="Poppins Light"/>
                <a:cs typeface="Poppins Light"/>
              </a:rPr>
              <a:t>Exemple practice de planuri de lecții</a:t>
            </a:r>
          </a:p>
        </p:txBody>
      </p:sp>
      <p:sp>
        <p:nvSpPr>
          <p:cNvPr id="5" name="Freeform 16">
            <a:extLst>
              <a:ext uri="{FF2B5EF4-FFF2-40B4-BE49-F238E27FC236}">
                <a16:creationId xmlns:a16="http://schemas.microsoft.com/office/drawing/2014/main" id="{535610EA-B172-CF83-F187-CCEE72A2DC83}"/>
              </a:ext>
            </a:extLst>
          </p:cNvPr>
          <p:cNvSpPr/>
          <p:nvPr/>
        </p:nvSpPr>
        <p:spPr>
          <a:xfrm>
            <a:off x="13986246" y="60437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3"/>
            <a:stretch>
              <a:fillRect/>
            </a:stretch>
          </a:blipFill>
        </p:spPr>
        <p:txBody>
          <a:bodyPr/>
          <a:lstStyle/>
          <a:p>
            <a:endParaRPr lang="en-US"/>
          </a:p>
        </p:txBody>
      </p:sp>
      <p:pic>
        <p:nvPicPr>
          <p:cNvPr id="8" name="Picture 7">
            <a:extLst>
              <a:ext uri="{FF2B5EF4-FFF2-40B4-BE49-F238E27FC236}">
                <a16:creationId xmlns:a16="http://schemas.microsoft.com/office/drawing/2014/main" id="{B023131A-A6DC-47E5-8774-387981B802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6077" y="608146"/>
            <a:ext cx="5631051" cy="996696"/>
          </a:xfrm>
          <a:prstGeom prst="rect">
            <a:avLst/>
          </a:prstGeom>
        </p:spPr>
      </p:pic>
      <p:sp>
        <p:nvSpPr>
          <p:cNvPr id="9" name="Freeform 6">
            <a:extLst>
              <a:ext uri="{FF2B5EF4-FFF2-40B4-BE49-F238E27FC236}">
                <a16:creationId xmlns:a16="http://schemas.microsoft.com/office/drawing/2014/main" id="{8CDCCD9C-4D2C-463F-AC50-C8B1FD61577C}"/>
              </a:ext>
            </a:extLst>
          </p:cNvPr>
          <p:cNvSpPr/>
          <p:nvPr/>
        </p:nvSpPr>
        <p:spPr>
          <a:xfrm>
            <a:off x="2425150" y="1624006"/>
            <a:ext cx="11675165" cy="1408561"/>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spTree>
    <p:extLst>
      <p:ext uri="{BB962C8B-B14F-4D97-AF65-F5344CB8AC3E}">
        <p14:creationId xmlns:p14="http://schemas.microsoft.com/office/powerpoint/2010/main" val="2217152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DE5EA-6E14-EF4A-631C-77C5CF267AD2}"/>
            </a:ext>
          </a:extLst>
        </p:cNvPr>
        <p:cNvGrpSpPr/>
        <p:nvPr/>
      </p:nvGrpSpPr>
      <p:grpSpPr>
        <a:xfrm>
          <a:off x="0" y="0"/>
          <a:ext cx="0" cy="0"/>
          <a:chOff x="0" y="0"/>
          <a:chExt cx="0" cy="0"/>
        </a:xfrm>
      </p:grpSpPr>
      <p:sp>
        <p:nvSpPr>
          <p:cNvPr id="7" name="TextBox 7">
            <a:extLst>
              <a:ext uri="{FF2B5EF4-FFF2-40B4-BE49-F238E27FC236}">
                <a16:creationId xmlns:a16="http://schemas.microsoft.com/office/drawing/2014/main" id="{8D09595A-D590-970B-A891-4B749D503D94}"/>
              </a:ext>
            </a:extLst>
          </p:cNvPr>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a:extLst>
              <a:ext uri="{FF2B5EF4-FFF2-40B4-BE49-F238E27FC236}">
                <a16:creationId xmlns:a16="http://schemas.microsoft.com/office/drawing/2014/main" id="{8E775F6F-8984-1540-F551-64594CBEB7E1}"/>
              </a:ext>
            </a:extLst>
          </p:cNvPr>
          <p:cNvSpPr/>
          <p:nvPr/>
        </p:nvSpPr>
        <p:spPr>
          <a:xfrm>
            <a:off x="14362367" y="731080"/>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sp>
        <p:nvSpPr>
          <p:cNvPr id="2" name="TextBox 9">
            <a:extLst>
              <a:ext uri="{FF2B5EF4-FFF2-40B4-BE49-F238E27FC236}">
                <a16:creationId xmlns:a16="http://schemas.microsoft.com/office/drawing/2014/main" id="{FE17D7EB-5700-2E48-FCAF-0BCB069BD594}"/>
              </a:ext>
            </a:extLst>
          </p:cNvPr>
          <p:cNvSpPr txBox="1"/>
          <p:nvPr/>
        </p:nvSpPr>
        <p:spPr>
          <a:xfrm>
            <a:off x="2579914" y="1956582"/>
            <a:ext cx="13230888" cy="830997"/>
          </a:xfrm>
          <a:prstGeom prst="rect">
            <a:avLst/>
          </a:prstGeom>
        </p:spPr>
        <p:txBody>
          <a:bodyPr wrap="square" lIns="0" tIns="0" rIns="0" bIns="0" rtlCol="0" anchor="t">
            <a:spAutoFit/>
          </a:bodyPr>
          <a:lstStyle/>
          <a:p>
            <a:r>
              <a:rPr lang="it-IT" sz="5400" b="1" dirty="0" err="1">
                <a:solidFill>
                  <a:srgbClr val="FF0000"/>
                </a:solidFill>
                <a:latin typeface="Poppins ExtraBold" panose="00000900000000000000" pitchFamily="2" charset="0"/>
                <a:cs typeface="Poppins ExtraBold" panose="00000900000000000000" pitchFamily="2" charset="0"/>
              </a:rPr>
              <a:t>Valoarea</a:t>
            </a:r>
            <a:r>
              <a:rPr lang="it-IT" sz="5400" b="1" dirty="0">
                <a:solidFill>
                  <a:srgbClr val="FF0000"/>
                </a:solidFill>
                <a:latin typeface="Poppins ExtraBold" panose="00000900000000000000" pitchFamily="2" charset="0"/>
                <a:cs typeface="Poppins ExtraBold" panose="00000900000000000000" pitchFamily="2" charset="0"/>
              </a:rPr>
              <a:t> </a:t>
            </a:r>
            <a:r>
              <a:rPr lang="it-IT" sz="5400" b="1" dirty="0" err="1">
                <a:solidFill>
                  <a:srgbClr val="FF0000"/>
                </a:solidFill>
                <a:latin typeface="Poppins ExtraBold" panose="00000900000000000000" pitchFamily="2" charset="0"/>
                <a:cs typeface="Poppins ExtraBold" panose="00000900000000000000" pitchFamily="2" charset="0"/>
              </a:rPr>
              <a:t>adăugată</a:t>
            </a:r>
            <a:r>
              <a:rPr lang="it-IT" sz="5400" b="1" dirty="0">
                <a:solidFill>
                  <a:srgbClr val="FF0000"/>
                </a:solidFill>
                <a:latin typeface="Poppins ExtraBold" panose="00000900000000000000" pitchFamily="2" charset="0"/>
                <a:cs typeface="Poppins ExtraBold" panose="00000900000000000000" pitchFamily="2" charset="0"/>
              </a:rPr>
              <a:t> </a:t>
            </a:r>
            <a:r>
              <a:rPr lang="it-IT" sz="5400" b="1" dirty="0" err="1">
                <a:solidFill>
                  <a:srgbClr val="FF0000"/>
                </a:solidFill>
                <a:latin typeface="Poppins ExtraBold" panose="00000900000000000000" pitchFamily="2" charset="0"/>
                <a:cs typeface="Poppins ExtraBold" panose="00000900000000000000" pitchFamily="2" charset="0"/>
              </a:rPr>
              <a:t>pentru</a:t>
            </a:r>
            <a:r>
              <a:rPr lang="it-IT" sz="5400" b="1" dirty="0">
                <a:solidFill>
                  <a:srgbClr val="FF0000"/>
                </a:solidFill>
                <a:latin typeface="Poppins ExtraBold" panose="00000900000000000000" pitchFamily="2" charset="0"/>
                <a:cs typeface="Poppins ExtraBold" panose="00000900000000000000" pitchFamily="2" charset="0"/>
              </a:rPr>
              <a:t> </a:t>
            </a:r>
            <a:r>
              <a:rPr lang="it-IT" sz="5400" b="1" dirty="0" err="1">
                <a:solidFill>
                  <a:srgbClr val="FF0000"/>
                </a:solidFill>
                <a:latin typeface="Poppins ExtraBold" panose="00000900000000000000" pitchFamily="2" charset="0"/>
                <a:cs typeface="Poppins ExtraBold" panose="00000900000000000000" pitchFamily="2" charset="0"/>
              </a:rPr>
              <a:t>profesori</a:t>
            </a:r>
            <a:endParaRPr lang="en-US" sz="5400" b="1" dirty="0">
              <a:solidFill>
                <a:srgbClr val="FF0000"/>
              </a:solidFill>
              <a:latin typeface="Poppins ExtraBold" panose="00000900000000000000" pitchFamily="2" charset="0"/>
              <a:cs typeface="Poppins ExtraBold" panose="00000900000000000000" pitchFamily="2" charset="0"/>
            </a:endParaRPr>
          </a:p>
        </p:txBody>
      </p:sp>
      <p:pic>
        <p:nvPicPr>
          <p:cNvPr id="11" name="Picture 10" descr="A red dots on a black background&#10;&#10;Description automatically generated">
            <a:extLst>
              <a:ext uri="{FF2B5EF4-FFF2-40B4-BE49-F238E27FC236}">
                <a16:creationId xmlns:a16="http://schemas.microsoft.com/office/drawing/2014/main" id="{EB595A4F-8B9F-257B-0B97-0E6C068FCA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8092" y="-3611"/>
            <a:ext cx="5322404" cy="10287000"/>
          </a:xfrm>
          <a:prstGeom prst="rect">
            <a:avLst/>
          </a:prstGeom>
        </p:spPr>
      </p:pic>
      <p:sp>
        <p:nvSpPr>
          <p:cNvPr id="3" name="TextBox 2">
            <a:extLst>
              <a:ext uri="{FF2B5EF4-FFF2-40B4-BE49-F238E27FC236}">
                <a16:creationId xmlns:a16="http://schemas.microsoft.com/office/drawing/2014/main" id="{8B4E54D6-A323-B159-0C00-E30B316F6769}"/>
              </a:ext>
            </a:extLst>
          </p:cNvPr>
          <p:cNvSpPr txBox="1"/>
          <p:nvPr/>
        </p:nvSpPr>
        <p:spPr>
          <a:xfrm>
            <a:off x="2974312" y="4176504"/>
            <a:ext cx="9716452" cy="5093002"/>
          </a:xfrm>
          <a:prstGeom prst="rect">
            <a:avLst/>
          </a:prstGeom>
          <a:noFill/>
        </p:spPr>
        <p:txBody>
          <a:bodyPr wrap="square" lIns="91440" tIns="45720" rIns="91440" bIns="45720" rtlCol="0" anchor="t">
            <a:noAutofit/>
          </a:bodyPr>
          <a:lstStyle/>
          <a:p>
            <a:pPr marL="457200" indent="-457200">
              <a:lnSpc>
                <a:spcPct val="120000"/>
              </a:lnSpc>
              <a:spcAft>
                <a:spcPts val="1200"/>
              </a:spcAft>
              <a:buClr>
                <a:srgbClr val="FF7061"/>
              </a:buClr>
              <a:buFont typeface="Poppins Light" panose="00000400000000000000" pitchFamily="2" charset="0"/>
              <a:buChar char="•"/>
            </a:pPr>
            <a:r>
              <a:rPr lang="ro-RO" sz="3200" noProof="0" dirty="0">
                <a:latin typeface="Poppins Light"/>
                <a:cs typeface="Poppins Light"/>
              </a:rPr>
              <a:t>Oferă o abordare </a:t>
            </a:r>
            <a:r>
              <a:rPr lang="ro-RO" sz="3200" noProof="0" dirty="0">
                <a:solidFill>
                  <a:srgbClr val="4649EE"/>
                </a:solidFill>
                <a:latin typeface="Poppins ExtraBold"/>
                <a:cs typeface="Poppins Light"/>
              </a:rPr>
              <a:t>structurată </a:t>
            </a:r>
            <a:r>
              <a:rPr lang="ro-RO" sz="3200" noProof="0" dirty="0">
                <a:latin typeface="Poppins Light"/>
                <a:cs typeface="Poppins Light"/>
              </a:rPr>
              <a:t>și </a:t>
            </a:r>
            <a:r>
              <a:rPr lang="ro-RO" sz="3200" noProof="0" dirty="0">
                <a:solidFill>
                  <a:srgbClr val="4649EE"/>
                </a:solidFill>
                <a:latin typeface="Poppins ExtraBold"/>
                <a:cs typeface="Poppins Light"/>
              </a:rPr>
              <a:t>accesibilă </a:t>
            </a:r>
            <a:r>
              <a:rPr lang="ro-RO" sz="3200" noProof="0" dirty="0">
                <a:latin typeface="Poppins Light"/>
                <a:cs typeface="Poppins Light"/>
              </a:rPr>
              <a:t>pentru exersarea gândirii critice.</a:t>
            </a:r>
            <a:endParaRPr lang="en-US" sz="3200" dirty="0"/>
          </a:p>
          <a:p>
            <a:pPr marL="457200" indent="-457200">
              <a:lnSpc>
                <a:spcPct val="120000"/>
              </a:lnSpc>
              <a:spcAft>
                <a:spcPts val="1200"/>
              </a:spcAft>
              <a:buClr>
                <a:srgbClr val="FF7061"/>
              </a:buClr>
              <a:buFont typeface="Poppins Light" panose="00000400000000000000" pitchFamily="2" charset="0"/>
              <a:buChar char="•"/>
            </a:pPr>
            <a:r>
              <a:rPr lang="ro-RO" sz="3200" noProof="0" dirty="0">
                <a:latin typeface="Poppins Light"/>
                <a:cs typeface="Poppins Light"/>
              </a:rPr>
              <a:t>Include resurse </a:t>
            </a:r>
            <a:r>
              <a:rPr lang="ro-RO" sz="3200" noProof="0" dirty="0">
                <a:solidFill>
                  <a:srgbClr val="4649EE"/>
                </a:solidFill>
                <a:latin typeface="Poppins ExtraBold"/>
                <a:cs typeface="Poppins Light"/>
              </a:rPr>
              <a:t>practice </a:t>
            </a:r>
            <a:r>
              <a:rPr lang="ro-RO" sz="3200" noProof="0" dirty="0">
                <a:latin typeface="Poppins Light"/>
                <a:cs typeface="Poppins Light"/>
              </a:rPr>
              <a:t>ușor de integrat în lecții.</a:t>
            </a:r>
          </a:p>
          <a:p>
            <a:pPr marL="457200" indent="-457200">
              <a:lnSpc>
                <a:spcPct val="120000"/>
              </a:lnSpc>
              <a:spcAft>
                <a:spcPts val="1200"/>
              </a:spcAft>
              <a:buClr>
                <a:srgbClr val="FF7061"/>
              </a:buClr>
              <a:buFont typeface="Poppins Light" panose="00000400000000000000" pitchFamily="2" charset="0"/>
              <a:buChar char="•"/>
            </a:pPr>
            <a:r>
              <a:rPr lang="ro-RO" sz="3200" noProof="0" dirty="0">
                <a:latin typeface="Poppins Light"/>
                <a:cs typeface="Poppins Light"/>
              </a:rPr>
              <a:t>Poate fi utilizat de profesori indiferent de nivelul lor actual de experiență în educația digitală.</a:t>
            </a:r>
          </a:p>
        </p:txBody>
      </p:sp>
      <p:pic>
        <p:nvPicPr>
          <p:cNvPr id="8" name="Picture 7">
            <a:extLst>
              <a:ext uri="{FF2B5EF4-FFF2-40B4-BE49-F238E27FC236}">
                <a16:creationId xmlns:a16="http://schemas.microsoft.com/office/drawing/2014/main" id="{9B502371-A4EC-4846-B41B-C7A1B7C943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6077" y="608146"/>
            <a:ext cx="5631051" cy="996696"/>
          </a:xfrm>
          <a:prstGeom prst="rect">
            <a:avLst/>
          </a:prstGeom>
        </p:spPr>
      </p:pic>
      <p:sp>
        <p:nvSpPr>
          <p:cNvPr id="9" name="Freeform 6">
            <a:extLst>
              <a:ext uri="{FF2B5EF4-FFF2-40B4-BE49-F238E27FC236}">
                <a16:creationId xmlns:a16="http://schemas.microsoft.com/office/drawing/2014/main" id="{487499A6-6237-4E81-863F-CB3D9F48055E}"/>
              </a:ext>
            </a:extLst>
          </p:cNvPr>
          <p:cNvSpPr/>
          <p:nvPr/>
        </p:nvSpPr>
        <p:spPr>
          <a:xfrm>
            <a:off x="2425150" y="1624006"/>
            <a:ext cx="13230888" cy="1408561"/>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spTree>
    <p:extLst>
      <p:ext uri="{BB962C8B-B14F-4D97-AF65-F5344CB8AC3E}">
        <p14:creationId xmlns:p14="http://schemas.microsoft.com/office/powerpoint/2010/main" val="3964365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DCBD09-8ABF-089A-1065-C285AC606A09}"/>
            </a:ext>
          </a:extLst>
        </p:cNvPr>
        <p:cNvGrpSpPr/>
        <p:nvPr/>
      </p:nvGrpSpPr>
      <p:grpSpPr>
        <a:xfrm>
          <a:off x="0" y="0"/>
          <a:ext cx="0" cy="0"/>
          <a:chOff x="0" y="0"/>
          <a:chExt cx="0" cy="0"/>
        </a:xfrm>
      </p:grpSpPr>
      <p:sp>
        <p:nvSpPr>
          <p:cNvPr id="16" name="Freeform 16">
            <a:extLst>
              <a:ext uri="{FF2B5EF4-FFF2-40B4-BE49-F238E27FC236}">
                <a16:creationId xmlns:a16="http://schemas.microsoft.com/office/drawing/2014/main" id="{A7E38713-E7EA-4188-27E3-8EA9DFC2B5D0}"/>
              </a:ext>
            </a:extLst>
          </p:cNvPr>
          <p:cNvSpPr/>
          <p:nvPr/>
        </p:nvSpPr>
        <p:spPr>
          <a:xfrm>
            <a:off x="14854693" y="514615"/>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3910169E-C610-3BE6-CA77-0766456A3A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3" name="TextBox 2">
            <a:extLst>
              <a:ext uri="{FF2B5EF4-FFF2-40B4-BE49-F238E27FC236}">
                <a16:creationId xmlns:a16="http://schemas.microsoft.com/office/drawing/2014/main" id="{0D540250-BECF-F4BE-1079-A11AD6155FB7}"/>
              </a:ext>
            </a:extLst>
          </p:cNvPr>
          <p:cNvSpPr txBox="1"/>
          <p:nvPr/>
        </p:nvSpPr>
        <p:spPr>
          <a:xfrm>
            <a:off x="9551069" y="1915435"/>
            <a:ext cx="7123819" cy="7550855"/>
          </a:xfrm>
          <a:prstGeom prst="rect">
            <a:avLst/>
          </a:prstGeom>
          <a:noFill/>
        </p:spPr>
        <p:txBody>
          <a:bodyPr wrap="square" lIns="91440" tIns="45720" rIns="91440" bIns="45720" rtlCol="0" anchor="t">
            <a:noAutofit/>
          </a:bodyPr>
          <a:lstStyle/>
          <a:p>
            <a:pPr marL="457200" indent="-457200">
              <a:lnSpc>
                <a:spcPct val="120000"/>
              </a:lnSpc>
              <a:spcAft>
                <a:spcPts val="1200"/>
              </a:spcAft>
              <a:buClr>
                <a:srgbClr val="FF7061"/>
              </a:buClr>
              <a:buFont typeface="Poppins Light" panose="00000400000000000000" pitchFamily="2" charset="0"/>
              <a:buChar char="•"/>
            </a:pPr>
            <a:r>
              <a:rPr lang="ro-RO" sz="2800" dirty="0">
                <a:latin typeface="Poppins Light"/>
                <a:cs typeface="Poppins Light"/>
              </a:rPr>
              <a:t>Un studiu al </a:t>
            </a:r>
            <a:r>
              <a:rPr lang="ro-RO" sz="2800" dirty="0" err="1">
                <a:latin typeface="Poppins Light"/>
                <a:cs typeface="Poppins Light"/>
              </a:rPr>
              <a:t>Eurobarometrului</a:t>
            </a:r>
            <a:r>
              <a:rPr lang="ro-RO" sz="2800" dirty="0">
                <a:latin typeface="Poppins Light"/>
                <a:cs typeface="Poppins Light"/>
              </a:rPr>
              <a:t> arată că românii folosesc </a:t>
            </a:r>
            <a:r>
              <a:rPr lang="ro-RO" sz="2800" dirty="0" err="1">
                <a:latin typeface="Poppins Light"/>
                <a:cs typeface="Poppins Light"/>
              </a:rPr>
              <a:t>TikTok</a:t>
            </a:r>
            <a:r>
              <a:rPr lang="ro-RO" sz="2800" dirty="0">
                <a:latin typeface="Poppins Light"/>
                <a:cs typeface="Poppins Light"/>
              </a:rPr>
              <a:t> și </a:t>
            </a:r>
            <a:r>
              <a:rPr lang="ro-RO" sz="2800" dirty="0" err="1">
                <a:latin typeface="Poppins Light"/>
                <a:cs typeface="Poppins Light"/>
              </a:rPr>
              <a:t>WhatsApp</a:t>
            </a:r>
            <a:r>
              <a:rPr lang="ro-RO" sz="2800" dirty="0">
                <a:latin typeface="Poppins Light"/>
                <a:cs typeface="Poppins Light"/>
              </a:rPr>
              <a:t> </a:t>
            </a:r>
            <a:r>
              <a:rPr lang="ro-RO" sz="2800" dirty="0">
                <a:solidFill>
                  <a:srgbClr val="4649EE"/>
                </a:solidFill>
                <a:latin typeface="Poppins ExtraBold"/>
                <a:cs typeface="Poppins Light"/>
              </a:rPr>
              <a:t>pentru informare</a:t>
            </a:r>
            <a:r>
              <a:rPr lang="ro-RO" sz="2800" dirty="0">
                <a:latin typeface="Poppins Light"/>
                <a:cs typeface="Poppins Light"/>
              </a:rPr>
              <a:t> într-o măsură mult peste media europeană, ceea ce îi expune unui risc mai mare de dezinformare.</a:t>
            </a:r>
            <a:endParaRPr lang="en-US" sz="2800" dirty="0">
              <a:latin typeface="Poppins Light"/>
              <a:ea typeface="Calibri"/>
              <a:cs typeface="Calibri"/>
            </a:endParaRPr>
          </a:p>
          <a:p>
            <a:pPr marL="457200" indent="-457200">
              <a:lnSpc>
                <a:spcPct val="120000"/>
              </a:lnSpc>
              <a:spcAft>
                <a:spcPts val="1200"/>
              </a:spcAft>
              <a:buClr>
                <a:srgbClr val="FF7061"/>
              </a:buClr>
              <a:buFont typeface="Poppins Light" panose="00000400000000000000" pitchFamily="2" charset="0"/>
              <a:buChar char="•"/>
            </a:pPr>
            <a:r>
              <a:rPr lang="ro-RO" sz="2800" dirty="0">
                <a:latin typeface="Poppins Light"/>
                <a:cs typeface="Poppins Light"/>
              </a:rPr>
              <a:t>Conținutul scurt, emoțional și algoritmizat contribuie la </a:t>
            </a:r>
            <a:r>
              <a:rPr lang="ro-RO" sz="2800" dirty="0">
                <a:solidFill>
                  <a:srgbClr val="4649EE"/>
                </a:solidFill>
                <a:latin typeface="Poppins ExtraBold"/>
                <a:cs typeface="Poppins Light"/>
              </a:rPr>
              <a:t>vulnerabilitate</a:t>
            </a:r>
            <a:r>
              <a:rPr lang="ro-RO" sz="2800" dirty="0">
                <a:latin typeface="Poppins Light"/>
                <a:cs typeface="Poppins Light"/>
              </a:rPr>
              <a:t>, în special în rândul tinerilor. </a:t>
            </a:r>
            <a:endParaRPr lang="en-US" sz="2800" dirty="0">
              <a:latin typeface="Poppins Light"/>
              <a:ea typeface="Calibri"/>
              <a:cs typeface="Calibri"/>
            </a:endParaRPr>
          </a:p>
          <a:p>
            <a:pPr marL="457200" indent="-457200">
              <a:lnSpc>
                <a:spcPct val="120000"/>
              </a:lnSpc>
              <a:spcAft>
                <a:spcPts val="1200"/>
              </a:spcAft>
              <a:buClr>
                <a:srgbClr val="FF7061"/>
              </a:buClr>
              <a:buFont typeface="Poppins Light" panose="00000400000000000000" pitchFamily="2" charset="0"/>
              <a:buChar char="•"/>
            </a:pPr>
            <a:r>
              <a:rPr lang="ro-RO" sz="2800" dirty="0">
                <a:latin typeface="Poppins Light"/>
                <a:cs typeface="Poppins Light"/>
              </a:rPr>
              <a:t>Deși 55% dintre români </a:t>
            </a:r>
            <a:r>
              <a:rPr lang="ro-RO" sz="2800" dirty="0">
                <a:solidFill>
                  <a:srgbClr val="4649EE"/>
                </a:solidFill>
                <a:latin typeface="Poppins ExtraBold"/>
                <a:cs typeface="Poppins Light"/>
              </a:rPr>
              <a:t>declară </a:t>
            </a:r>
            <a:r>
              <a:rPr lang="ro-RO" sz="2800" dirty="0">
                <a:latin typeface="Poppins Light"/>
                <a:cs typeface="Poppins Light"/>
              </a:rPr>
              <a:t>că au fost expuși la dezinformare, totuși verificarea informațiilor rămâne inconsistentă. </a:t>
            </a:r>
            <a:endParaRPr lang="en-US" sz="2800" dirty="0">
              <a:latin typeface="Poppins Light"/>
              <a:ea typeface="Calibri"/>
              <a:cs typeface="Calibri"/>
            </a:endParaRPr>
          </a:p>
        </p:txBody>
      </p:sp>
      <p:pic>
        <p:nvPicPr>
          <p:cNvPr id="4" name="Picture 3" descr="A screen shot of a cell phone&#10;&#10;AI-generated content may be incorrect.">
            <a:extLst>
              <a:ext uri="{FF2B5EF4-FFF2-40B4-BE49-F238E27FC236}">
                <a16:creationId xmlns:a16="http://schemas.microsoft.com/office/drawing/2014/main" id="{CE2F0EA4-518B-C464-C9A0-1D1D8FA3C788}"/>
              </a:ext>
            </a:extLst>
          </p:cNvPr>
          <p:cNvPicPr>
            <a:picLocks noChangeAspect="1"/>
          </p:cNvPicPr>
          <p:nvPr/>
        </p:nvPicPr>
        <p:blipFill>
          <a:blip r:embed="rId4"/>
          <a:srcRect r="31583"/>
          <a:stretch>
            <a:fillRect/>
          </a:stretch>
        </p:blipFill>
        <p:spPr>
          <a:xfrm>
            <a:off x="242735" y="245692"/>
            <a:ext cx="8644306" cy="9624701"/>
          </a:xfrm>
          <a:prstGeom prst="rect">
            <a:avLst/>
          </a:prstGeom>
        </p:spPr>
      </p:pic>
    </p:spTree>
    <p:extLst>
      <p:ext uri="{BB962C8B-B14F-4D97-AF65-F5344CB8AC3E}">
        <p14:creationId xmlns:p14="http://schemas.microsoft.com/office/powerpoint/2010/main" val="38898560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50B45-3832-A666-9890-E10CF0BB9107}"/>
            </a:ext>
          </a:extLst>
        </p:cNvPr>
        <p:cNvGrpSpPr/>
        <p:nvPr/>
      </p:nvGrpSpPr>
      <p:grpSpPr>
        <a:xfrm>
          <a:off x="0" y="0"/>
          <a:ext cx="0" cy="0"/>
          <a:chOff x="0" y="0"/>
          <a:chExt cx="0" cy="0"/>
        </a:xfrm>
      </p:grpSpPr>
      <p:sp>
        <p:nvSpPr>
          <p:cNvPr id="16" name="Freeform 16">
            <a:extLst>
              <a:ext uri="{FF2B5EF4-FFF2-40B4-BE49-F238E27FC236}">
                <a16:creationId xmlns:a16="http://schemas.microsoft.com/office/drawing/2014/main" id="{D776E2DB-7720-A60A-6760-AF3F2C55F06F}"/>
              </a:ext>
            </a:extLst>
          </p:cNvPr>
          <p:cNvSpPr/>
          <p:nvPr/>
        </p:nvSpPr>
        <p:spPr>
          <a:xfrm>
            <a:off x="14842197" y="541120"/>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0CA0815E-6639-9A2D-B107-E7DA3B6FCD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pic>
        <p:nvPicPr>
          <p:cNvPr id="4" name="Picture 3" descr="A screen shot of a cell phone&#10;&#10;AI-generated content may be incorrect.">
            <a:extLst>
              <a:ext uri="{FF2B5EF4-FFF2-40B4-BE49-F238E27FC236}">
                <a16:creationId xmlns:a16="http://schemas.microsoft.com/office/drawing/2014/main" id="{5FB5920B-1CBA-3208-0490-0EDA589746D8}"/>
              </a:ext>
            </a:extLst>
          </p:cNvPr>
          <p:cNvPicPr>
            <a:picLocks noChangeAspect="1"/>
          </p:cNvPicPr>
          <p:nvPr/>
        </p:nvPicPr>
        <p:blipFill>
          <a:blip r:embed="rId4"/>
          <a:srcRect r="31583"/>
          <a:stretch>
            <a:fillRect/>
          </a:stretch>
        </p:blipFill>
        <p:spPr>
          <a:xfrm>
            <a:off x="242735" y="245692"/>
            <a:ext cx="8644306" cy="9624701"/>
          </a:xfrm>
          <a:prstGeom prst="rect">
            <a:avLst/>
          </a:prstGeom>
        </p:spPr>
      </p:pic>
      <p:sp>
        <p:nvSpPr>
          <p:cNvPr id="2" name="TextBox 2">
            <a:extLst>
              <a:ext uri="{FF2B5EF4-FFF2-40B4-BE49-F238E27FC236}">
                <a16:creationId xmlns:a16="http://schemas.microsoft.com/office/drawing/2014/main" id="{99081D89-A6D3-A8EB-B7DB-442924F9638A}"/>
              </a:ext>
            </a:extLst>
          </p:cNvPr>
          <p:cNvSpPr txBox="1"/>
          <p:nvPr/>
        </p:nvSpPr>
        <p:spPr>
          <a:xfrm>
            <a:off x="10054481" y="1949885"/>
            <a:ext cx="7123819" cy="6397173"/>
          </a:xfrm>
          <a:prstGeom prst="rect">
            <a:avLst/>
          </a:prstGeom>
          <a:noFill/>
        </p:spPr>
        <p:txBody>
          <a:bodyPr wrap="square" lIns="91440" tIns="45720" rIns="91440" bIns="4572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spcAft>
                <a:spcPts val="1200"/>
              </a:spcAft>
              <a:buClr>
                <a:srgbClr val="FF7061"/>
              </a:buClr>
            </a:pPr>
            <a:r>
              <a:rPr lang="ro-RO" sz="2800">
                <a:solidFill>
                  <a:srgbClr val="4649EE"/>
                </a:solidFill>
                <a:latin typeface="Poppins ExtraBold"/>
                <a:cs typeface="Poppins Light"/>
              </a:rPr>
              <a:t>Cum ajută cursul?</a:t>
            </a:r>
            <a:endParaRPr lang="en-US">
              <a:solidFill>
                <a:srgbClr val="4649EE"/>
              </a:solidFill>
              <a:latin typeface="Poppins ExtraBold"/>
              <a:ea typeface="Calibri"/>
              <a:cs typeface="Calibri"/>
            </a:endParaRPr>
          </a:p>
          <a:p>
            <a:pPr marL="457200" indent="-457200">
              <a:lnSpc>
                <a:spcPct val="120000"/>
              </a:lnSpc>
              <a:spcAft>
                <a:spcPts val="1200"/>
              </a:spcAft>
              <a:buClr>
                <a:srgbClr val="FF7061"/>
              </a:buClr>
              <a:buFont typeface="Poppins Light" panose="00000400000000000000" pitchFamily="2" charset="0"/>
              <a:buChar char="•"/>
            </a:pPr>
            <a:r>
              <a:rPr lang="ro-RO" sz="2800">
                <a:solidFill>
                  <a:srgbClr val="FF7061"/>
                </a:solidFill>
                <a:latin typeface="Poppins ExtraBold"/>
                <a:ea typeface="Calibri"/>
                <a:cs typeface="Poppins Light"/>
              </a:rPr>
              <a:t>M2 &amp; M3</a:t>
            </a:r>
            <a:r>
              <a:rPr lang="ro-RO" sz="2800">
                <a:latin typeface="Poppins Light"/>
                <a:ea typeface="Calibri"/>
                <a:cs typeface="Poppins Light"/>
              </a:rPr>
              <a:t>: înțelegerea tipurilor de dezinformare și a mecanismelor virale.</a:t>
            </a:r>
          </a:p>
          <a:p>
            <a:pPr marL="457200" indent="-457200">
              <a:lnSpc>
                <a:spcPct val="120000"/>
              </a:lnSpc>
              <a:spcAft>
                <a:spcPts val="1200"/>
              </a:spcAft>
              <a:buClr>
                <a:srgbClr val="FF7061"/>
              </a:buClr>
              <a:buFont typeface="Poppins Light" panose="00000400000000000000" pitchFamily="2" charset="0"/>
              <a:buChar char="•"/>
            </a:pPr>
            <a:r>
              <a:rPr lang="ro-RO" sz="2800">
                <a:solidFill>
                  <a:srgbClr val="FF7061"/>
                </a:solidFill>
                <a:latin typeface="Poppins ExtraBold"/>
                <a:ea typeface="Calibri"/>
                <a:cs typeface="Poppins Light"/>
              </a:rPr>
              <a:t>M4 &amp; M6</a:t>
            </a:r>
            <a:r>
              <a:rPr lang="ro-RO" sz="2800">
                <a:latin typeface="Poppins Light"/>
                <a:ea typeface="Calibri"/>
                <a:cs typeface="Poppins Light"/>
              </a:rPr>
              <a:t>: explicarea algoritmilor și a obiceiurilor media ale elevilor fără judecată.</a:t>
            </a:r>
            <a:endParaRPr lang="ro-RO">
              <a:ea typeface="Calibri"/>
              <a:cs typeface="Calibri"/>
            </a:endParaRPr>
          </a:p>
          <a:p>
            <a:pPr marL="457200" indent="-457200">
              <a:lnSpc>
                <a:spcPct val="120000"/>
              </a:lnSpc>
              <a:spcAft>
                <a:spcPts val="1200"/>
              </a:spcAft>
              <a:buClr>
                <a:srgbClr val="FF7061"/>
              </a:buClr>
              <a:buFont typeface="Poppins Light" panose="00000400000000000000" pitchFamily="2" charset="0"/>
              <a:buChar char="•"/>
            </a:pPr>
            <a:r>
              <a:rPr lang="ro-RO" sz="2800">
                <a:solidFill>
                  <a:srgbClr val="FF7061"/>
                </a:solidFill>
                <a:latin typeface="Poppins ExtraBold"/>
                <a:ea typeface="Calibri"/>
                <a:cs typeface="Poppins Light"/>
              </a:rPr>
              <a:t>M5 &amp; M7</a:t>
            </a:r>
            <a:r>
              <a:rPr lang="ro-RO" sz="2800">
                <a:latin typeface="Poppins Light"/>
                <a:ea typeface="Calibri"/>
                <a:cs typeface="Poppins Light"/>
              </a:rPr>
              <a:t>: exerciții de verificare a surselor și gândire critică aplicată.</a:t>
            </a:r>
            <a:endParaRPr lang="ro-RO"/>
          </a:p>
          <a:p>
            <a:pPr marL="457200" indent="-457200">
              <a:lnSpc>
                <a:spcPct val="120000"/>
              </a:lnSpc>
              <a:spcAft>
                <a:spcPts val="1200"/>
              </a:spcAft>
              <a:buClr>
                <a:srgbClr val="FF7061"/>
              </a:buClr>
              <a:buFont typeface="Poppins Light" panose="00000400000000000000" pitchFamily="2" charset="0"/>
              <a:buChar char="•"/>
            </a:pPr>
            <a:r>
              <a:rPr lang="ro-RO" sz="2800">
                <a:solidFill>
                  <a:srgbClr val="FF7061"/>
                </a:solidFill>
                <a:latin typeface="Poppins ExtraBold"/>
                <a:ea typeface="Calibri"/>
                <a:cs typeface="Poppins Light"/>
              </a:rPr>
              <a:t>M10</a:t>
            </a:r>
            <a:r>
              <a:rPr lang="ro-RO" sz="2800">
                <a:latin typeface="Poppins Light"/>
                <a:ea typeface="Calibri"/>
                <a:cs typeface="Poppins Light"/>
              </a:rPr>
              <a:t>: activități practice de clasă pe baza unor știri reale.</a:t>
            </a:r>
            <a:endParaRPr lang="ro-RO">
              <a:ea typeface="Calibri"/>
              <a:cs typeface="Calibri"/>
            </a:endParaRPr>
          </a:p>
        </p:txBody>
      </p:sp>
    </p:spTree>
    <p:extLst>
      <p:ext uri="{BB962C8B-B14F-4D97-AF65-F5344CB8AC3E}">
        <p14:creationId xmlns:p14="http://schemas.microsoft.com/office/powerpoint/2010/main" val="27322242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DB407-E497-DB27-80A9-9D867B8FA38C}"/>
            </a:ext>
          </a:extLst>
        </p:cNvPr>
        <p:cNvGrpSpPr/>
        <p:nvPr/>
      </p:nvGrpSpPr>
      <p:grpSpPr>
        <a:xfrm>
          <a:off x="0" y="0"/>
          <a:ext cx="0" cy="0"/>
          <a:chOff x="0" y="0"/>
          <a:chExt cx="0" cy="0"/>
        </a:xfrm>
      </p:grpSpPr>
      <p:sp>
        <p:nvSpPr>
          <p:cNvPr id="16" name="Freeform 16">
            <a:extLst>
              <a:ext uri="{FF2B5EF4-FFF2-40B4-BE49-F238E27FC236}">
                <a16:creationId xmlns:a16="http://schemas.microsoft.com/office/drawing/2014/main" id="{AE6714FC-DB8B-2C92-AD33-40F73A222E30}"/>
              </a:ext>
            </a:extLst>
          </p:cNvPr>
          <p:cNvSpPr/>
          <p:nvPr/>
        </p:nvSpPr>
        <p:spPr>
          <a:xfrm>
            <a:off x="14881198" y="660389"/>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53149EF3-B9D5-0EA3-F53F-AE896F0104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3" name="TextBox 2">
            <a:extLst>
              <a:ext uri="{FF2B5EF4-FFF2-40B4-BE49-F238E27FC236}">
                <a16:creationId xmlns:a16="http://schemas.microsoft.com/office/drawing/2014/main" id="{7DC398F9-D59E-DF6D-B886-66F5ED07E911}"/>
              </a:ext>
            </a:extLst>
          </p:cNvPr>
          <p:cNvSpPr txBox="1"/>
          <p:nvPr/>
        </p:nvSpPr>
        <p:spPr>
          <a:xfrm>
            <a:off x="9676224" y="1910237"/>
            <a:ext cx="7123819" cy="7550855"/>
          </a:xfrm>
          <a:prstGeom prst="rect">
            <a:avLst/>
          </a:prstGeom>
          <a:noFill/>
        </p:spPr>
        <p:txBody>
          <a:bodyPr wrap="square" lIns="91440" tIns="45720" rIns="91440" bIns="45720" rtlCol="0" anchor="t">
            <a:noAutofit/>
          </a:bodyPr>
          <a:lstStyle/>
          <a:p>
            <a:pPr marL="457200" indent="-457200">
              <a:lnSpc>
                <a:spcPct val="120000"/>
              </a:lnSpc>
              <a:spcAft>
                <a:spcPts val="1200"/>
              </a:spcAft>
              <a:buClr>
                <a:srgbClr val="FF7061"/>
              </a:buClr>
              <a:buFont typeface="Poppins Light" panose="00000400000000000000" pitchFamily="2" charset="0"/>
              <a:buChar char="•"/>
            </a:pPr>
            <a:r>
              <a:rPr lang="ro-RO" sz="2800" dirty="0">
                <a:latin typeface="Poppins Light"/>
                <a:cs typeface="Poppins Light"/>
              </a:rPr>
              <a:t>Un studiu UE arată că 4 din 5 </a:t>
            </a:r>
            <a:r>
              <a:rPr lang="ro-RO" sz="2800" dirty="0" err="1">
                <a:latin typeface="Poppins Light"/>
                <a:cs typeface="Poppins Light"/>
              </a:rPr>
              <a:t>influenceri</a:t>
            </a:r>
            <a:r>
              <a:rPr lang="ro-RO" sz="2800" dirty="0">
                <a:latin typeface="Poppins Light"/>
                <a:cs typeface="Poppins Light"/>
              </a:rPr>
              <a:t> NU dezvăluie că</a:t>
            </a:r>
            <a:r>
              <a:rPr lang="ro-RO" sz="2800" dirty="0">
                <a:solidFill>
                  <a:srgbClr val="000000"/>
                </a:solidFill>
                <a:latin typeface="Poppins Light"/>
                <a:cs typeface="Poppins Light"/>
              </a:rPr>
              <a:t> postările lor </a:t>
            </a:r>
            <a:r>
              <a:rPr lang="ro-RO" sz="2800" dirty="0">
                <a:latin typeface="Poppins Light"/>
                <a:cs typeface="Poppins Light"/>
              </a:rPr>
              <a:t>sunt </a:t>
            </a:r>
            <a:r>
              <a:rPr lang="ro-RO" sz="2800" dirty="0">
                <a:solidFill>
                  <a:srgbClr val="4649EE"/>
                </a:solidFill>
                <a:latin typeface="Poppins ExtraBold"/>
                <a:cs typeface="Poppins Light"/>
              </a:rPr>
              <a:t>publicitate</a:t>
            </a:r>
            <a:r>
              <a:rPr lang="ro-RO" sz="2800" dirty="0">
                <a:latin typeface="Poppins Light"/>
                <a:cs typeface="Poppins Light"/>
              </a:rPr>
              <a:t>, deși legea europeană îi obligă.</a:t>
            </a:r>
            <a:endParaRPr lang="en-US" sz="2800" dirty="0">
              <a:latin typeface="Poppins Light"/>
              <a:ea typeface="Calibri"/>
              <a:cs typeface="Calibri"/>
            </a:endParaRPr>
          </a:p>
          <a:p>
            <a:pPr marL="457200" indent="-457200">
              <a:lnSpc>
                <a:spcPct val="120000"/>
              </a:lnSpc>
              <a:spcAft>
                <a:spcPts val="1200"/>
              </a:spcAft>
              <a:buClr>
                <a:srgbClr val="FF7061"/>
              </a:buClr>
              <a:buFont typeface="Poppins Light" panose="00000400000000000000" pitchFamily="2" charset="0"/>
              <a:buChar char="•"/>
            </a:pPr>
            <a:r>
              <a:rPr lang="ro-RO" sz="2800" dirty="0">
                <a:latin typeface="Poppins Light"/>
                <a:cs typeface="Poppins Light"/>
              </a:rPr>
              <a:t>97% postează conținut comercial, dar doar 20% îl marchează corect.</a:t>
            </a:r>
            <a:endParaRPr lang="en-US" dirty="0"/>
          </a:p>
          <a:p>
            <a:pPr marL="457200" indent="-457200">
              <a:lnSpc>
                <a:spcPct val="120000"/>
              </a:lnSpc>
              <a:spcAft>
                <a:spcPts val="1200"/>
              </a:spcAft>
              <a:buClr>
                <a:srgbClr val="FF7061"/>
              </a:buClr>
              <a:buFont typeface="Poppins Light" panose="00000400000000000000" pitchFamily="2" charset="0"/>
              <a:buChar char="•"/>
            </a:pPr>
            <a:r>
              <a:rPr lang="ro-RO" sz="2800" dirty="0">
                <a:latin typeface="Poppins Light"/>
                <a:cs typeface="Poppins Light"/>
              </a:rPr>
              <a:t>119 </a:t>
            </a:r>
            <a:r>
              <a:rPr lang="ro-RO" sz="2800" dirty="0" err="1">
                <a:latin typeface="Poppins Light"/>
                <a:cs typeface="Poppins Light"/>
              </a:rPr>
              <a:t>influenceri</a:t>
            </a:r>
            <a:r>
              <a:rPr lang="ro-RO" sz="2800" dirty="0">
                <a:latin typeface="Poppins Light"/>
                <a:cs typeface="Poppins Light"/>
              </a:rPr>
              <a:t> promovează </a:t>
            </a:r>
            <a:r>
              <a:rPr lang="ro-RO" sz="2800" dirty="0">
                <a:solidFill>
                  <a:srgbClr val="4649EE"/>
                </a:solidFill>
                <a:latin typeface="Poppins ExtraBold"/>
                <a:cs typeface="Poppins Light"/>
              </a:rPr>
              <a:t>activități cu risc</a:t>
            </a:r>
            <a:r>
              <a:rPr lang="ro-RO" sz="2800" dirty="0">
                <a:latin typeface="Poppins Light"/>
                <a:cs typeface="Poppins Light"/>
              </a:rPr>
              <a:t> (</a:t>
            </a:r>
            <a:r>
              <a:rPr lang="ro-RO" sz="2800" dirty="0" err="1">
                <a:latin typeface="Poppins Light"/>
                <a:cs typeface="Poppins Light"/>
              </a:rPr>
              <a:t>junk</a:t>
            </a:r>
            <a:r>
              <a:rPr lang="ro-RO" sz="2800" dirty="0">
                <a:latin typeface="Poppins Light"/>
                <a:cs typeface="Poppins Light"/>
              </a:rPr>
              <a:t> </a:t>
            </a:r>
            <a:r>
              <a:rPr lang="ro-RO" sz="2800" dirty="0" err="1">
                <a:latin typeface="Poppins Light"/>
                <a:cs typeface="Poppins Light"/>
              </a:rPr>
              <a:t>food</a:t>
            </a:r>
            <a:r>
              <a:rPr lang="ro-RO" sz="2800" dirty="0">
                <a:latin typeface="Poppins Light"/>
                <a:cs typeface="Poppins Light"/>
              </a:rPr>
              <a:t>, alcool, tratamente, </a:t>
            </a:r>
            <a:r>
              <a:rPr lang="ro-RO" sz="2800" dirty="0" err="1">
                <a:latin typeface="Poppins Light"/>
                <a:cs typeface="Poppins Light"/>
              </a:rPr>
              <a:t>gambling</a:t>
            </a:r>
            <a:r>
              <a:rPr lang="ro-RO" sz="2800" dirty="0">
                <a:latin typeface="Poppins Light"/>
                <a:cs typeface="Poppins Light"/>
              </a:rPr>
              <a:t>, </a:t>
            </a:r>
            <a:r>
              <a:rPr lang="ro-RO" sz="2800" dirty="0" err="1">
                <a:latin typeface="Poppins Light"/>
                <a:cs typeface="Poppins Light"/>
              </a:rPr>
              <a:t>crypto</a:t>
            </a:r>
            <a:r>
              <a:rPr lang="ro-RO" sz="2800" dirty="0">
                <a:latin typeface="Poppins Light"/>
                <a:cs typeface="Poppins Light"/>
              </a:rPr>
              <a:t>).</a:t>
            </a:r>
            <a:endParaRPr lang="ro-RO" dirty="0"/>
          </a:p>
          <a:p>
            <a:pPr marL="457200" indent="-457200">
              <a:lnSpc>
                <a:spcPct val="120000"/>
              </a:lnSpc>
              <a:spcAft>
                <a:spcPts val="1200"/>
              </a:spcAft>
              <a:buClr>
                <a:srgbClr val="FF7061"/>
              </a:buClr>
              <a:buFont typeface="Poppins Light" panose="00000400000000000000" pitchFamily="2" charset="0"/>
              <a:buChar char="•"/>
            </a:pPr>
            <a:r>
              <a:rPr lang="ro-RO" sz="2800" dirty="0">
                <a:latin typeface="Poppins Light"/>
                <a:cs typeface="Poppins Light"/>
              </a:rPr>
              <a:t>Comisia Europeană investighează sute de conturi și cere respectarea legislației pentru protecția consumatorilor.</a:t>
            </a:r>
            <a:endParaRPr lang="ro-RO" dirty="0"/>
          </a:p>
        </p:txBody>
      </p:sp>
      <p:pic>
        <p:nvPicPr>
          <p:cNvPr id="2" name="Picture 1" descr="A person smiling at camera&#10;&#10;AI-generated content may be incorrect.">
            <a:extLst>
              <a:ext uri="{FF2B5EF4-FFF2-40B4-BE49-F238E27FC236}">
                <a16:creationId xmlns:a16="http://schemas.microsoft.com/office/drawing/2014/main" id="{4A3E8789-87ED-547D-9FB2-92F36A43C049}"/>
              </a:ext>
            </a:extLst>
          </p:cNvPr>
          <p:cNvPicPr>
            <a:picLocks noChangeAspect="1"/>
          </p:cNvPicPr>
          <p:nvPr/>
        </p:nvPicPr>
        <p:blipFill>
          <a:blip r:embed="rId4"/>
          <a:stretch>
            <a:fillRect/>
          </a:stretch>
        </p:blipFill>
        <p:spPr>
          <a:xfrm>
            <a:off x="305580" y="386287"/>
            <a:ext cx="8063036" cy="9318573"/>
          </a:xfrm>
          <a:prstGeom prst="rect">
            <a:avLst/>
          </a:prstGeom>
        </p:spPr>
      </p:pic>
    </p:spTree>
    <p:extLst>
      <p:ext uri="{BB962C8B-B14F-4D97-AF65-F5344CB8AC3E}">
        <p14:creationId xmlns:p14="http://schemas.microsoft.com/office/powerpoint/2010/main" val="521568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C0EF8-8E9D-42E4-52B6-1B9B1B61A209}"/>
            </a:ext>
          </a:extLst>
        </p:cNvPr>
        <p:cNvGrpSpPr/>
        <p:nvPr/>
      </p:nvGrpSpPr>
      <p:grpSpPr>
        <a:xfrm>
          <a:off x="0" y="0"/>
          <a:ext cx="0" cy="0"/>
          <a:chOff x="0" y="0"/>
          <a:chExt cx="0" cy="0"/>
        </a:xfrm>
      </p:grpSpPr>
      <p:sp>
        <p:nvSpPr>
          <p:cNvPr id="16" name="Freeform 16">
            <a:extLst>
              <a:ext uri="{FF2B5EF4-FFF2-40B4-BE49-F238E27FC236}">
                <a16:creationId xmlns:a16="http://schemas.microsoft.com/office/drawing/2014/main" id="{0B16BE6B-F643-DCC6-4E12-0335F9A935E6}"/>
              </a:ext>
            </a:extLst>
          </p:cNvPr>
          <p:cNvSpPr/>
          <p:nvPr/>
        </p:nvSpPr>
        <p:spPr>
          <a:xfrm>
            <a:off x="14920954" y="633885"/>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44438E03-E238-F7BB-1C28-F33A95CDB1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3" name="TextBox 2">
            <a:extLst>
              <a:ext uri="{FF2B5EF4-FFF2-40B4-BE49-F238E27FC236}">
                <a16:creationId xmlns:a16="http://schemas.microsoft.com/office/drawing/2014/main" id="{B986BD27-9216-0B0E-8089-D8A5EA840B83}"/>
              </a:ext>
            </a:extLst>
          </p:cNvPr>
          <p:cNvSpPr txBox="1"/>
          <p:nvPr/>
        </p:nvSpPr>
        <p:spPr>
          <a:xfrm>
            <a:off x="10053618" y="2273589"/>
            <a:ext cx="7123819" cy="5749765"/>
          </a:xfrm>
          <a:prstGeom prst="rect">
            <a:avLst/>
          </a:prstGeom>
          <a:noFill/>
        </p:spPr>
        <p:txBody>
          <a:bodyPr wrap="square" lIns="91440" tIns="45720" rIns="91440" bIns="45720" rtlCol="0" anchor="t">
            <a:noAutofit/>
          </a:bodyPr>
          <a:lstStyle/>
          <a:p>
            <a:pPr marL="285750" indent="-285750">
              <a:lnSpc>
                <a:spcPct val="120000"/>
              </a:lnSpc>
              <a:spcAft>
                <a:spcPts val="1200"/>
              </a:spcAft>
              <a:buClr>
                <a:srgbClr val="FF7061"/>
              </a:buClr>
              <a:buFont typeface="Arial" panose="00000400000000000000" pitchFamily="2" charset="0"/>
              <a:buChar char="•"/>
            </a:pPr>
            <a:r>
              <a:rPr lang="ro-RO" sz="2800">
                <a:solidFill>
                  <a:srgbClr val="4649EE"/>
                </a:solidFill>
                <a:latin typeface="Poppins ExtraBold"/>
                <a:cs typeface="Poppins ExtraBold"/>
              </a:rPr>
              <a:t>Cum ajută cursul?</a:t>
            </a:r>
            <a:endParaRPr lang="en-US" sz="2800">
              <a:latin typeface="Poppins ExtraBold"/>
              <a:cs typeface="Poppins ExtraBold"/>
            </a:endParaRPr>
          </a:p>
          <a:p>
            <a:pPr marL="457200" indent="-457200">
              <a:lnSpc>
                <a:spcPct val="120000"/>
              </a:lnSpc>
              <a:spcAft>
                <a:spcPts val="1200"/>
              </a:spcAft>
              <a:buFont typeface="Poppins Light,Sans-Serif" panose="00000400000000000000" pitchFamily="2" charset="0"/>
              <a:buChar char="•"/>
            </a:pPr>
            <a:r>
              <a:rPr lang="ro-RO" sz="2800">
                <a:solidFill>
                  <a:srgbClr val="FF7061"/>
                </a:solidFill>
                <a:latin typeface="Poppins ExtraBold"/>
                <a:cs typeface="Poppins ExtraBold"/>
              </a:rPr>
              <a:t>M2 &amp; M3</a:t>
            </a:r>
            <a:r>
              <a:rPr lang="ro-RO" sz="2800">
                <a:latin typeface="Poppins Light"/>
                <a:cs typeface="Poppins Light"/>
              </a:rPr>
              <a:t>: înțelegerea conținutului înșelător și a mecanismelor digitale.</a:t>
            </a:r>
            <a:endParaRPr lang="ro-RO"/>
          </a:p>
          <a:p>
            <a:pPr marL="457200" indent="-457200">
              <a:lnSpc>
                <a:spcPct val="120000"/>
              </a:lnSpc>
              <a:spcAft>
                <a:spcPts val="1200"/>
              </a:spcAft>
              <a:buFont typeface="Poppins Light,Sans-Serif" panose="00000400000000000000" pitchFamily="2" charset="0"/>
              <a:buChar char="•"/>
            </a:pPr>
            <a:r>
              <a:rPr lang="ro-RO" sz="2800">
                <a:solidFill>
                  <a:srgbClr val="FF7061"/>
                </a:solidFill>
                <a:latin typeface="Poppins ExtraBold"/>
                <a:cs typeface="Poppins ExtraBold"/>
              </a:rPr>
              <a:t>M4</a:t>
            </a:r>
            <a:r>
              <a:rPr lang="ro-RO" sz="2800">
                <a:latin typeface="Poppins Light"/>
                <a:cs typeface="Poppins Light"/>
              </a:rPr>
              <a:t>: discuții despre cum funcționează platformele și vizibilitatea conținutului.</a:t>
            </a:r>
            <a:endParaRPr lang="ro-RO"/>
          </a:p>
          <a:p>
            <a:pPr marL="457200" indent="-457200">
              <a:lnSpc>
                <a:spcPct val="120000"/>
              </a:lnSpc>
              <a:spcAft>
                <a:spcPts val="1200"/>
              </a:spcAft>
              <a:buFont typeface="Poppins Light,Sans-Serif" panose="00000400000000000000" pitchFamily="2" charset="0"/>
              <a:buChar char="•"/>
            </a:pPr>
            <a:r>
              <a:rPr lang="ro-RO" sz="2800">
                <a:solidFill>
                  <a:srgbClr val="FF7061"/>
                </a:solidFill>
                <a:latin typeface="Poppins ExtraBold"/>
                <a:cs typeface="Poppins ExtraBold"/>
              </a:rPr>
              <a:t>M6</a:t>
            </a:r>
            <a:r>
              <a:rPr lang="ro-RO" sz="2800">
                <a:latin typeface="Poppins Light"/>
                <a:cs typeface="Poppins Light"/>
              </a:rPr>
              <a:t>: înțelegerea obiceiurilor media ale elevilor, fără judecată.</a:t>
            </a:r>
            <a:endParaRPr lang="ro-RO"/>
          </a:p>
          <a:p>
            <a:pPr marL="457200" indent="-457200">
              <a:lnSpc>
                <a:spcPct val="120000"/>
              </a:lnSpc>
              <a:spcAft>
                <a:spcPts val="1200"/>
              </a:spcAft>
              <a:buFont typeface="Poppins Light,Sans-Serif" panose="00000400000000000000" pitchFamily="2" charset="0"/>
              <a:buChar char="•"/>
            </a:pPr>
            <a:r>
              <a:rPr lang="ro-RO" sz="2800">
                <a:solidFill>
                  <a:srgbClr val="FF7061"/>
                </a:solidFill>
                <a:latin typeface="Poppins ExtraBold"/>
                <a:cs typeface="Poppins ExtraBold"/>
              </a:rPr>
              <a:t>M7 &amp; M8</a:t>
            </a:r>
            <a:r>
              <a:rPr lang="ro-RO" sz="2800">
                <a:latin typeface="Poppins Light"/>
                <a:cs typeface="Poppins Light"/>
              </a:rPr>
              <a:t>: dezvoltarea gândirii critice și a cetățeniei digitale.</a:t>
            </a:r>
            <a:endParaRPr lang="ro-RO"/>
          </a:p>
        </p:txBody>
      </p:sp>
      <p:pic>
        <p:nvPicPr>
          <p:cNvPr id="2" name="Picture 1" descr="A person smiling at camera&#10;&#10;AI-generated content may be incorrect.">
            <a:extLst>
              <a:ext uri="{FF2B5EF4-FFF2-40B4-BE49-F238E27FC236}">
                <a16:creationId xmlns:a16="http://schemas.microsoft.com/office/drawing/2014/main" id="{B46775EE-EFDB-281B-B7A1-18921A66449D}"/>
              </a:ext>
            </a:extLst>
          </p:cNvPr>
          <p:cNvPicPr>
            <a:picLocks noChangeAspect="1"/>
          </p:cNvPicPr>
          <p:nvPr/>
        </p:nvPicPr>
        <p:blipFill>
          <a:blip r:embed="rId4"/>
          <a:stretch>
            <a:fillRect/>
          </a:stretch>
        </p:blipFill>
        <p:spPr>
          <a:xfrm>
            <a:off x="305580" y="386287"/>
            <a:ext cx="8063036" cy="9318573"/>
          </a:xfrm>
          <a:prstGeom prst="rect">
            <a:avLst/>
          </a:prstGeom>
        </p:spPr>
      </p:pic>
    </p:spTree>
    <p:extLst>
      <p:ext uri="{BB962C8B-B14F-4D97-AF65-F5344CB8AC3E}">
        <p14:creationId xmlns:p14="http://schemas.microsoft.com/office/powerpoint/2010/main" val="30511084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85AFF-BBA9-3B18-55BF-01B51D86BC27}"/>
            </a:ext>
          </a:extLst>
        </p:cNvPr>
        <p:cNvGrpSpPr/>
        <p:nvPr/>
      </p:nvGrpSpPr>
      <p:grpSpPr>
        <a:xfrm>
          <a:off x="0" y="0"/>
          <a:ext cx="0" cy="0"/>
          <a:chOff x="0" y="0"/>
          <a:chExt cx="0" cy="0"/>
        </a:xfrm>
      </p:grpSpPr>
      <p:sp>
        <p:nvSpPr>
          <p:cNvPr id="16" name="Freeform 16">
            <a:extLst>
              <a:ext uri="{FF2B5EF4-FFF2-40B4-BE49-F238E27FC236}">
                <a16:creationId xmlns:a16="http://schemas.microsoft.com/office/drawing/2014/main" id="{4810368B-C34F-7961-DBB6-2F657E735BAE}"/>
              </a:ext>
            </a:extLst>
          </p:cNvPr>
          <p:cNvSpPr/>
          <p:nvPr/>
        </p:nvSpPr>
        <p:spPr>
          <a:xfrm>
            <a:off x="14775181" y="580710"/>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2614086E-2951-F7A6-CB30-2351633A6D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pic>
        <p:nvPicPr>
          <p:cNvPr id="4" name="Picture 3" descr="A group of people in a crowd&#10;&#10;AI-generated content may be incorrect.">
            <a:extLst>
              <a:ext uri="{FF2B5EF4-FFF2-40B4-BE49-F238E27FC236}">
                <a16:creationId xmlns:a16="http://schemas.microsoft.com/office/drawing/2014/main" id="{5E37E891-8C1F-5F8E-D726-BF9D7EAD9D45}"/>
              </a:ext>
            </a:extLst>
          </p:cNvPr>
          <p:cNvPicPr>
            <a:picLocks noChangeAspect="1"/>
          </p:cNvPicPr>
          <p:nvPr/>
        </p:nvPicPr>
        <p:blipFill>
          <a:blip r:embed="rId4"/>
          <a:stretch>
            <a:fillRect/>
          </a:stretch>
        </p:blipFill>
        <p:spPr>
          <a:xfrm>
            <a:off x="298450" y="1080943"/>
            <a:ext cx="8558646" cy="8136660"/>
          </a:xfrm>
          <a:prstGeom prst="rect">
            <a:avLst/>
          </a:prstGeom>
        </p:spPr>
      </p:pic>
      <p:sp>
        <p:nvSpPr>
          <p:cNvPr id="6" name="TextBox 5">
            <a:extLst>
              <a:ext uri="{FF2B5EF4-FFF2-40B4-BE49-F238E27FC236}">
                <a16:creationId xmlns:a16="http://schemas.microsoft.com/office/drawing/2014/main" id="{C48370DC-D24E-607C-58DF-A21FEA5150B2}"/>
              </a:ext>
            </a:extLst>
          </p:cNvPr>
          <p:cNvSpPr txBox="1"/>
          <p:nvPr/>
        </p:nvSpPr>
        <p:spPr>
          <a:xfrm>
            <a:off x="10053618" y="2389044"/>
            <a:ext cx="7123819" cy="5969128"/>
          </a:xfrm>
          <a:prstGeom prst="rect">
            <a:avLst/>
          </a:prstGeom>
          <a:noFill/>
        </p:spPr>
        <p:txBody>
          <a:bodyPr wrap="square" lIns="91440" tIns="45720" rIns="91440" bIns="45720" rtlCol="0" anchor="t">
            <a:noAutofit/>
          </a:bodyPr>
          <a:lstStyle/>
          <a:p>
            <a:pPr marL="457200" indent="-457200">
              <a:lnSpc>
                <a:spcPct val="120000"/>
              </a:lnSpc>
              <a:spcAft>
                <a:spcPts val="1200"/>
              </a:spcAft>
              <a:buClr>
                <a:srgbClr val="FF7061"/>
              </a:buClr>
              <a:buFont typeface="Poppins Light" panose="00000400000000000000" pitchFamily="2" charset="0"/>
              <a:buChar char="•"/>
            </a:pPr>
            <a:r>
              <a:rPr lang="ro-RO" sz="2800">
                <a:latin typeface="Poppins Light"/>
                <a:ea typeface="+mn-lt"/>
                <a:cs typeface="Poppins Light"/>
              </a:rPr>
              <a:t>19</a:t>
            </a:r>
            <a:r>
              <a:rPr lang="ro-RO" sz="2800">
                <a:solidFill>
                  <a:srgbClr val="000000"/>
                </a:solidFill>
                <a:latin typeface="Poppins Light"/>
                <a:ea typeface="+mn-lt"/>
                <a:cs typeface="Poppins Light"/>
              </a:rPr>
              <a:t>% dintre </a:t>
            </a:r>
            <a:r>
              <a:rPr lang="ro-RO" sz="2800">
                <a:latin typeface="Poppins Light"/>
                <a:ea typeface="+mn-lt"/>
                <a:cs typeface="Poppins Light"/>
              </a:rPr>
              <a:t>tinerii români cred că </a:t>
            </a:r>
            <a:br>
              <a:rPr lang="ro-RO" sz="2800">
                <a:solidFill>
                  <a:srgbClr val="000000"/>
                </a:solidFill>
                <a:latin typeface="Poppins Light"/>
                <a:ea typeface="+mn-lt"/>
                <a:cs typeface="Poppins Light"/>
              </a:rPr>
            </a:br>
            <a:r>
              <a:rPr lang="ro-RO" sz="2800">
                <a:solidFill>
                  <a:srgbClr val="4649EE"/>
                </a:solidFill>
                <a:latin typeface="Poppins ExtraBold"/>
                <a:ea typeface="+mn-lt"/>
                <a:cs typeface="Poppins Light"/>
              </a:rPr>
              <a:t>nu au fost expuși</a:t>
            </a:r>
            <a:r>
              <a:rPr lang="ro-RO" sz="2800">
                <a:latin typeface="Poppins Light"/>
                <a:ea typeface="+mn-lt"/>
                <a:cs typeface="Poppins Light"/>
              </a:rPr>
              <a:t> deloc la dezinformare, cel mai mare procent din UE.</a:t>
            </a:r>
            <a:endParaRPr lang="en-US" sz="2800">
              <a:latin typeface="Poppins Light"/>
              <a:ea typeface="+mn-lt"/>
              <a:cs typeface="Calibri"/>
            </a:endParaRPr>
          </a:p>
          <a:p>
            <a:pPr marL="457200" indent="-457200">
              <a:lnSpc>
                <a:spcPct val="120000"/>
              </a:lnSpc>
              <a:spcAft>
                <a:spcPts val="1200"/>
              </a:spcAft>
              <a:buClr>
                <a:srgbClr val="FF7061"/>
              </a:buClr>
              <a:buFont typeface="Poppins Light" panose="00000400000000000000" pitchFamily="2" charset="0"/>
              <a:buChar char="•"/>
            </a:pPr>
            <a:r>
              <a:rPr lang="ro-RO" sz="2800">
                <a:latin typeface="Poppins Light"/>
                <a:ea typeface="+mn-lt"/>
                <a:cs typeface="Poppins Light"/>
              </a:rPr>
              <a:t>Tinerii români sunt mai </a:t>
            </a:r>
            <a:r>
              <a:rPr lang="ro-RO" sz="2800">
                <a:solidFill>
                  <a:srgbClr val="4649EE"/>
                </a:solidFill>
                <a:latin typeface="Poppins ExtraBold"/>
                <a:ea typeface="+mn-lt"/>
                <a:cs typeface="Poppins Light"/>
              </a:rPr>
              <a:t>încrezători </a:t>
            </a:r>
            <a:r>
              <a:rPr lang="ro-RO" sz="2800">
                <a:solidFill>
                  <a:srgbClr val="000000"/>
                </a:solidFill>
                <a:latin typeface="Poppins Light"/>
                <a:ea typeface="+mn-lt"/>
                <a:cs typeface="Poppins Light"/>
              </a:rPr>
              <a:t>decât media </a:t>
            </a:r>
            <a:r>
              <a:rPr lang="ro-RO" sz="2800">
                <a:latin typeface="Poppins Light"/>
                <a:ea typeface="+mn-lt"/>
                <a:cs typeface="Poppins Light"/>
              </a:rPr>
              <a:t>europeană în capacitatea lor de a recunoaște dezinformarea.</a:t>
            </a:r>
            <a:endParaRPr lang="en-US"/>
          </a:p>
          <a:p>
            <a:pPr marL="457200" indent="-457200">
              <a:lnSpc>
                <a:spcPct val="120000"/>
              </a:lnSpc>
              <a:spcAft>
                <a:spcPts val="1200"/>
              </a:spcAft>
              <a:buClr>
                <a:srgbClr val="FF7061"/>
              </a:buClr>
              <a:buFont typeface="Poppins Light" panose="00000400000000000000" pitchFamily="2" charset="0"/>
              <a:buChar char="•"/>
            </a:pPr>
            <a:r>
              <a:rPr lang="ro-RO" sz="2800">
                <a:latin typeface="Poppins Light"/>
                <a:ea typeface="+mn-lt"/>
                <a:cs typeface="Poppins Light"/>
              </a:rPr>
              <a:t>Principalele lor surse de informare: social media, TV și presa online; preferințele diferă de tendințele UE.</a:t>
            </a:r>
            <a:endParaRPr lang="ro-RO"/>
          </a:p>
        </p:txBody>
      </p:sp>
      <p:sp>
        <p:nvSpPr>
          <p:cNvPr id="2" name="TextBox 1">
            <a:extLst>
              <a:ext uri="{FF2B5EF4-FFF2-40B4-BE49-F238E27FC236}">
                <a16:creationId xmlns:a16="http://schemas.microsoft.com/office/drawing/2014/main" id="{0484EAB8-8691-5D35-F2C1-0AA30F64AE0D}"/>
              </a:ext>
            </a:extLst>
          </p:cNvPr>
          <p:cNvSpPr txBox="1"/>
          <p:nvPr/>
        </p:nvSpPr>
        <p:spPr>
          <a:xfrm>
            <a:off x="1714500" y="9221491"/>
            <a:ext cx="705172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r"/>
            <a:r>
              <a:rPr lang="en-US">
                <a:solidFill>
                  <a:srgbClr val="595D69"/>
                </a:solidFill>
                <a:latin typeface="Poppins Light"/>
                <a:ea typeface="Rubik"/>
                <a:cs typeface="Rubik"/>
              </a:rPr>
              <a:t>Data: 17-02-2025 15:48</a:t>
            </a:r>
            <a:endParaRPr lang="en-US">
              <a:latin typeface="Poppins Light"/>
              <a:cs typeface="Poppins Light"/>
            </a:endParaRPr>
          </a:p>
        </p:txBody>
      </p:sp>
    </p:spTree>
    <p:extLst>
      <p:ext uri="{BB962C8B-B14F-4D97-AF65-F5344CB8AC3E}">
        <p14:creationId xmlns:p14="http://schemas.microsoft.com/office/powerpoint/2010/main" val="9465775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05AD3-780F-58BB-3462-0380C4D4011A}"/>
            </a:ext>
          </a:extLst>
        </p:cNvPr>
        <p:cNvGrpSpPr/>
        <p:nvPr/>
      </p:nvGrpSpPr>
      <p:grpSpPr>
        <a:xfrm>
          <a:off x="0" y="0"/>
          <a:ext cx="0" cy="0"/>
          <a:chOff x="0" y="0"/>
          <a:chExt cx="0" cy="0"/>
        </a:xfrm>
      </p:grpSpPr>
      <p:sp>
        <p:nvSpPr>
          <p:cNvPr id="16" name="Freeform 16">
            <a:extLst>
              <a:ext uri="{FF2B5EF4-FFF2-40B4-BE49-F238E27FC236}">
                <a16:creationId xmlns:a16="http://schemas.microsoft.com/office/drawing/2014/main" id="{4B8654D3-6AA6-A5D0-8FF4-1BCBF3DD0A42}"/>
              </a:ext>
            </a:extLst>
          </p:cNvPr>
          <p:cNvSpPr/>
          <p:nvPr/>
        </p:nvSpPr>
        <p:spPr>
          <a:xfrm>
            <a:off x="14894450" y="574232"/>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263D5401-7554-A68C-86CC-AFBF1402A9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pic>
        <p:nvPicPr>
          <p:cNvPr id="4" name="Picture 3" descr="A group of people in a crowd&#10;&#10;AI-generated content may be incorrect.">
            <a:extLst>
              <a:ext uri="{FF2B5EF4-FFF2-40B4-BE49-F238E27FC236}">
                <a16:creationId xmlns:a16="http://schemas.microsoft.com/office/drawing/2014/main" id="{18BFFD7A-8DA6-D474-D199-03711B5BA625}"/>
              </a:ext>
            </a:extLst>
          </p:cNvPr>
          <p:cNvPicPr>
            <a:picLocks noChangeAspect="1"/>
          </p:cNvPicPr>
          <p:nvPr/>
        </p:nvPicPr>
        <p:blipFill>
          <a:blip r:embed="rId4"/>
          <a:stretch>
            <a:fillRect/>
          </a:stretch>
        </p:blipFill>
        <p:spPr>
          <a:xfrm>
            <a:off x="338206" y="1075170"/>
            <a:ext cx="8558646" cy="8136660"/>
          </a:xfrm>
          <a:prstGeom prst="rect">
            <a:avLst/>
          </a:prstGeom>
        </p:spPr>
      </p:pic>
      <p:sp>
        <p:nvSpPr>
          <p:cNvPr id="6" name="TextBox 5">
            <a:extLst>
              <a:ext uri="{FF2B5EF4-FFF2-40B4-BE49-F238E27FC236}">
                <a16:creationId xmlns:a16="http://schemas.microsoft.com/office/drawing/2014/main" id="{91A2E2CE-00AC-E00A-F786-A0D1913DFE0A}"/>
              </a:ext>
            </a:extLst>
          </p:cNvPr>
          <p:cNvSpPr txBox="1"/>
          <p:nvPr/>
        </p:nvSpPr>
        <p:spPr>
          <a:xfrm>
            <a:off x="10053618" y="2389044"/>
            <a:ext cx="7123819" cy="6823491"/>
          </a:xfrm>
          <a:prstGeom prst="rect">
            <a:avLst/>
          </a:prstGeom>
          <a:noFill/>
        </p:spPr>
        <p:txBody>
          <a:bodyPr wrap="square" lIns="91440" tIns="45720" rIns="91440" bIns="45720" rtlCol="0" anchor="t">
            <a:noAutofit/>
          </a:bodyPr>
          <a:lstStyle/>
          <a:p>
            <a:pPr>
              <a:lnSpc>
                <a:spcPct val="120000"/>
              </a:lnSpc>
              <a:spcAft>
                <a:spcPts val="1200"/>
              </a:spcAft>
              <a:buClr>
                <a:srgbClr val="FF7061"/>
              </a:buClr>
            </a:pPr>
            <a:r>
              <a:rPr lang="ro-RO" sz="2800" dirty="0">
                <a:solidFill>
                  <a:srgbClr val="4649EE"/>
                </a:solidFill>
                <a:latin typeface="Poppins ExtraBold"/>
                <a:ea typeface="+mn-lt"/>
                <a:cs typeface="Poppins ExtraBold"/>
              </a:rPr>
              <a:t>Cum ajută cursul?</a:t>
            </a:r>
            <a:endParaRPr lang="en-US" sz="2800" dirty="0">
              <a:solidFill>
                <a:srgbClr val="000000"/>
              </a:solidFill>
              <a:latin typeface="Poppins ExtraBold"/>
              <a:ea typeface="+mn-lt"/>
              <a:cs typeface="Poppins ExtraBold"/>
            </a:endParaRPr>
          </a:p>
          <a:p>
            <a:pPr marL="457200" indent="-457200">
              <a:lnSpc>
                <a:spcPct val="120000"/>
              </a:lnSpc>
              <a:spcAft>
                <a:spcPts val="1200"/>
              </a:spcAft>
              <a:buFont typeface="Poppins Light,Sans-Serif" panose="00000400000000000000" pitchFamily="2" charset="0"/>
              <a:buChar char="•"/>
            </a:pPr>
            <a:r>
              <a:rPr lang="ro-RO" sz="2800" dirty="0">
                <a:solidFill>
                  <a:srgbClr val="FF7061"/>
                </a:solidFill>
                <a:latin typeface="Poppins ExtraBold"/>
                <a:ea typeface="+mn-lt"/>
                <a:cs typeface="Poppins Light"/>
              </a:rPr>
              <a:t>M2 &amp; M3</a:t>
            </a:r>
            <a:r>
              <a:rPr lang="ro-RO" sz="2800" dirty="0">
                <a:latin typeface="Poppins Light"/>
                <a:ea typeface="+mn-lt"/>
                <a:cs typeface="Poppins Light"/>
              </a:rPr>
              <a:t>: clarificarea expunerii la dezinformare și a modului în care aceasta poate trece „neobservată”.</a:t>
            </a:r>
            <a:endParaRPr lang="ro-RO" dirty="0"/>
          </a:p>
          <a:p>
            <a:pPr marL="457200" indent="-457200">
              <a:lnSpc>
                <a:spcPct val="120000"/>
              </a:lnSpc>
              <a:spcAft>
                <a:spcPts val="1200"/>
              </a:spcAft>
              <a:buFont typeface="Poppins Light,Sans-Serif" panose="00000400000000000000" pitchFamily="2" charset="0"/>
              <a:buChar char="•"/>
            </a:pPr>
            <a:r>
              <a:rPr lang="ro-RO" sz="2800" dirty="0">
                <a:solidFill>
                  <a:srgbClr val="FF7061"/>
                </a:solidFill>
                <a:latin typeface="Poppins ExtraBold"/>
                <a:ea typeface="+mn-lt"/>
                <a:cs typeface="Poppins Light"/>
              </a:rPr>
              <a:t>M4</a:t>
            </a:r>
            <a:r>
              <a:rPr lang="ro-RO" sz="2800" dirty="0">
                <a:latin typeface="Poppins Light"/>
                <a:ea typeface="+mn-lt"/>
                <a:cs typeface="Poppins Light"/>
              </a:rPr>
              <a:t>: discuții despre funcționarea platformelor și a algoritmilor.</a:t>
            </a:r>
            <a:endParaRPr lang="ro-RO" dirty="0"/>
          </a:p>
          <a:p>
            <a:pPr marL="457200" indent="-457200">
              <a:lnSpc>
                <a:spcPct val="120000"/>
              </a:lnSpc>
              <a:spcAft>
                <a:spcPts val="1200"/>
              </a:spcAft>
              <a:buFont typeface="Poppins Light,Sans-Serif" panose="00000400000000000000" pitchFamily="2" charset="0"/>
              <a:buChar char="•"/>
            </a:pPr>
            <a:r>
              <a:rPr lang="ro-RO" sz="2800" dirty="0">
                <a:solidFill>
                  <a:srgbClr val="FF7061"/>
                </a:solidFill>
                <a:latin typeface="Poppins ExtraBold"/>
                <a:ea typeface="+mn-lt"/>
                <a:cs typeface="Poppins Light"/>
              </a:rPr>
              <a:t>M6</a:t>
            </a:r>
            <a:r>
              <a:rPr lang="ro-RO" sz="2800" dirty="0">
                <a:latin typeface="Poppins Light"/>
                <a:ea typeface="+mn-lt"/>
                <a:cs typeface="Poppins Light"/>
              </a:rPr>
              <a:t>: înțelegerea obiceiurilor media ale elevilor.</a:t>
            </a:r>
            <a:endParaRPr lang="en-US" dirty="0"/>
          </a:p>
          <a:p>
            <a:pPr marL="457200" indent="-457200">
              <a:lnSpc>
                <a:spcPct val="120000"/>
              </a:lnSpc>
              <a:spcAft>
                <a:spcPts val="1200"/>
              </a:spcAft>
              <a:buFont typeface="Poppins Light,Sans-Serif" panose="00000400000000000000" pitchFamily="2" charset="0"/>
              <a:buChar char="•"/>
            </a:pPr>
            <a:r>
              <a:rPr lang="ro-RO" sz="2800" dirty="0">
                <a:solidFill>
                  <a:srgbClr val="FF7061"/>
                </a:solidFill>
                <a:latin typeface="Poppins ExtraBold"/>
                <a:ea typeface="+mn-lt"/>
                <a:cs typeface="Poppins Light"/>
              </a:rPr>
              <a:t>M7 &amp; M8</a:t>
            </a:r>
            <a:r>
              <a:rPr lang="ro-RO" sz="2800" dirty="0">
                <a:latin typeface="Poppins Light"/>
                <a:ea typeface="+mn-lt"/>
                <a:cs typeface="Poppins Light"/>
              </a:rPr>
              <a:t>: dezvoltarea gândirii critice și a comportamentelor responsabile în mediul digital.</a:t>
            </a:r>
            <a:endParaRPr lang="ro-RO" sz="2800" dirty="0">
              <a:latin typeface="Poppins Light"/>
              <a:ea typeface="Calibri"/>
              <a:cs typeface="Poppins Light"/>
            </a:endParaRPr>
          </a:p>
          <a:p>
            <a:pPr marL="457200" indent="-457200">
              <a:lnSpc>
                <a:spcPct val="120000"/>
              </a:lnSpc>
              <a:spcAft>
                <a:spcPts val="1200"/>
              </a:spcAft>
              <a:buFont typeface="Poppins Light,Sans-Serif" panose="00000400000000000000" pitchFamily="2" charset="0"/>
              <a:buChar char="•"/>
            </a:pPr>
            <a:endParaRPr lang="ro-RO" sz="2800" dirty="0">
              <a:latin typeface="Poppins Light"/>
              <a:ea typeface="+mn-lt"/>
              <a:cs typeface="Poppins Light"/>
            </a:endParaRPr>
          </a:p>
          <a:p>
            <a:pPr>
              <a:lnSpc>
                <a:spcPct val="120000"/>
              </a:lnSpc>
              <a:spcAft>
                <a:spcPts val="1200"/>
              </a:spcAft>
              <a:buClr>
                <a:srgbClr val="FF7061"/>
              </a:buClr>
            </a:pPr>
            <a:endParaRPr lang="ro-RO" sz="2800" dirty="0">
              <a:latin typeface="Poppins Light"/>
              <a:ea typeface="Calibri"/>
              <a:cs typeface="Poppins Light"/>
            </a:endParaRPr>
          </a:p>
        </p:txBody>
      </p:sp>
    </p:spTree>
    <p:extLst>
      <p:ext uri="{BB962C8B-B14F-4D97-AF65-F5344CB8AC3E}">
        <p14:creationId xmlns:p14="http://schemas.microsoft.com/office/powerpoint/2010/main" val="19103602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F5A33-0E9B-B343-84B4-D7FEB36144BE}"/>
            </a:ext>
          </a:extLst>
        </p:cNvPr>
        <p:cNvGrpSpPr/>
        <p:nvPr/>
      </p:nvGrpSpPr>
      <p:grpSpPr>
        <a:xfrm>
          <a:off x="0" y="0"/>
          <a:ext cx="0" cy="0"/>
          <a:chOff x="0" y="0"/>
          <a:chExt cx="0" cy="0"/>
        </a:xfrm>
      </p:grpSpPr>
      <p:sp>
        <p:nvSpPr>
          <p:cNvPr id="7" name="TextBox 7">
            <a:extLst>
              <a:ext uri="{FF2B5EF4-FFF2-40B4-BE49-F238E27FC236}">
                <a16:creationId xmlns:a16="http://schemas.microsoft.com/office/drawing/2014/main" id="{E96AB302-433A-02C6-9007-05CBC394CF7A}"/>
              </a:ext>
            </a:extLst>
          </p:cNvPr>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a:extLst>
              <a:ext uri="{FF2B5EF4-FFF2-40B4-BE49-F238E27FC236}">
                <a16:creationId xmlns:a16="http://schemas.microsoft.com/office/drawing/2014/main" id="{5FFD2B7F-E8B4-347D-21FF-368574F6EDDF}"/>
              </a:ext>
            </a:extLst>
          </p:cNvPr>
          <p:cNvSpPr/>
          <p:nvPr/>
        </p:nvSpPr>
        <p:spPr>
          <a:xfrm>
            <a:off x="14181003" y="60437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sp>
        <p:nvSpPr>
          <p:cNvPr id="2" name="TextBox 9">
            <a:extLst>
              <a:ext uri="{FF2B5EF4-FFF2-40B4-BE49-F238E27FC236}">
                <a16:creationId xmlns:a16="http://schemas.microsoft.com/office/drawing/2014/main" id="{FF812760-0939-3A82-7979-43A81EC63DDF}"/>
              </a:ext>
            </a:extLst>
          </p:cNvPr>
          <p:cNvSpPr txBox="1"/>
          <p:nvPr/>
        </p:nvSpPr>
        <p:spPr>
          <a:xfrm>
            <a:off x="3269568" y="1850198"/>
            <a:ext cx="12606535" cy="830997"/>
          </a:xfrm>
          <a:prstGeom prst="rect">
            <a:avLst/>
          </a:prstGeom>
        </p:spPr>
        <p:txBody>
          <a:bodyPr wrap="square" lIns="0" tIns="0" rIns="0" bIns="0" rtlCol="0" anchor="t">
            <a:spAutoFit/>
          </a:bodyPr>
          <a:lstStyle/>
          <a:p>
            <a:r>
              <a:rPr lang="ro-RO" sz="5400" b="1" dirty="0">
                <a:solidFill>
                  <a:srgbClr val="FF0000"/>
                </a:solidFill>
                <a:latin typeface="Poppins ExtraBold" panose="00000900000000000000" pitchFamily="2" charset="0"/>
                <a:cs typeface="Poppins ExtraBold" panose="00000900000000000000" pitchFamily="2" charset="0"/>
              </a:rPr>
              <a:t>Recomandări de politică – nivel UE</a:t>
            </a:r>
            <a:endParaRPr lang="en-US" sz="5400" b="1" dirty="0">
              <a:solidFill>
                <a:srgbClr val="FF0000"/>
              </a:solidFill>
              <a:latin typeface="Poppins ExtraBold" panose="00000900000000000000" pitchFamily="2" charset="0"/>
              <a:cs typeface="Poppins ExtraBold" panose="00000900000000000000" pitchFamily="2" charset="0"/>
            </a:endParaRPr>
          </a:p>
        </p:txBody>
      </p:sp>
      <p:pic>
        <p:nvPicPr>
          <p:cNvPr id="11" name="Picture 10" descr="A red dots on a black background&#10;&#10;Description automatically generated">
            <a:extLst>
              <a:ext uri="{FF2B5EF4-FFF2-40B4-BE49-F238E27FC236}">
                <a16:creationId xmlns:a16="http://schemas.microsoft.com/office/drawing/2014/main" id="{4F9658A5-9780-8F34-23B9-BA34ECD106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pic>
        <p:nvPicPr>
          <p:cNvPr id="8" name="Picture 7">
            <a:extLst>
              <a:ext uri="{FF2B5EF4-FFF2-40B4-BE49-F238E27FC236}">
                <a16:creationId xmlns:a16="http://schemas.microsoft.com/office/drawing/2014/main" id="{61397882-94FD-4CDB-941B-B2A8710FC0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6077" y="608146"/>
            <a:ext cx="5631051" cy="996696"/>
          </a:xfrm>
          <a:prstGeom prst="rect">
            <a:avLst/>
          </a:prstGeom>
        </p:spPr>
      </p:pic>
      <p:sp>
        <p:nvSpPr>
          <p:cNvPr id="9" name="Freeform 6">
            <a:extLst>
              <a:ext uri="{FF2B5EF4-FFF2-40B4-BE49-F238E27FC236}">
                <a16:creationId xmlns:a16="http://schemas.microsoft.com/office/drawing/2014/main" id="{9654D2F9-0A4A-45AC-850F-1FEC46D165A2}"/>
              </a:ext>
            </a:extLst>
          </p:cNvPr>
          <p:cNvSpPr/>
          <p:nvPr/>
        </p:nvSpPr>
        <p:spPr>
          <a:xfrm>
            <a:off x="3029107" y="1624007"/>
            <a:ext cx="13980202" cy="1264968"/>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grpSp>
        <p:nvGrpSpPr>
          <p:cNvPr id="4" name="Group 3">
            <a:extLst>
              <a:ext uri="{FF2B5EF4-FFF2-40B4-BE49-F238E27FC236}">
                <a16:creationId xmlns:a16="http://schemas.microsoft.com/office/drawing/2014/main" id="{E198CCDF-EF25-4BAC-A73B-901632DDB37E}"/>
              </a:ext>
            </a:extLst>
          </p:cNvPr>
          <p:cNvGrpSpPr/>
          <p:nvPr/>
        </p:nvGrpSpPr>
        <p:grpSpPr>
          <a:xfrm>
            <a:off x="1073426" y="3209684"/>
            <a:ext cx="16286922" cy="6469169"/>
            <a:chOff x="3566160" y="3638385"/>
            <a:chExt cx="11256429" cy="4892040"/>
          </a:xfrm>
        </p:grpSpPr>
        <p:sp>
          <p:nvSpPr>
            <p:cNvPr id="10" name="Rounded Rectangle 3">
              <a:extLst>
                <a:ext uri="{FF2B5EF4-FFF2-40B4-BE49-F238E27FC236}">
                  <a16:creationId xmlns:a16="http://schemas.microsoft.com/office/drawing/2014/main" id="{14CB8389-D969-4C81-B6CB-3E3CF8FBBF24}"/>
                </a:ext>
              </a:extLst>
            </p:cNvPr>
            <p:cNvSpPr/>
            <p:nvPr/>
          </p:nvSpPr>
          <p:spPr>
            <a:xfrm>
              <a:off x="3566160" y="3638385"/>
              <a:ext cx="3584448" cy="4892040"/>
            </a:xfrm>
            <a:prstGeom prst="roundRect">
              <a:avLst/>
            </a:prstGeom>
            <a:noFill/>
            <a:ln w="28575">
              <a:solidFill>
                <a:srgbClr val="A2C2FC"/>
              </a:solidFill>
            </a:ln>
          </p:spPr>
          <p:style>
            <a:lnRef idx="1">
              <a:schemeClr val="accent1"/>
            </a:lnRef>
            <a:fillRef idx="3">
              <a:schemeClr val="accent1"/>
            </a:fillRef>
            <a:effectRef idx="2">
              <a:schemeClr val="accent1"/>
            </a:effectRef>
            <a:fontRef idx="minor">
              <a:schemeClr val="lt1"/>
            </a:fontRef>
          </p:style>
          <p:txBody>
            <a:bodyPr lIns="164592" tIns="137160" rIns="128016"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spcAft>
                  <a:spcPts val="1000"/>
                </a:spcAft>
                <a:defRPr sz="1800" b="1"/>
              </a:pPr>
              <a:r>
                <a:rPr sz="2200" dirty="0">
                  <a:solidFill>
                    <a:schemeClr val="tx1"/>
                  </a:solidFill>
                </a:rPr>
                <a:t>1. COORDONARE &amp; CADRU COMUN</a:t>
              </a:r>
            </a:p>
            <a:p>
              <a:pPr>
                <a:spcAft>
                  <a:spcPts val="800"/>
                </a:spcAft>
                <a:defRPr sz="1320"/>
              </a:pPr>
              <a:r>
                <a:rPr sz="2200" dirty="0">
                  <a:solidFill>
                    <a:schemeClr val="tx1"/>
                  </a:solidFill>
                </a:rPr>
                <a:t>• </a:t>
              </a:r>
              <a:r>
                <a:rPr sz="2200" dirty="0" err="1">
                  <a:solidFill>
                    <a:schemeClr val="tx1"/>
                  </a:solidFill>
                </a:rPr>
                <a:t>Utilizarea</a:t>
              </a:r>
              <a:r>
                <a:rPr sz="2200" dirty="0">
                  <a:solidFill>
                    <a:schemeClr val="tx1"/>
                  </a:solidFill>
                </a:rPr>
                <a:t> „</a:t>
              </a:r>
              <a:r>
                <a:rPr sz="2200" dirty="0" err="1">
                  <a:solidFill>
                    <a:schemeClr val="tx1"/>
                  </a:solidFill>
                </a:rPr>
                <a:t>Scutului</a:t>
              </a:r>
              <a:r>
                <a:rPr sz="2200" dirty="0">
                  <a:solidFill>
                    <a:schemeClr val="tx1"/>
                  </a:solidFill>
                </a:rPr>
                <a:t> </a:t>
              </a:r>
              <a:r>
                <a:rPr sz="2200" dirty="0" err="1">
                  <a:solidFill>
                    <a:schemeClr val="tx1"/>
                  </a:solidFill>
                </a:rPr>
                <a:t>european</a:t>
              </a:r>
              <a:r>
                <a:rPr sz="2200" dirty="0">
                  <a:solidFill>
                    <a:schemeClr val="tx1"/>
                  </a:solidFill>
                </a:rPr>
                <a:t> al </a:t>
              </a:r>
              <a:r>
                <a:rPr sz="2200" dirty="0" err="1">
                  <a:solidFill>
                    <a:schemeClr val="tx1"/>
                  </a:solidFill>
                </a:rPr>
                <a:t>democrației</a:t>
              </a:r>
              <a:r>
                <a:rPr sz="2200" dirty="0">
                  <a:solidFill>
                    <a:schemeClr val="tx1"/>
                  </a:solidFill>
                </a:rPr>
                <a:t>” </a:t>
              </a:r>
              <a:r>
                <a:rPr sz="2200" dirty="0" err="1">
                  <a:solidFill>
                    <a:schemeClr val="tx1"/>
                  </a:solidFill>
                </a:rPr>
                <a:t>pentru</a:t>
              </a:r>
              <a:r>
                <a:rPr sz="2200" dirty="0">
                  <a:solidFill>
                    <a:schemeClr val="tx1"/>
                  </a:solidFill>
                </a:rPr>
                <a:t> </a:t>
              </a:r>
              <a:r>
                <a:rPr sz="2200" dirty="0" err="1">
                  <a:solidFill>
                    <a:schemeClr val="tx1"/>
                  </a:solidFill>
                </a:rPr>
                <a:t>cartografiere</a:t>
              </a:r>
              <a:r>
                <a:rPr sz="2200" dirty="0">
                  <a:solidFill>
                    <a:schemeClr val="tx1"/>
                  </a:solidFill>
                </a:rPr>
                <a:t>, </a:t>
              </a:r>
              <a:r>
                <a:rPr sz="2200" dirty="0" err="1">
                  <a:solidFill>
                    <a:schemeClr val="tx1"/>
                  </a:solidFill>
                </a:rPr>
                <a:t>coordonare</a:t>
              </a:r>
              <a:r>
                <a:rPr sz="2200" dirty="0">
                  <a:solidFill>
                    <a:schemeClr val="tx1"/>
                  </a:solidFill>
                </a:rPr>
                <a:t> </a:t>
              </a:r>
              <a:r>
                <a:rPr sz="2200" dirty="0" err="1">
                  <a:solidFill>
                    <a:schemeClr val="tx1"/>
                  </a:solidFill>
                </a:rPr>
                <a:t>și</a:t>
              </a:r>
              <a:r>
                <a:rPr sz="2200" dirty="0">
                  <a:solidFill>
                    <a:schemeClr val="tx1"/>
                  </a:solidFill>
                </a:rPr>
                <a:t> </a:t>
              </a:r>
              <a:r>
                <a:rPr sz="2200" dirty="0" err="1">
                  <a:solidFill>
                    <a:schemeClr val="tx1"/>
                  </a:solidFill>
                </a:rPr>
                <a:t>evitarea</a:t>
              </a:r>
              <a:r>
                <a:rPr sz="2200" dirty="0">
                  <a:solidFill>
                    <a:schemeClr val="tx1"/>
                  </a:solidFill>
                </a:rPr>
                <a:t> </a:t>
              </a:r>
              <a:r>
                <a:rPr sz="2200" dirty="0" err="1">
                  <a:solidFill>
                    <a:schemeClr val="tx1"/>
                  </a:solidFill>
                </a:rPr>
                <a:t>suprapunerilor</a:t>
              </a:r>
              <a:r>
                <a:rPr sz="2200" dirty="0">
                  <a:solidFill>
                    <a:schemeClr val="tx1"/>
                  </a:solidFill>
                </a:rPr>
                <a:t>.</a:t>
              </a:r>
            </a:p>
            <a:p>
              <a:pPr>
                <a:spcAft>
                  <a:spcPts val="800"/>
                </a:spcAft>
                <a:defRPr sz="1320"/>
              </a:pPr>
              <a:r>
                <a:rPr sz="2200" dirty="0">
                  <a:solidFill>
                    <a:schemeClr val="tx1"/>
                  </a:solidFill>
                </a:rPr>
                <a:t>• </a:t>
              </a:r>
              <a:r>
                <a:rPr sz="2200" dirty="0" err="1">
                  <a:solidFill>
                    <a:schemeClr val="tx1"/>
                  </a:solidFill>
                </a:rPr>
                <a:t>Cadru</a:t>
              </a:r>
              <a:r>
                <a:rPr sz="2200" dirty="0">
                  <a:solidFill>
                    <a:schemeClr val="tx1"/>
                  </a:solidFill>
                </a:rPr>
                <a:t> UE </a:t>
              </a:r>
              <a:r>
                <a:rPr sz="2200" dirty="0" err="1">
                  <a:solidFill>
                    <a:schemeClr val="tx1"/>
                  </a:solidFill>
                </a:rPr>
                <a:t>pentru</a:t>
              </a:r>
              <a:r>
                <a:rPr sz="2200" dirty="0">
                  <a:solidFill>
                    <a:schemeClr val="tx1"/>
                  </a:solidFill>
                </a:rPr>
                <a:t> </a:t>
              </a:r>
              <a:r>
                <a:rPr sz="2200" dirty="0" err="1">
                  <a:solidFill>
                    <a:schemeClr val="tx1"/>
                  </a:solidFill>
                </a:rPr>
                <a:t>educația</a:t>
              </a:r>
              <a:r>
                <a:rPr sz="2200" dirty="0">
                  <a:solidFill>
                    <a:schemeClr val="tx1"/>
                  </a:solidFill>
                </a:rPr>
                <a:t> media </a:t>
              </a:r>
              <a:r>
                <a:rPr sz="2200" dirty="0" err="1">
                  <a:solidFill>
                    <a:schemeClr val="tx1"/>
                  </a:solidFill>
                </a:rPr>
                <a:t>și</a:t>
              </a:r>
              <a:r>
                <a:rPr sz="2200" dirty="0">
                  <a:solidFill>
                    <a:schemeClr val="tx1"/>
                  </a:solidFill>
                </a:rPr>
                <a:t> </a:t>
              </a:r>
              <a:r>
                <a:rPr sz="2200" dirty="0" err="1">
                  <a:solidFill>
                    <a:schemeClr val="tx1"/>
                  </a:solidFill>
                </a:rPr>
                <a:t>combaterea</a:t>
              </a:r>
              <a:r>
                <a:rPr sz="2200" dirty="0">
                  <a:solidFill>
                    <a:schemeClr val="tx1"/>
                  </a:solidFill>
                </a:rPr>
                <a:t> </a:t>
              </a:r>
              <a:r>
                <a:rPr sz="2200" dirty="0" err="1">
                  <a:solidFill>
                    <a:schemeClr val="tx1"/>
                  </a:solidFill>
                </a:rPr>
                <a:t>dezinformării</a:t>
              </a:r>
              <a:r>
                <a:rPr sz="2200" dirty="0">
                  <a:solidFill>
                    <a:schemeClr val="tx1"/>
                  </a:solidFill>
                </a:rPr>
                <a:t>, </a:t>
              </a:r>
              <a:r>
                <a:rPr sz="2200" dirty="0" err="1">
                  <a:solidFill>
                    <a:schemeClr val="tx1"/>
                  </a:solidFill>
                </a:rPr>
                <a:t>flexibil</a:t>
              </a:r>
              <a:r>
                <a:rPr sz="2200" dirty="0">
                  <a:solidFill>
                    <a:schemeClr val="tx1"/>
                  </a:solidFill>
                </a:rPr>
                <a:t> </a:t>
              </a:r>
              <a:r>
                <a:rPr sz="2200" dirty="0" err="1">
                  <a:solidFill>
                    <a:schemeClr val="tx1"/>
                  </a:solidFill>
                </a:rPr>
                <a:t>și</a:t>
              </a:r>
              <a:r>
                <a:rPr sz="2200" dirty="0">
                  <a:solidFill>
                    <a:schemeClr val="tx1"/>
                  </a:solidFill>
                </a:rPr>
                <a:t> </a:t>
              </a:r>
              <a:r>
                <a:rPr sz="2200" dirty="0" err="1">
                  <a:solidFill>
                    <a:schemeClr val="tx1"/>
                  </a:solidFill>
                </a:rPr>
                <a:t>compatibil</a:t>
              </a:r>
              <a:r>
                <a:rPr sz="2200" dirty="0">
                  <a:solidFill>
                    <a:schemeClr val="tx1"/>
                  </a:solidFill>
                </a:rPr>
                <a:t> cu </a:t>
              </a:r>
              <a:r>
                <a:rPr sz="2200" dirty="0" err="1">
                  <a:solidFill>
                    <a:schemeClr val="tx1"/>
                  </a:solidFill>
                </a:rPr>
                <a:t>subsidiaritatea</a:t>
              </a:r>
              <a:r>
                <a:rPr sz="2200" dirty="0">
                  <a:solidFill>
                    <a:schemeClr val="tx1"/>
                  </a:solidFill>
                </a:rPr>
                <a:t>.</a:t>
              </a:r>
            </a:p>
            <a:p>
              <a:pPr>
                <a:spcAft>
                  <a:spcPts val="800"/>
                </a:spcAft>
                <a:defRPr sz="1320"/>
              </a:pPr>
              <a:r>
                <a:rPr sz="2200" dirty="0">
                  <a:solidFill>
                    <a:schemeClr val="tx1"/>
                  </a:solidFill>
                </a:rPr>
                <a:t>• </a:t>
              </a:r>
              <a:r>
                <a:rPr sz="2200" dirty="0" err="1">
                  <a:solidFill>
                    <a:schemeClr val="tx1"/>
                  </a:solidFill>
                </a:rPr>
                <a:t>Definirea</a:t>
              </a:r>
              <a:r>
                <a:rPr sz="2200" dirty="0">
                  <a:solidFill>
                    <a:schemeClr val="tx1"/>
                  </a:solidFill>
                </a:rPr>
                <a:t> </a:t>
              </a:r>
              <a:r>
                <a:rPr sz="2200" dirty="0" err="1">
                  <a:solidFill>
                    <a:schemeClr val="tx1"/>
                  </a:solidFill>
                </a:rPr>
                <a:t>clară</a:t>
              </a:r>
              <a:r>
                <a:rPr sz="2200" dirty="0">
                  <a:solidFill>
                    <a:schemeClr val="tx1"/>
                  </a:solidFill>
                </a:rPr>
                <a:t> a </a:t>
              </a:r>
              <a:r>
                <a:rPr sz="2200" dirty="0" err="1">
                  <a:solidFill>
                    <a:schemeClr val="tx1"/>
                  </a:solidFill>
                </a:rPr>
                <a:t>rolurilor</a:t>
              </a:r>
              <a:r>
                <a:rPr sz="2200" dirty="0">
                  <a:solidFill>
                    <a:schemeClr val="tx1"/>
                  </a:solidFill>
                </a:rPr>
                <a:t>: UE </a:t>
              </a:r>
              <a:r>
                <a:rPr sz="2200" dirty="0" err="1">
                  <a:solidFill>
                    <a:schemeClr val="tx1"/>
                  </a:solidFill>
                </a:rPr>
                <a:t>coordonează</a:t>
              </a:r>
              <a:r>
                <a:rPr sz="2200" dirty="0">
                  <a:solidFill>
                    <a:schemeClr val="tx1"/>
                  </a:solidFill>
                </a:rPr>
                <a:t>, </a:t>
              </a:r>
              <a:r>
                <a:rPr sz="2200" dirty="0" err="1">
                  <a:solidFill>
                    <a:schemeClr val="tx1"/>
                  </a:solidFill>
                </a:rPr>
                <a:t>finanțează</a:t>
              </a:r>
              <a:r>
                <a:rPr sz="2200" dirty="0">
                  <a:solidFill>
                    <a:schemeClr val="tx1"/>
                  </a:solidFill>
                </a:rPr>
                <a:t> </a:t>
              </a:r>
              <a:r>
                <a:rPr sz="2200" dirty="0" err="1">
                  <a:solidFill>
                    <a:schemeClr val="tx1"/>
                  </a:solidFill>
                </a:rPr>
                <a:t>și</a:t>
              </a:r>
              <a:r>
                <a:rPr sz="2200" dirty="0">
                  <a:solidFill>
                    <a:schemeClr val="tx1"/>
                  </a:solidFill>
                </a:rPr>
                <a:t> </a:t>
              </a:r>
              <a:r>
                <a:rPr sz="2200" dirty="0" err="1">
                  <a:solidFill>
                    <a:schemeClr val="tx1"/>
                  </a:solidFill>
                </a:rPr>
                <a:t>reglementează</a:t>
              </a:r>
              <a:r>
                <a:rPr sz="2200" dirty="0">
                  <a:solidFill>
                    <a:schemeClr val="tx1"/>
                  </a:solidFill>
                </a:rPr>
                <a:t>; </a:t>
              </a:r>
              <a:r>
                <a:rPr sz="2200" dirty="0" err="1">
                  <a:solidFill>
                    <a:schemeClr val="tx1"/>
                  </a:solidFill>
                </a:rPr>
                <a:t>statele</a:t>
              </a:r>
              <a:r>
                <a:rPr sz="2200" dirty="0">
                  <a:solidFill>
                    <a:schemeClr val="tx1"/>
                  </a:solidFill>
                </a:rPr>
                <a:t> </a:t>
              </a:r>
              <a:r>
                <a:rPr sz="2200" dirty="0" err="1">
                  <a:solidFill>
                    <a:schemeClr val="tx1"/>
                  </a:solidFill>
                </a:rPr>
                <a:t>adaptează</a:t>
              </a:r>
              <a:r>
                <a:rPr sz="2200" dirty="0">
                  <a:solidFill>
                    <a:schemeClr val="tx1"/>
                  </a:solidFill>
                </a:rPr>
                <a:t> </a:t>
              </a:r>
              <a:r>
                <a:rPr sz="2200" dirty="0" err="1">
                  <a:solidFill>
                    <a:schemeClr val="tx1"/>
                  </a:solidFill>
                </a:rPr>
                <a:t>și</a:t>
              </a:r>
              <a:r>
                <a:rPr sz="2200" dirty="0">
                  <a:solidFill>
                    <a:schemeClr val="tx1"/>
                  </a:solidFill>
                </a:rPr>
                <a:t> </a:t>
              </a:r>
              <a:r>
                <a:rPr sz="2200" dirty="0" err="1">
                  <a:solidFill>
                    <a:schemeClr val="tx1"/>
                  </a:solidFill>
                </a:rPr>
                <a:t>implementează</a:t>
              </a:r>
              <a:r>
                <a:rPr sz="2200" dirty="0">
                  <a:solidFill>
                    <a:schemeClr val="tx1"/>
                  </a:solidFill>
                </a:rPr>
                <a:t>.</a:t>
              </a:r>
            </a:p>
            <a:p>
              <a:pPr>
                <a:spcAft>
                  <a:spcPts val="800"/>
                </a:spcAft>
                <a:defRPr sz="1320"/>
              </a:pPr>
              <a:r>
                <a:rPr sz="2200" dirty="0">
                  <a:solidFill>
                    <a:schemeClr val="tx1"/>
                  </a:solidFill>
                </a:rPr>
                <a:t>• </a:t>
              </a:r>
              <a:r>
                <a:rPr sz="2200" dirty="0" err="1">
                  <a:solidFill>
                    <a:schemeClr val="tx1"/>
                  </a:solidFill>
                </a:rPr>
                <a:t>Indicatori</a:t>
              </a:r>
              <a:r>
                <a:rPr sz="2200" dirty="0">
                  <a:solidFill>
                    <a:schemeClr val="tx1"/>
                  </a:solidFill>
                </a:rPr>
                <a:t> </a:t>
              </a:r>
              <a:r>
                <a:rPr sz="2200" dirty="0" err="1">
                  <a:solidFill>
                    <a:schemeClr val="tx1"/>
                  </a:solidFill>
                </a:rPr>
                <a:t>comuni</a:t>
              </a:r>
              <a:r>
                <a:rPr sz="2200" dirty="0">
                  <a:solidFill>
                    <a:schemeClr val="tx1"/>
                  </a:solidFill>
                </a:rPr>
                <a:t> </a:t>
              </a:r>
              <a:r>
                <a:rPr sz="2200" dirty="0" err="1">
                  <a:solidFill>
                    <a:schemeClr val="tx1"/>
                  </a:solidFill>
                </a:rPr>
                <a:t>și</a:t>
              </a:r>
              <a:r>
                <a:rPr sz="2200" dirty="0">
                  <a:solidFill>
                    <a:schemeClr val="tx1"/>
                  </a:solidFill>
                </a:rPr>
                <a:t> </a:t>
              </a:r>
              <a:r>
                <a:rPr sz="2200" dirty="0" err="1">
                  <a:solidFill>
                    <a:schemeClr val="tx1"/>
                  </a:solidFill>
                </a:rPr>
                <a:t>raportare</a:t>
              </a:r>
              <a:r>
                <a:rPr sz="2200" dirty="0">
                  <a:solidFill>
                    <a:schemeClr val="tx1"/>
                  </a:solidFill>
                </a:rPr>
                <a:t> </a:t>
              </a:r>
              <a:r>
                <a:rPr sz="2200" dirty="0" err="1">
                  <a:solidFill>
                    <a:schemeClr val="tx1"/>
                  </a:solidFill>
                </a:rPr>
                <a:t>armonizată</a:t>
              </a:r>
              <a:r>
                <a:rPr sz="2200" dirty="0">
                  <a:solidFill>
                    <a:schemeClr val="tx1"/>
                  </a:solidFill>
                </a:rPr>
                <a:t> </a:t>
              </a:r>
              <a:r>
                <a:rPr sz="2200" dirty="0" err="1">
                  <a:solidFill>
                    <a:schemeClr val="tx1"/>
                  </a:solidFill>
                </a:rPr>
                <a:t>pentru</a:t>
              </a:r>
              <a:r>
                <a:rPr sz="2200" dirty="0">
                  <a:solidFill>
                    <a:schemeClr val="tx1"/>
                  </a:solidFill>
                </a:rPr>
                <a:t> </a:t>
              </a:r>
              <a:r>
                <a:rPr sz="2200" dirty="0" err="1">
                  <a:solidFill>
                    <a:schemeClr val="tx1"/>
                  </a:solidFill>
                </a:rPr>
                <a:t>măsurarea</a:t>
              </a:r>
              <a:r>
                <a:rPr sz="2200" dirty="0">
                  <a:solidFill>
                    <a:schemeClr val="tx1"/>
                  </a:solidFill>
                </a:rPr>
                <a:t> </a:t>
              </a:r>
              <a:r>
                <a:rPr sz="2200" dirty="0" err="1">
                  <a:solidFill>
                    <a:schemeClr val="tx1"/>
                  </a:solidFill>
                </a:rPr>
                <a:t>nivelului</a:t>
              </a:r>
              <a:r>
                <a:rPr sz="2200" dirty="0">
                  <a:solidFill>
                    <a:schemeClr val="tx1"/>
                  </a:solidFill>
                </a:rPr>
                <a:t> de </a:t>
              </a:r>
              <a:r>
                <a:rPr sz="2200" dirty="0" err="1">
                  <a:solidFill>
                    <a:schemeClr val="tx1"/>
                  </a:solidFill>
                </a:rPr>
                <a:t>alfabetizare</a:t>
              </a:r>
              <a:r>
                <a:rPr sz="2200" dirty="0">
                  <a:solidFill>
                    <a:schemeClr val="tx1"/>
                  </a:solidFill>
                </a:rPr>
                <a:t> media.</a:t>
              </a:r>
            </a:p>
          </p:txBody>
        </p:sp>
        <p:sp>
          <p:nvSpPr>
            <p:cNvPr id="12" name="Rounded Rectangle 4">
              <a:extLst>
                <a:ext uri="{FF2B5EF4-FFF2-40B4-BE49-F238E27FC236}">
                  <a16:creationId xmlns:a16="http://schemas.microsoft.com/office/drawing/2014/main" id="{0C88BF22-AF6A-485A-BE8B-45D102C01876}"/>
                </a:ext>
              </a:extLst>
            </p:cNvPr>
            <p:cNvSpPr/>
            <p:nvPr/>
          </p:nvSpPr>
          <p:spPr>
            <a:xfrm>
              <a:off x="7351776" y="3638385"/>
              <a:ext cx="3584448" cy="4892040"/>
            </a:xfrm>
            <a:prstGeom prst="roundRect">
              <a:avLst/>
            </a:prstGeom>
            <a:noFill/>
            <a:ln w="28575">
              <a:solidFill>
                <a:srgbClr val="A2C2FC"/>
              </a:solidFill>
            </a:ln>
          </p:spPr>
          <p:style>
            <a:lnRef idx="1">
              <a:schemeClr val="accent1"/>
            </a:lnRef>
            <a:fillRef idx="3">
              <a:schemeClr val="accent1"/>
            </a:fillRef>
            <a:effectRef idx="2">
              <a:schemeClr val="accent1"/>
            </a:effectRef>
            <a:fontRef idx="minor">
              <a:schemeClr val="lt1"/>
            </a:fontRef>
          </p:style>
          <p:txBody>
            <a:bodyPr lIns="164592" tIns="137160" rIns="128016"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spcAft>
                  <a:spcPts val="1000"/>
                </a:spcAft>
                <a:defRPr sz="1800" b="1"/>
              </a:pPr>
              <a:r>
                <a:rPr sz="2400" dirty="0">
                  <a:solidFill>
                    <a:schemeClr val="tx1"/>
                  </a:solidFill>
                </a:rPr>
                <a:t>2. FINANȚARE &amp; INCLUZIUNE</a:t>
              </a:r>
            </a:p>
            <a:p>
              <a:pPr>
                <a:spcAft>
                  <a:spcPts val="800"/>
                </a:spcAft>
                <a:defRPr sz="1320"/>
              </a:pPr>
              <a:r>
                <a:rPr sz="2400" dirty="0">
                  <a:solidFill>
                    <a:schemeClr val="tx1"/>
                  </a:solidFill>
                </a:rPr>
                <a:t>• </a:t>
              </a:r>
              <a:r>
                <a:rPr sz="2400" dirty="0" err="1">
                  <a:solidFill>
                    <a:schemeClr val="tx1"/>
                  </a:solidFill>
                </a:rPr>
                <a:t>Finanțare</a:t>
              </a:r>
              <a:r>
                <a:rPr sz="2400" dirty="0">
                  <a:solidFill>
                    <a:schemeClr val="tx1"/>
                  </a:solidFill>
                </a:rPr>
                <a:t> </a:t>
              </a:r>
              <a:r>
                <a:rPr sz="2400" dirty="0" err="1">
                  <a:solidFill>
                    <a:schemeClr val="tx1"/>
                  </a:solidFill>
                </a:rPr>
                <a:t>sporită</a:t>
              </a:r>
              <a:r>
                <a:rPr sz="2400" dirty="0">
                  <a:solidFill>
                    <a:schemeClr val="tx1"/>
                  </a:solidFill>
                </a:rPr>
                <a:t> </a:t>
              </a:r>
              <a:r>
                <a:rPr sz="2400" dirty="0" err="1">
                  <a:solidFill>
                    <a:schemeClr val="tx1"/>
                  </a:solidFill>
                </a:rPr>
                <a:t>și</a:t>
              </a:r>
              <a:r>
                <a:rPr sz="2400" dirty="0">
                  <a:solidFill>
                    <a:schemeClr val="tx1"/>
                  </a:solidFill>
                </a:rPr>
                <a:t> </a:t>
              </a:r>
              <a:r>
                <a:rPr sz="2400" dirty="0" err="1">
                  <a:solidFill>
                    <a:schemeClr val="tx1"/>
                  </a:solidFill>
                </a:rPr>
                <a:t>structurală</a:t>
              </a:r>
              <a:r>
                <a:rPr sz="2400" dirty="0">
                  <a:solidFill>
                    <a:schemeClr val="tx1"/>
                  </a:solidFill>
                </a:rPr>
                <a:t> </a:t>
              </a:r>
              <a:r>
                <a:rPr sz="2400" dirty="0" err="1">
                  <a:solidFill>
                    <a:schemeClr val="tx1"/>
                  </a:solidFill>
                </a:rPr>
                <a:t>prin</a:t>
              </a:r>
              <a:r>
                <a:rPr sz="2400" dirty="0">
                  <a:solidFill>
                    <a:schemeClr val="tx1"/>
                  </a:solidFill>
                </a:rPr>
                <a:t> </a:t>
              </a:r>
              <a:r>
                <a:rPr sz="2400" dirty="0" err="1">
                  <a:solidFill>
                    <a:schemeClr val="tx1"/>
                  </a:solidFill>
                </a:rPr>
                <a:t>AgoraEU</a:t>
              </a:r>
              <a:r>
                <a:rPr sz="2400" dirty="0">
                  <a:solidFill>
                    <a:schemeClr val="tx1"/>
                  </a:solidFill>
                </a:rPr>
                <a:t>, Erasmus+ </a:t>
              </a:r>
              <a:r>
                <a:rPr sz="2400" dirty="0" err="1">
                  <a:solidFill>
                    <a:schemeClr val="tx1"/>
                  </a:solidFill>
                </a:rPr>
                <a:t>și</a:t>
              </a:r>
              <a:r>
                <a:rPr sz="2400" dirty="0">
                  <a:solidFill>
                    <a:schemeClr val="tx1"/>
                  </a:solidFill>
                </a:rPr>
                <a:t> </a:t>
              </a:r>
              <a:r>
                <a:rPr sz="2400" dirty="0" err="1">
                  <a:solidFill>
                    <a:schemeClr val="tx1"/>
                  </a:solidFill>
                </a:rPr>
                <a:t>alte</a:t>
              </a:r>
              <a:r>
                <a:rPr sz="2400" dirty="0">
                  <a:solidFill>
                    <a:schemeClr val="tx1"/>
                  </a:solidFill>
                </a:rPr>
                <a:t> </a:t>
              </a:r>
              <a:r>
                <a:rPr sz="2400" dirty="0" err="1">
                  <a:solidFill>
                    <a:schemeClr val="tx1"/>
                  </a:solidFill>
                </a:rPr>
                <a:t>instrumente</a:t>
              </a:r>
              <a:r>
                <a:rPr sz="2400" dirty="0">
                  <a:solidFill>
                    <a:schemeClr val="tx1"/>
                  </a:solidFill>
                </a:rPr>
                <a:t> ale </a:t>
              </a:r>
              <a:r>
                <a:rPr sz="2400" dirty="0" err="1">
                  <a:solidFill>
                    <a:schemeClr val="tx1"/>
                  </a:solidFill>
                </a:rPr>
                <a:t>următorului</a:t>
              </a:r>
              <a:r>
                <a:rPr sz="2400" dirty="0">
                  <a:solidFill>
                    <a:schemeClr val="tx1"/>
                  </a:solidFill>
                </a:rPr>
                <a:t> CFM.</a:t>
              </a:r>
            </a:p>
            <a:p>
              <a:pPr>
                <a:spcAft>
                  <a:spcPts val="800"/>
                </a:spcAft>
                <a:defRPr sz="1320"/>
              </a:pPr>
              <a:r>
                <a:rPr sz="2400" dirty="0">
                  <a:solidFill>
                    <a:schemeClr val="tx1"/>
                  </a:solidFill>
                </a:rPr>
                <a:t>• </a:t>
              </a:r>
              <a:r>
                <a:rPr sz="2400" dirty="0" err="1">
                  <a:solidFill>
                    <a:schemeClr val="tx1"/>
                  </a:solidFill>
                </a:rPr>
                <a:t>Sprijin</a:t>
              </a:r>
              <a:r>
                <a:rPr sz="2400" dirty="0">
                  <a:solidFill>
                    <a:schemeClr val="tx1"/>
                  </a:solidFill>
                </a:rPr>
                <a:t> </a:t>
              </a:r>
              <a:r>
                <a:rPr sz="2400" dirty="0" err="1">
                  <a:solidFill>
                    <a:schemeClr val="tx1"/>
                  </a:solidFill>
                </a:rPr>
                <a:t>pentru</a:t>
              </a:r>
              <a:r>
                <a:rPr sz="2400" dirty="0">
                  <a:solidFill>
                    <a:schemeClr val="tx1"/>
                  </a:solidFill>
                </a:rPr>
                <a:t> </a:t>
              </a:r>
              <a:r>
                <a:rPr sz="2400" dirty="0" err="1">
                  <a:solidFill>
                    <a:schemeClr val="tx1"/>
                  </a:solidFill>
                </a:rPr>
                <a:t>inițiative</a:t>
              </a:r>
              <a:r>
                <a:rPr sz="2400" dirty="0">
                  <a:solidFill>
                    <a:schemeClr val="tx1"/>
                  </a:solidFill>
                </a:rPr>
                <a:t> </a:t>
              </a:r>
              <a:r>
                <a:rPr sz="2400" dirty="0" err="1">
                  <a:solidFill>
                    <a:schemeClr val="tx1"/>
                  </a:solidFill>
                </a:rPr>
                <a:t>regionale</a:t>
              </a:r>
              <a:r>
                <a:rPr sz="2400" dirty="0">
                  <a:solidFill>
                    <a:schemeClr val="tx1"/>
                  </a:solidFill>
                </a:rPr>
                <a:t>/locale </a:t>
              </a:r>
              <a:r>
                <a:rPr sz="2400" dirty="0" err="1">
                  <a:solidFill>
                    <a:schemeClr val="tx1"/>
                  </a:solidFill>
                </a:rPr>
                <a:t>și</a:t>
              </a:r>
              <a:r>
                <a:rPr sz="2400" dirty="0">
                  <a:solidFill>
                    <a:schemeClr val="tx1"/>
                  </a:solidFill>
                </a:rPr>
                <a:t> </a:t>
              </a:r>
              <a:r>
                <a:rPr sz="2400" dirty="0" err="1">
                  <a:solidFill>
                    <a:schemeClr val="tx1"/>
                  </a:solidFill>
                </a:rPr>
                <a:t>pentru</a:t>
              </a:r>
              <a:r>
                <a:rPr sz="2400" dirty="0">
                  <a:solidFill>
                    <a:schemeClr val="tx1"/>
                  </a:solidFill>
                </a:rPr>
                <a:t> </a:t>
              </a:r>
              <a:r>
                <a:rPr sz="2400" dirty="0" err="1">
                  <a:solidFill>
                    <a:schemeClr val="tx1"/>
                  </a:solidFill>
                </a:rPr>
                <a:t>teritorii</a:t>
              </a:r>
              <a:r>
                <a:rPr sz="2400" dirty="0">
                  <a:solidFill>
                    <a:schemeClr val="tx1"/>
                  </a:solidFill>
                </a:rPr>
                <a:t> cu </a:t>
              </a:r>
              <a:r>
                <a:rPr sz="2400" dirty="0" err="1">
                  <a:solidFill>
                    <a:schemeClr val="tx1"/>
                  </a:solidFill>
                </a:rPr>
                <a:t>capacități</a:t>
              </a:r>
              <a:r>
                <a:rPr sz="2400" dirty="0">
                  <a:solidFill>
                    <a:schemeClr val="tx1"/>
                  </a:solidFill>
                </a:rPr>
                <a:t> </a:t>
              </a:r>
              <a:r>
                <a:rPr sz="2400" dirty="0" err="1">
                  <a:solidFill>
                    <a:schemeClr val="tx1"/>
                  </a:solidFill>
                </a:rPr>
                <a:t>limitate</a:t>
              </a:r>
              <a:r>
                <a:rPr sz="2400" dirty="0">
                  <a:solidFill>
                    <a:schemeClr val="tx1"/>
                  </a:solidFill>
                </a:rPr>
                <a:t>.</a:t>
              </a:r>
            </a:p>
            <a:p>
              <a:pPr>
                <a:spcAft>
                  <a:spcPts val="800"/>
                </a:spcAft>
                <a:defRPr sz="1320"/>
              </a:pPr>
              <a:r>
                <a:rPr sz="2400" dirty="0">
                  <a:solidFill>
                    <a:schemeClr val="tx1"/>
                  </a:solidFill>
                </a:rPr>
                <a:t>• </a:t>
              </a:r>
              <a:r>
                <a:rPr sz="2400" dirty="0" err="1">
                  <a:solidFill>
                    <a:schemeClr val="tx1"/>
                  </a:solidFill>
                </a:rPr>
                <a:t>Strategie</a:t>
              </a:r>
              <a:r>
                <a:rPr sz="2400" dirty="0">
                  <a:solidFill>
                    <a:schemeClr val="tx1"/>
                  </a:solidFill>
                </a:rPr>
                <a:t> UE </a:t>
              </a:r>
              <a:r>
                <a:rPr sz="2400" dirty="0" err="1">
                  <a:solidFill>
                    <a:schemeClr val="tx1"/>
                  </a:solidFill>
                </a:rPr>
                <a:t>pentru</a:t>
              </a:r>
              <a:r>
                <a:rPr sz="2400" dirty="0">
                  <a:solidFill>
                    <a:schemeClr val="tx1"/>
                  </a:solidFill>
                </a:rPr>
                <a:t> </a:t>
              </a:r>
              <a:r>
                <a:rPr sz="2400" dirty="0" err="1">
                  <a:solidFill>
                    <a:schemeClr val="tx1"/>
                  </a:solidFill>
                </a:rPr>
                <a:t>alfabetizare</a:t>
              </a:r>
              <a:r>
                <a:rPr sz="2400" dirty="0">
                  <a:solidFill>
                    <a:schemeClr val="tx1"/>
                  </a:solidFill>
                </a:rPr>
                <a:t> pe tot </a:t>
              </a:r>
              <a:r>
                <a:rPr sz="2400" dirty="0" err="1">
                  <a:solidFill>
                    <a:schemeClr val="tx1"/>
                  </a:solidFill>
                </a:rPr>
                <a:t>parcursul</a:t>
              </a:r>
              <a:r>
                <a:rPr sz="2400" dirty="0">
                  <a:solidFill>
                    <a:schemeClr val="tx1"/>
                  </a:solidFill>
                </a:rPr>
                <a:t> </a:t>
              </a:r>
              <a:r>
                <a:rPr sz="2400" dirty="0" err="1">
                  <a:solidFill>
                    <a:schemeClr val="tx1"/>
                  </a:solidFill>
                </a:rPr>
                <a:t>vieții</a:t>
              </a:r>
              <a:r>
                <a:rPr sz="2400" dirty="0">
                  <a:solidFill>
                    <a:schemeClr val="tx1"/>
                  </a:solidFill>
                </a:rPr>
                <a:t> </a:t>
              </a:r>
              <a:r>
                <a:rPr sz="2400" dirty="0" err="1">
                  <a:solidFill>
                    <a:schemeClr val="tx1"/>
                  </a:solidFill>
                </a:rPr>
                <a:t>și</a:t>
              </a:r>
              <a:r>
                <a:rPr sz="2400" dirty="0">
                  <a:solidFill>
                    <a:schemeClr val="tx1"/>
                  </a:solidFill>
                </a:rPr>
                <a:t> </a:t>
              </a:r>
              <a:r>
                <a:rPr sz="2400" dirty="0" err="1">
                  <a:solidFill>
                    <a:schemeClr val="tx1"/>
                  </a:solidFill>
                </a:rPr>
                <a:t>incluziunea</a:t>
              </a:r>
              <a:r>
                <a:rPr sz="2400" dirty="0">
                  <a:solidFill>
                    <a:schemeClr val="tx1"/>
                  </a:solidFill>
                </a:rPr>
                <a:t> </a:t>
              </a:r>
              <a:r>
                <a:rPr sz="2400" dirty="0" err="1">
                  <a:solidFill>
                    <a:schemeClr val="tx1"/>
                  </a:solidFill>
                </a:rPr>
                <a:t>persoanelor</a:t>
              </a:r>
              <a:r>
                <a:rPr sz="2400" dirty="0">
                  <a:solidFill>
                    <a:schemeClr val="tx1"/>
                  </a:solidFill>
                </a:rPr>
                <a:t> </a:t>
              </a:r>
              <a:r>
                <a:rPr sz="2400" dirty="0" err="1">
                  <a:solidFill>
                    <a:schemeClr val="tx1"/>
                  </a:solidFill>
                </a:rPr>
                <a:t>în</a:t>
              </a:r>
              <a:r>
                <a:rPr sz="2400" dirty="0">
                  <a:solidFill>
                    <a:schemeClr val="tx1"/>
                  </a:solidFill>
                </a:rPr>
                <a:t> </a:t>
              </a:r>
              <a:r>
                <a:rPr sz="2400" dirty="0" err="1">
                  <a:solidFill>
                    <a:schemeClr val="tx1"/>
                  </a:solidFill>
                </a:rPr>
                <a:t>vârstă</a:t>
              </a:r>
              <a:r>
                <a:rPr sz="2400" dirty="0">
                  <a:solidFill>
                    <a:schemeClr val="tx1"/>
                  </a:solidFill>
                </a:rPr>
                <a:t>.</a:t>
              </a:r>
            </a:p>
            <a:p>
              <a:pPr>
                <a:spcAft>
                  <a:spcPts val="800"/>
                </a:spcAft>
                <a:defRPr sz="1320"/>
              </a:pPr>
              <a:r>
                <a:rPr sz="2400" dirty="0">
                  <a:solidFill>
                    <a:schemeClr val="tx1"/>
                  </a:solidFill>
                </a:rPr>
                <a:t>• </a:t>
              </a:r>
              <a:r>
                <a:rPr sz="2400" dirty="0" err="1">
                  <a:solidFill>
                    <a:schemeClr val="tx1"/>
                  </a:solidFill>
                </a:rPr>
                <a:t>Reducerea</a:t>
              </a:r>
              <a:r>
                <a:rPr sz="2400" dirty="0">
                  <a:solidFill>
                    <a:schemeClr val="tx1"/>
                  </a:solidFill>
                </a:rPr>
                <a:t> </a:t>
              </a:r>
              <a:r>
                <a:rPr sz="2400" dirty="0" err="1">
                  <a:solidFill>
                    <a:schemeClr val="tx1"/>
                  </a:solidFill>
                </a:rPr>
                <a:t>barierelor</a:t>
              </a:r>
              <a:r>
                <a:rPr sz="2400" dirty="0">
                  <a:solidFill>
                    <a:schemeClr val="tx1"/>
                  </a:solidFill>
                </a:rPr>
                <a:t> </a:t>
              </a:r>
              <a:r>
                <a:rPr sz="2400" dirty="0" err="1">
                  <a:solidFill>
                    <a:schemeClr val="tx1"/>
                  </a:solidFill>
                </a:rPr>
                <a:t>lingvistice</a:t>
              </a:r>
              <a:r>
                <a:rPr sz="2400" dirty="0">
                  <a:solidFill>
                    <a:schemeClr val="tx1"/>
                  </a:solidFill>
                </a:rPr>
                <a:t> </a:t>
              </a:r>
              <a:r>
                <a:rPr sz="2400" dirty="0" err="1">
                  <a:solidFill>
                    <a:schemeClr val="tx1"/>
                  </a:solidFill>
                </a:rPr>
                <a:t>prin</a:t>
              </a:r>
              <a:r>
                <a:rPr sz="2400" dirty="0">
                  <a:solidFill>
                    <a:schemeClr val="tx1"/>
                  </a:solidFill>
                </a:rPr>
                <a:t> </a:t>
              </a:r>
              <a:r>
                <a:rPr sz="2400" dirty="0" err="1">
                  <a:solidFill>
                    <a:schemeClr val="tx1"/>
                  </a:solidFill>
                </a:rPr>
                <a:t>traducerea</a:t>
              </a:r>
              <a:r>
                <a:rPr sz="2400" dirty="0">
                  <a:solidFill>
                    <a:schemeClr val="tx1"/>
                  </a:solidFill>
                </a:rPr>
                <a:t> </a:t>
              </a:r>
              <a:r>
                <a:rPr sz="2400" dirty="0" err="1">
                  <a:solidFill>
                    <a:schemeClr val="tx1"/>
                  </a:solidFill>
                </a:rPr>
                <a:t>resurselor</a:t>
              </a:r>
              <a:r>
                <a:rPr sz="2400" dirty="0">
                  <a:solidFill>
                    <a:schemeClr val="tx1"/>
                  </a:solidFill>
                </a:rPr>
                <a:t> UE </a:t>
              </a:r>
              <a:r>
                <a:rPr sz="2400" dirty="0" err="1">
                  <a:solidFill>
                    <a:schemeClr val="tx1"/>
                  </a:solidFill>
                </a:rPr>
                <a:t>în</a:t>
              </a:r>
              <a:r>
                <a:rPr sz="2400" dirty="0">
                  <a:solidFill>
                    <a:schemeClr val="tx1"/>
                  </a:solidFill>
                </a:rPr>
                <a:t> </a:t>
              </a:r>
              <a:r>
                <a:rPr sz="2400" dirty="0" err="1">
                  <a:solidFill>
                    <a:schemeClr val="tx1"/>
                  </a:solidFill>
                </a:rPr>
                <a:t>toate</a:t>
              </a:r>
              <a:r>
                <a:rPr sz="2400" dirty="0">
                  <a:solidFill>
                    <a:schemeClr val="tx1"/>
                  </a:solidFill>
                </a:rPr>
                <a:t> </a:t>
              </a:r>
              <a:r>
                <a:rPr sz="2400" dirty="0" err="1">
                  <a:solidFill>
                    <a:schemeClr val="tx1"/>
                  </a:solidFill>
                </a:rPr>
                <a:t>limbile</a:t>
              </a:r>
              <a:r>
                <a:rPr sz="2400" dirty="0">
                  <a:solidFill>
                    <a:schemeClr val="tx1"/>
                  </a:solidFill>
                </a:rPr>
                <a:t> </a:t>
              </a:r>
              <a:r>
                <a:rPr sz="2400" dirty="0" err="1">
                  <a:solidFill>
                    <a:schemeClr val="tx1"/>
                  </a:solidFill>
                </a:rPr>
                <a:t>statelor</a:t>
              </a:r>
              <a:r>
                <a:rPr sz="2400" dirty="0">
                  <a:solidFill>
                    <a:schemeClr val="tx1"/>
                  </a:solidFill>
                </a:rPr>
                <a:t> </a:t>
              </a:r>
              <a:r>
                <a:rPr sz="2400" dirty="0" err="1">
                  <a:solidFill>
                    <a:schemeClr val="tx1"/>
                  </a:solidFill>
                </a:rPr>
                <a:t>membre</a:t>
              </a:r>
              <a:r>
                <a:rPr sz="2400" dirty="0">
                  <a:solidFill>
                    <a:schemeClr val="tx1"/>
                  </a:solidFill>
                </a:rPr>
                <a:t>.</a:t>
              </a:r>
            </a:p>
          </p:txBody>
        </p:sp>
        <p:sp>
          <p:nvSpPr>
            <p:cNvPr id="13" name="Rounded Rectangle 5">
              <a:extLst>
                <a:ext uri="{FF2B5EF4-FFF2-40B4-BE49-F238E27FC236}">
                  <a16:creationId xmlns:a16="http://schemas.microsoft.com/office/drawing/2014/main" id="{AA9D178D-A721-4436-A2BE-CC8CFF92BE18}"/>
                </a:ext>
              </a:extLst>
            </p:cNvPr>
            <p:cNvSpPr/>
            <p:nvPr/>
          </p:nvSpPr>
          <p:spPr>
            <a:xfrm>
              <a:off x="11137392" y="3638385"/>
              <a:ext cx="3685197" cy="4892040"/>
            </a:xfrm>
            <a:prstGeom prst="roundRect">
              <a:avLst/>
            </a:prstGeom>
            <a:noFill/>
            <a:ln w="28575">
              <a:solidFill>
                <a:srgbClr val="A2C2FC"/>
              </a:solidFill>
            </a:ln>
          </p:spPr>
          <p:style>
            <a:lnRef idx="1">
              <a:schemeClr val="accent1"/>
            </a:lnRef>
            <a:fillRef idx="3">
              <a:schemeClr val="accent1"/>
            </a:fillRef>
            <a:effectRef idx="2">
              <a:schemeClr val="accent1"/>
            </a:effectRef>
            <a:fontRef idx="minor">
              <a:schemeClr val="lt1"/>
            </a:fontRef>
          </p:style>
          <p:txBody>
            <a:bodyPr lIns="164592" tIns="137160" rIns="128016"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spcAft>
                  <a:spcPts val="1000"/>
                </a:spcAft>
                <a:defRPr sz="1800" b="1"/>
              </a:pPr>
              <a:r>
                <a:rPr sz="2400" dirty="0">
                  <a:solidFill>
                    <a:schemeClr val="tx1"/>
                  </a:solidFill>
                </a:rPr>
                <a:t>3. REGLEMENTARE &amp; RESPONSABILITATE</a:t>
              </a:r>
            </a:p>
            <a:p>
              <a:pPr>
                <a:spcAft>
                  <a:spcPts val="800"/>
                </a:spcAft>
                <a:defRPr sz="1320"/>
              </a:pPr>
              <a:r>
                <a:rPr sz="2400" dirty="0">
                  <a:solidFill>
                    <a:schemeClr val="tx1"/>
                  </a:solidFill>
                </a:rPr>
                <a:t>• </a:t>
              </a:r>
              <a:r>
                <a:rPr sz="2400" dirty="0" err="1">
                  <a:solidFill>
                    <a:schemeClr val="tx1"/>
                  </a:solidFill>
                </a:rPr>
                <a:t>Aplicare</a:t>
              </a:r>
              <a:r>
                <a:rPr sz="2400" dirty="0">
                  <a:solidFill>
                    <a:schemeClr val="tx1"/>
                  </a:solidFill>
                </a:rPr>
                <a:t>, </a:t>
              </a:r>
              <a:r>
                <a:rPr sz="2400" dirty="0" err="1">
                  <a:solidFill>
                    <a:schemeClr val="tx1"/>
                  </a:solidFill>
                </a:rPr>
                <a:t>monitorizare</a:t>
              </a:r>
              <a:r>
                <a:rPr sz="2400" dirty="0">
                  <a:solidFill>
                    <a:schemeClr val="tx1"/>
                  </a:solidFill>
                </a:rPr>
                <a:t> </a:t>
              </a:r>
              <a:r>
                <a:rPr sz="2400" dirty="0" err="1">
                  <a:solidFill>
                    <a:schemeClr val="tx1"/>
                  </a:solidFill>
                </a:rPr>
                <a:t>și</a:t>
              </a:r>
              <a:r>
                <a:rPr sz="2400" dirty="0">
                  <a:solidFill>
                    <a:schemeClr val="tx1"/>
                  </a:solidFill>
                </a:rPr>
                <a:t> </a:t>
              </a:r>
              <a:r>
                <a:rPr sz="2400" dirty="0" err="1">
                  <a:solidFill>
                    <a:schemeClr val="tx1"/>
                  </a:solidFill>
                </a:rPr>
                <a:t>sancționare</a:t>
              </a:r>
              <a:r>
                <a:rPr sz="2400" dirty="0">
                  <a:solidFill>
                    <a:schemeClr val="tx1"/>
                  </a:solidFill>
                </a:rPr>
                <a:t> </a:t>
              </a:r>
              <a:r>
                <a:rPr sz="2400" dirty="0" err="1">
                  <a:solidFill>
                    <a:schemeClr val="tx1"/>
                  </a:solidFill>
                </a:rPr>
                <a:t>mai</a:t>
              </a:r>
              <a:r>
                <a:rPr sz="2400" dirty="0">
                  <a:solidFill>
                    <a:schemeClr val="tx1"/>
                  </a:solidFill>
                </a:rPr>
                <a:t> </a:t>
              </a:r>
              <a:r>
                <a:rPr sz="2400" dirty="0" err="1">
                  <a:solidFill>
                    <a:schemeClr val="tx1"/>
                  </a:solidFill>
                </a:rPr>
                <a:t>consecventă</a:t>
              </a:r>
              <a:r>
                <a:rPr sz="2400" dirty="0">
                  <a:solidFill>
                    <a:schemeClr val="tx1"/>
                  </a:solidFill>
                </a:rPr>
                <a:t> a DSA, AI Act, AVMSD </a:t>
              </a:r>
              <a:r>
                <a:rPr sz="2400" dirty="0" err="1">
                  <a:solidFill>
                    <a:schemeClr val="tx1"/>
                  </a:solidFill>
                </a:rPr>
                <a:t>și</a:t>
              </a:r>
              <a:r>
                <a:rPr sz="2400" dirty="0">
                  <a:solidFill>
                    <a:schemeClr val="tx1"/>
                  </a:solidFill>
                </a:rPr>
                <a:t> EMFA; </a:t>
              </a:r>
              <a:r>
                <a:rPr sz="2400" dirty="0" err="1">
                  <a:solidFill>
                    <a:schemeClr val="tx1"/>
                  </a:solidFill>
                </a:rPr>
                <a:t>actualizare</a:t>
              </a:r>
              <a:r>
                <a:rPr sz="2400" dirty="0">
                  <a:solidFill>
                    <a:schemeClr val="tx1"/>
                  </a:solidFill>
                </a:rPr>
                <a:t> </a:t>
              </a:r>
              <a:r>
                <a:rPr sz="2400" dirty="0" err="1">
                  <a:solidFill>
                    <a:schemeClr val="tx1"/>
                  </a:solidFill>
                </a:rPr>
                <a:t>periodică</a:t>
              </a:r>
              <a:r>
                <a:rPr sz="2400" dirty="0">
                  <a:solidFill>
                    <a:schemeClr val="tx1"/>
                  </a:solidFill>
                </a:rPr>
                <a:t>.</a:t>
              </a:r>
            </a:p>
            <a:p>
              <a:pPr>
                <a:spcAft>
                  <a:spcPts val="800"/>
                </a:spcAft>
                <a:defRPr sz="1320"/>
              </a:pPr>
              <a:r>
                <a:rPr sz="2400" dirty="0">
                  <a:solidFill>
                    <a:schemeClr val="tx1"/>
                  </a:solidFill>
                </a:rPr>
                <a:t>• </a:t>
              </a:r>
              <a:r>
                <a:rPr sz="2400" dirty="0" err="1">
                  <a:solidFill>
                    <a:schemeClr val="tx1"/>
                  </a:solidFill>
                </a:rPr>
                <a:t>Consolidarea</a:t>
              </a:r>
              <a:r>
                <a:rPr sz="2400" dirty="0">
                  <a:solidFill>
                    <a:schemeClr val="tx1"/>
                  </a:solidFill>
                </a:rPr>
                <a:t> </a:t>
              </a:r>
              <a:r>
                <a:rPr sz="2400" dirty="0" err="1">
                  <a:solidFill>
                    <a:schemeClr val="tx1"/>
                  </a:solidFill>
                </a:rPr>
                <a:t>obligațiilor</a:t>
              </a:r>
              <a:r>
                <a:rPr sz="2400" dirty="0">
                  <a:solidFill>
                    <a:schemeClr val="tx1"/>
                  </a:solidFill>
                </a:rPr>
                <a:t> </a:t>
              </a:r>
              <a:r>
                <a:rPr sz="2400" dirty="0" err="1">
                  <a:solidFill>
                    <a:schemeClr val="tx1"/>
                  </a:solidFill>
                </a:rPr>
                <a:t>platformelor</a:t>
              </a:r>
              <a:r>
                <a:rPr sz="2400" dirty="0">
                  <a:solidFill>
                    <a:schemeClr val="tx1"/>
                  </a:solidFill>
                </a:rPr>
                <a:t> </a:t>
              </a:r>
              <a:r>
                <a:rPr sz="2400" dirty="0" err="1">
                  <a:solidFill>
                    <a:schemeClr val="tx1"/>
                  </a:solidFill>
                </a:rPr>
                <a:t>privind</a:t>
              </a:r>
              <a:r>
                <a:rPr sz="2400" dirty="0">
                  <a:solidFill>
                    <a:schemeClr val="tx1"/>
                  </a:solidFill>
                </a:rPr>
                <a:t> </a:t>
              </a:r>
              <a:r>
                <a:rPr sz="2400" dirty="0" err="1">
                  <a:solidFill>
                    <a:schemeClr val="tx1"/>
                  </a:solidFill>
                </a:rPr>
                <a:t>educația</a:t>
              </a:r>
              <a:r>
                <a:rPr sz="2400" dirty="0">
                  <a:solidFill>
                    <a:schemeClr val="tx1"/>
                  </a:solidFill>
                </a:rPr>
                <a:t> media; </a:t>
              </a:r>
              <a:r>
                <a:rPr sz="2400" dirty="0" err="1">
                  <a:solidFill>
                    <a:schemeClr val="tx1"/>
                  </a:solidFill>
                </a:rPr>
                <a:t>instrumente</a:t>
              </a:r>
              <a:r>
                <a:rPr sz="2400" dirty="0">
                  <a:solidFill>
                    <a:schemeClr val="tx1"/>
                  </a:solidFill>
                </a:rPr>
                <a:t> </a:t>
              </a:r>
              <a:r>
                <a:rPr sz="2400" dirty="0" err="1">
                  <a:solidFill>
                    <a:schemeClr val="tx1"/>
                  </a:solidFill>
                </a:rPr>
                <a:t>vizibile</a:t>
              </a:r>
              <a:r>
                <a:rPr sz="2400" dirty="0">
                  <a:solidFill>
                    <a:schemeClr val="tx1"/>
                  </a:solidFill>
                </a:rPr>
                <a:t>, </a:t>
              </a:r>
              <a:r>
                <a:rPr sz="2400" dirty="0" err="1">
                  <a:solidFill>
                    <a:schemeClr val="tx1"/>
                  </a:solidFill>
                </a:rPr>
                <a:t>accesibile</a:t>
              </a:r>
              <a:r>
                <a:rPr sz="2400" dirty="0">
                  <a:solidFill>
                    <a:schemeClr val="tx1"/>
                  </a:solidFill>
                </a:rPr>
                <a:t> </a:t>
              </a:r>
              <a:r>
                <a:rPr sz="2400" dirty="0" err="1">
                  <a:solidFill>
                    <a:schemeClr val="tx1"/>
                  </a:solidFill>
                </a:rPr>
                <a:t>și</a:t>
              </a:r>
              <a:r>
                <a:rPr sz="2400" dirty="0">
                  <a:solidFill>
                    <a:schemeClr val="tx1"/>
                  </a:solidFill>
                </a:rPr>
                <a:t> </a:t>
              </a:r>
              <a:r>
                <a:rPr sz="2400" dirty="0" err="1">
                  <a:solidFill>
                    <a:schemeClr val="tx1"/>
                  </a:solidFill>
                </a:rPr>
                <a:t>eficiente</a:t>
              </a:r>
              <a:r>
                <a:rPr sz="2400" dirty="0">
                  <a:solidFill>
                    <a:schemeClr val="tx1"/>
                  </a:solidFill>
                </a:rPr>
                <a:t>.</a:t>
              </a:r>
            </a:p>
            <a:p>
              <a:pPr>
                <a:spcAft>
                  <a:spcPts val="800"/>
                </a:spcAft>
                <a:defRPr sz="1320"/>
              </a:pPr>
              <a:r>
                <a:rPr sz="2400" dirty="0">
                  <a:solidFill>
                    <a:schemeClr val="tx1"/>
                  </a:solidFill>
                </a:rPr>
                <a:t>• </a:t>
              </a:r>
              <a:r>
                <a:rPr sz="2400" dirty="0" err="1">
                  <a:solidFill>
                    <a:schemeClr val="tx1"/>
                  </a:solidFill>
                </a:rPr>
                <a:t>Acces</a:t>
              </a:r>
              <a:r>
                <a:rPr sz="2400" dirty="0">
                  <a:solidFill>
                    <a:schemeClr val="tx1"/>
                  </a:solidFill>
                </a:rPr>
                <a:t> la date </a:t>
              </a:r>
              <a:r>
                <a:rPr sz="2400" dirty="0" err="1">
                  <a:solidFill>
                    <a:schemeClr val="tx1"/>
                  </a:solidFill>
                </a:rPr>
                <a:t>și</a:t>
              </a:r>
              <a:r>
                <a:rPr sz="2400" dirty="0">
                  <a:solidFill>
                    <a:schemeClr val="tx1"/>
                  </a:solidFill>
                </a:rPr>
                <a:t> </a:t>
              </a:r>
              <a:r>
                <a:rPr sz="2400" dirty="0" err="1">
                  <a:solidFill>
                    <a:schemeClr val="tx1"/>
                  </a:solidFill>
                </a:rPr>
                <a:t>cooperare</a:t>
              </a:r>
              <a:r>
                <a:rPr sz="2400" dirty="0">
                  <a:solidFill>
                    <a:schemeClr val="tx1"/>
                  </a:solidFill>
                </a:rPr>
                <a:t> </a:t>
              </a:r>
              <a:r>
                <a:rPr sz="2400" dirty="0" err="1">
                  <a:solidFill>
                    <a:schemeClr val="tx1"/>
                  </a:solidFill>
                </a:rPr>
                <a:t>între</a:t>
              </a:r>
              <a:r>
                <a:rPr sz="2400" dirty="0">
                  <a:solidFill>
                    <a:schemeClr val="tx1"/>
                  </a:solidFill>
                </a:rPr>
                <a:t> </a:t>
              </a:r>
              <a:r>
                <a:rPr sz="2400" dirty="0" err="1">
                  <a:solidFill>
                    <a:schemeClr val="tx1"/>
                  </a:solidFill>
                </a:rPr>
                <a:t>cercetători</a:t>
              </a:r>
              <a:r>
                <a:rPr sz="2400" dirty="0">
                  <a:solidFill>
                    <a:schemeClr val="tx1"/>
                  </a:solidFill>
                </a:rPr>
                <a:t>, </a:t>
              </a:r>
              <a:r>
                <a:rPr sz="2400" dirty="0" err="1">
                  <a:solidFill>
                    <a:schemeClr val="tx1"/>
                  </a:solidFill>
                </a:rPr>
                <a:t>educatori</a:t>
              </a:r>
              <a:r>
                <a:rPr sz="2400" dirty="0">
                  <a:solidFill>
                    <a:schemeClr val="tx1"/>
                  </a:solidFill>
                </a:rPr>
                <a:t>, </a:t>
              </a:r>
              <a:r>
                <a:rPr sz="2400" dirty="0" err="1">
                  <a:solidFill>
                    <a:schemeClr val="tx1"/>
                  </a:solidFill>
                </a:rPr>
                <a:t>autorități</a:t>
              </a:r>
              <a:r>
                <a:rPr sz="2400" dirty="0">
                  <a:solidFill>
                    <a:schemeClr val="tx1"/>
                  </a:solidFill>
                </a:rPr>
                <a:t> de </a:t>
              </a:r>
              <a:r>
                <a:rPr sz="2400" dirty="0" err="1">
                  <a:solidFill>
                    <a:schemeClr val="tx1"/>
                  </a:solidFill>
                </a:rPr>
                <a:t>reglementare</a:t>
              </a:r>
              <a:r>
                <a:rPr sz="2400" dirty="0">
                  <a:solidFill>
                    <a:schemeClr val="tx1"/>
                  </a:solidFill>
                </a:rPr>
                <a:t> </a:t>
              </a:r>
              <a:r>
                <a:rPr sz="2400" dirty="0" err="1">
                  <a:solidFill>
                    <a:schemeClr val="tx1"/>
                  </a:solidFill>
                </a:rPr>
                <a:t>și</a:t>
              </a:r>
              <a:r>
                <a:rPr sz="2400" dirty="0">
                  <a:solidFill>
                    <a:schemeClr val="tx1"/>
                  </a:solidFill>
                </a:rPr>
                <a:t> </a:t>
              </a:r>
              <a:r>
                <a:rPr sz="2400" dirty="0" err="1">
                  <a:solidFill>
                    <a:schemeClr val="tx1"/>
                  </a:solidFill>
                </a:rPr>
                <a:t>companii</a:t>
              </a:r>
              <a:r>
                <a:rPr sz="2400" dirty="0">
                  <a:solidFill>
                    <a:schemeClr val="tx1"/>
                  </a:solidFill>
                </a:rPr>
                <a:t> tech.</a:t>
              </a:r>
            </a:p>
            <a:p>
              <a:pPr>
                <a:spcAft>
                  <a:spcPts val="800"/>
                </a:spcAft>
                <a:defRPr sz="1320"/>
              </a:pPr>
              <a:r>
                <a:rPr sz="2400" dirty="0">
                  <a:solidFill>
                    <a:schemeClr val="tx1"/>
                  </a:solidFill>
                </a:rPr>
                <a:t>• </a:t>
              </a:r>
              <a:r>
                <a:rPr sz="2400" dirty="0" err="1">
                  <a:solidFill>
                    <a:schemeClr val="tx1"/>
                  </a:solidFill>
                </a:rPr>
                <a:t>Combinarea</a:t>
              </a:r>
              <a:r>
                <a:rPr sz="2400" dirty="0">
                  <a:solidFill>
                    <a:schemeClr val="tx1"/>
                  </a:solidFill>
                </a:rPr>
                <a:t> </a:t>
              </a:r>
              <a:r>
                <a:rPr sz="2400" dirty="0" err="1">
                  <a:solidFill>
                    <a:schemeClr val="tx1"/>
                  </a:solidFill>
                </a:rPr>
                <a:t>reglementării</a:t>
              </a:r>
              <a:r>
                <a:rPr sz="2400" dirty="0">
                  <a:solidFill>
                    <a:schemeClr val="tx1"/>
                  </a:solidFill>
                </a:rPr>
                <a:t> cu „soft law”, </a:t>
              </a:r>
              <a:r>
                <a:rPr sz="2400" dirty="0" err="1">
                  <a:solidFill>
                    <a:schemeClr val="tx1"/>
                  </a:solidFill>
                </a:rPr>
                <a:t>proiecte</a:t>
              </a:r>
              <a:r>
                <a:rPr sz="2400" dirty="0">
                  <a:solidFill>
                    <a:schemeClr val="tx1"/>
                  </a:solidFill>
                </a:rPr>
                <a:t> </a:t>
              </a:r>
              <a:r>
                <a:rPr sz="2400" dirty="0" err="1">
                  <a:solidFill>
                    <a:schemeClr val="tx1"/>
                  </a:solidFill>
                </a:rPr>
                <a:t>finanțate</a:t>
              </a:r>
              <a:r>
                <a:rPr sz="2400" dirty="0">
                  <a:solidFill>
                    <a:schemeClr val="tx1"/>
                  </a:solidFill>
                </a:rPr>
                <a:t> </a:t>
              </a:r>
              <a:r>
                <a:rPr sz="2400" dirty="0" err="1">
                  <a:solidFill>
                    <a:schemeClr val="tx1"/>
                  </a:solidFill>
                </a:rPr>
                <a:t>și</a:t>
              </a:r>
              <a:r>
                <a:rPr sz="2400" dirty="0">
                  <a:solidFill>
                    <a:schemeClr val="tx1"/>
                  </a:solidFill>
                </a:rPr>
                <a:t> </a:t>
              </a:r>
              <a:r>
                <a:rPr sz="2400" dirty="0" err="1">
                  <a:solidFill>
                    <a:schemeClr val="tx1"/>
                  </a:solidFill>
                </a:rPr>
                <a:t>inițiative</a:t>
              </a:r>
              <a:r>
                <a:rPr sz="2400" dirty="0">
                  <a:solidFill>
                    <a:schemeClr val="tx1"/>
                  </a:solidFill>
                </a:rPr>
                <a:t> participative.</a:t>
              </a:r>
            </a:p>
          </p:txBody>
        </p:sp>
      </p:grpSp>
    </p:spTree>
    <p:extLst>
      <p:ext uri="{BB962C8B-B14F-4D97-AF65-F5344CB8AC3E}">
        <p14:creationId xmlns:p14="http://schemas.microsoft.com/office/powerpoint/2010/main" val="12610607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4"/>
          <p:cNvSpPr txBox="1"/>
          <p:nvPr/>
        </p:nvSpPr>
        <p:spPr>
          <a:xfrm>
            <a:off x="1754313" y="1881521"/>
            <a:ext cx="3628867" cy="1856960"/>
          </a:xfrm>
          <a:prstGeom prst="rect">
            <a:avLst/>
          </a:prstGeom>
        </p:spPr>
        <p:txBody>
          <a:bodyPr lIns="50800" tIns="50800" rIns="50800" bIns="50800" rtlCol="0" anchor="ctr"/>
          <a:lstStyle/>
          <a:p>
            <a:pPr algn="ctr">
              <a:lnSpc>
                <a:spcPts val="2400"/>
              </a:lnSpc>
            </a:pPr>
            <a:endParaRPr dirty="0"/>
          </a:p>
        </p:txBody>
      </p:sp>
      <p:sp>
        <p:nvSpPr>
          <p:cNvPr id="6" name="Freeform 6"/>
          <p:cNvSpPr/>
          <p:nvPr/>
        </p:nvSpPr>
        <p:spPr>
          <a:xfrm>
            <a:off x="3315103" y="1983589"/>
            <a:ext cx="10002932" cy="1814434"/>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sp>
        <p:nvSpPr>
          <p:cNvPr id="7" name="TextBox 7"/>
          <p:cNvSpPr txBox="1"/>
          <p:nvPr/>
        </p:nvSpPr>
        <p:spPr>
          <a:xfrm>
            <a:off x="2703689" y="1881521"/>
            <a:ext cx="10002932" cy="1856960"/>
          </a:xfrm>
          <a:prstGeom prst="rect">
            <a:avLst/>
          </a:prstGeom>
        </p:spPr>
        <p:txBody>
          <a:bodyPr lIns="50800" tIns="50800" rIns="50800" bIns="50800" rtlCol="0" anchor="ctr"/>
          <a:lstStyle/>
          <a:p>
            <a:pPr algn="ctr">
              <a:lnSpc>
                <a:spcPts val="2400"/>
              </a:lnSpc>
            </a:pPr>
            <a:endParaRPr dirty="0"/>
          </a:p>
        </p:txBody>
      </p:sp>
      <p:sp>
        <p:nvSpPr>
          <p:cNvPr id="8" name="Freeform 8"/>
          <p:cNvSpPr/>
          <p:nvPr/>
        </p:nvSpPr>
        <p:spPr>
          <a:xfrm>
            <a:off x="1668588" y="4798370"/>
            <a:ext cx="402724" cy="402724"/>
          </a:xfrm>
          <a:custGeom>
            <a:avLst/>
            <a:gdLst/>
            <a:ahLst/>
            <a:cxnLst/>
            <a:rect l="l" t="t" r="r" b="b"/>
            <a:pathLst>
              <a:path w="402724" h="402724">
                <a:moveTo>
                  <a:pt x="0" y="0"/>
                </a:moveTo>
                <a:lnTo>
                  <a:pt x="402724" y="0"/>
                </a:lnTo>
                <a:lnTo>
                  <a:pt x="402724" y="402724"/>
                </a:lnTo>
                <a:lnTo>
                  <a:pt x="0" y="4027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9" name="Freeform 9"/>
          <p:cNvSpPr/>
          <p:nvPr/>
        </p:nvSpPr>
        <p:spPr>
          <a:xfrm>
            <a:off x="1668588" y="5903270"/>
            <a:ext cx="402724" cy="402724"/>
          </a:xfrm>
          <a:custGeom>
            <a:avLst/>
            <a:gdLst/>
            <a:ahLst/>
            <a:cxnLst/>
            <a:rect l="l" t="t" r="r" b="b"/>
            <a:pathLst>
              <a:path w="402724" h="402724">
                <a:moveTo>
                  <a:pt x="0" y="0"/>
                </a:moveTo>
                <a:lnTo>
                  <a:pt x="402724" y="0"/>
                </a:lnTo>
                <a:lnTo>
                  <a:pt x="402724" y="402724"/>
                </a:lnTo>
                <a:lnTo>
                  <a:pt x="0" y="4027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10" name="Freeform 10"/>
          <p:cNvSpPr/>
          <p:nvPr/>
        </p:nvSpPr>
        <p:spPr>
          <a:xfrm>
            <a:off x="1668588" y="7008170"/>
            <a:ext cx="402724" cy="402724"/>
          </a:xfrm>
          <a:custGeom>
            <a:avLst/>
            <a:gdLst/>
            <a:ahLst/>
            <a:cxnLst/>
            <a:rect l="l" t="t" r="r" b="b"/>
            <a:pathLst>
              <a:path w="402724" h="402724">
                <a:moveTo>
                  <a:pt x="0" y="0"/>
                </a:moveTo>
                <a:lnTo>
                  <a:pt x="402724" y="0"/>
                </a:lnTo>
                <a:lnTo>
                  <a:pt x="402724" y="402724"/>
                </a:lnTo>
                <a:lnTo>
                  <a:pt x="0" y="4027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11" name="Freeform 11"/>
          <p:cNvSpPr/>
          <p:nvPr/>
        </p:nvSpPr>
        <p:spPr>
          <a:xfrm>
            <a:off x="6834966" y="4798370"/>
            <a:ext cx="402724" cy="402724"/>
          </a:xfrm>
          <a:custGeom>
            <a:avLst/>
            <a:gdLst/>
            <a:ahLst/>
            <a:cxnLst/>
            <a:rect l="l" t="t" r="r" b="b"/>
            <a:pathLst>
              <a:path w="402724" h="402724">
                <a:moveTo>
                  <a:pt x="0" y="0"/>
                </a:moveTo>
                <a:lnTo>
                  <a:pt x="402724" y="0"/>
                </a:lnTo>
                <a:lnTo>
                  <a:pt x="402724" y="402724"/>
                </a:lnTo>
                <a:lnTo>
                  <a:pt x="0" y="4027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12" name="Freeform 12"/>
          <p:cNvSpPr/>
          <p:nvPr/>
        </p:nvSpPr>
        <p:spPr>
          <a:xfrm>
            <a:off x="6834966" y="5903270"/>
            <a:ext cx="402724" cy="402724"/>
          </a:xfrm>
          <a:custGeom>
            <a:avLst/>
            <a:gdLst/>
            <a:ahLst/>
            <a:cxnLst/>
            <a:rect l="l" t="t" r="r" b="b"/>
            <a:pathLst>
              <a:path w="402724" h="402724">
                <a:moveTo>
                  <a:pt x="0" y="0"/>
                </a:moveTo>
                <a:lnTo>
                  <a:pt x="402724" y="0"/>
                </a:lnTo>
                <a:lnTo>
                  <a:pt x="402724" y="402724"/>
                </a:lnTo>
                <a:lnTo>
                  <a:pt x="0" y="4027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dirty="0"/>
          </a:p>
        </p:txBody>
      </p:sp>
      <p:sp>
        <p:nvSpPr>
          <p:cNvPr id="21" name="TextBox 21"/>
          <p:cNvSpPr txBox="1"/>
          <p:nvPr/>
        </p:nvSpPr>
        <p:spPr>
          <a:xfrm>
            <a:off x="4148092" y="2348038"/>
            <a:ext cx="7679602" cy="923925"/>
          </a:xfrm>
          <a:prstGeom prst="rect">
            <a:avLst/>
          </a:prstGeom>
          <a:ln>
            <a:noFill/>
          </a:ln>
        </p:spPr>
        <p:txBody>
          <a:bodyPr lIns="0" tIns="0" rIns="0" bIns="0" rtlCol="0" anchor="t">
            <a:spAutoFit/>
          </a:bodyPr>
          <a:lstStyle/>
          <a:p>
            <a:pPr>
              <a:lnSpc>
                <a:spcPts val="7200"/>
              </a:lnSpc>
            </a:pPr>
            <a:r>
              <a:rPr lang="en-US" sz="6000" b="1" dirty="0">
                <a:solidFill>
                  <a:srgbClr val="4649EE"/>
                </a:solidFill>
                <a:latin typeface="Quicksand Ultra-Bold"/>
              </a:rPr>
              <a:t>C</a:t>
            </a:r>
            <a:r>
              <a:rPr lang="ro-RO" sz="6000" b="1" dirty="0" err="1">
                <a:solidFill>
                  <a:srgbClr val="4649EE"/>
                </a:solidFill>
                <a:latin typeface="Quicksand Ultra-Bold"/>
              </a:rPr>
              <a:t>uprins</a:t>
            </a:r>
            <a:endParaRPr lang="ro-RO" sz="6000" b="1" dirty="0">
              <a:solidFill>
                <a:srgbClr val="4649EE"/>
              </a:solidFill>
              <a:latin typeface="Quicksand Ultra-Bold"/>
            </a:endParaRPr>
          </a:p>
        </p:txBody>
      </p:sp>
      <p:sp>
        <p:nvSpPr>
          <p:cNvPr id="23" name="TextBox 23"/>
          <p:cNvSpPr txBox="1"/>
          <p:nvPr/>
        </p:nvSpPr>
        <p:spPr>
          <a:xfrm>
            <a:off x="2271084" y="4307582"/>
            <a:ext cx="4015571" cy="955675"/>
          </a:xfrm>
          <a:prstGeom prst="rect">
            <a:avLst/>
          </a:prstGeom>
        </p:spPr>
        <p:txBody>
          <a:bodyPr lIns="0" tIns="0" rIns="0" bIns="0" rtlCol="0" anchor="t">
            <a:spAutoFit/>
          </a:bodyPr>
          <a:lstStyle/>
          <a:p>
            <a:pPr>
              <a:lnSpc>
                <a:spcPts val="8750"/>
              </a:lnSpc>
            </a:pPr>
            <a:r>
              <a:rPr lang="ro-RO" sz="3500" dirty="0">
                <a:latin typeface="Quicksand Ultra-Bold"/>
              </a:rPr>
              <a:t>Consorțiul</a:t>
            </a:r>
            <a:endParaRPr lang="en-US" sz="3500" dirty="0">
              <a:latin typeface="Quicksand Ultra-Bold"/>
            </a:endParaRPr>
          </a:p>
        </p:txBody>
      </p:sp>
      <p:sp>
        <p:nvSpPr>
          <p:cNvPr id="24" name="TextBox 24"/>
          <p:cNvSpPr txBox="1"/>
          <p:nvPr/>
        </p:nvSpPr>
        <p:spPr>
          <a:xfrm>
            <a:off x="2271084" y="5412482"/>
            <a:ext cx="4015571" cy="955675"/>
          </a:xfrm>
          <a:prstGeom prst="rect">
            <a:avLst/>
          </a:prstGeom>
        </p:spPr>
        <p:txBody>
          <a:bodyPr lIns="0" tIns="0" rIns="0" bIns="0" rtlCol="0" anchor="t">
            <a:spAutoFit/>
          </a:bodyPr>
          <a:lstStyle/>
          <a:p>
            <a:pPr>
              <a:lnSpc>
                <a:spcPts val="8750"/>
              </a:lnSpc>
            </a:pPr>
            <a:r>
              <a:rPr lang="ro-RO" sz="3500" dirty="0">
                <a:latin typeface="Quicksand Ultra-Bold"/>
              </a:rPr>
              <a:t>Obiectivele</a:t>
            </a:r>
            <a:endParaRPr lang="en-US" sz="3500" dirty="0">
              <a:latin typeface="Quicksand Ultra-Bold"/>
            </a:endParaRPr>
          </a:p>
        </p:txBody>
      </p:sp>
      <p:sp>
        <p:nvSpPr>
          <p:cNvPr id="25" name="TextBox 25"/>
          <p:cNvSpPr txBox="1"/>
          <p:nvPr/>
        </p:nvSpPr>
        <p:spPr>
          <a:xfrm>
            <a:off x="2271084" y="6517382"/>
            <a:ext cx="4015571" cy="955675"/>
          </a:xfrm>
          <a:prstGeom prst="rect">
            <a:avLst/>
          </a:prstGeom>
        </p:spPr>
        <p:txBody>
          <a:bodyPr lIns="0" tIns="0" rIns="0" bIns="0" rtlCol="0" anchor="t">
            <a:spAutoFit/>
          </a:bodyPr>
          <a:lstStyle/>
          <a:p>
            <a:pPr>
              <a:lnSpc>
                <a:spcPts val="8750"/>
              </a:lnSpc>
            </a:pPr>
            <a:r>
              <a:rPr lang="ro-RO" sz="3500" dirty="0">
                <a:latin typeface="Quicksand Ultra-Bold"/>
              </a:rPr>
              <a:t>Pachetele de lucru</a:t>
            </a:r>
            <a:endParaRPr lang="en-US" sz="3500" dirty="0">
              <a:latin typeface="Quicksand Ultra-Bold"/>
            </a:endParaRPr>
          </a:p>
        </p:txBody>
      </p:sp>
      <p:sp>
        <p:nvSpPr>
          <p:cNvPr id="26" name="TextBox 26"/>
          <p:cNvSpPr txBox="1"/>
          <p:nvPr/>
        </p:nvSpPr>
        <p:spPr>
          <a:xfrm>
            <a:off x="7437463" y="4307582"/>
            <a:ext cx="10002932" cy="2093394"/>
          </a:xfrm>
          <a:prstGeom prst="rect">
            <a:avLst/>
          </a:prstGeom>
        </p:spPr>
        <p:txBody>
          <a:bodyPr wrap="square" lIns="0" tIns="0" rIns="0" bIns="0" rtlCol="0" anchor="t">
            <a:spAutoFit/>
          </a:bodyPr>
          <a:lstStyle/>
          <a:p>
            <a:pPr>
              <a:lnSpc>
                <a:spcPts val="8750"/>
              </a:lnSpc>
            </a:pPr>
            <a:r>
              <a:rPr lang="ro-RO" sz="3500" dirty="0">
                <a:latin typeface="Quicksand Ultra-Bold"/>
              </a:rPr>
              <a:t>Programele de formare</a:t>
            </a:r>
            <a:endParaRPr lang="en-US" sz="3600" dirty="0"/>
          </a:p>
          <a:p>
            <a:pPr>
              <a:lnSpc>
                <a:spcPts val="8750"/>
              </a:lnSpc>
            </a:pPr>
            <a:endParaRPr lang="en-US" sz="3500" dirty="0">
              <a:highlight>
                <a:srgbClr val="FFFF00"/>
              </a:highlight>
              <a:latin typeface="Quicksand Ultra-Bold"/>
            </a:endParaRPr>
          </a:p>
        </p:txBody>
      </p:sp>
      <p:sp>
        <p:nvSpPr>
          <p:cNvPr id="27" name="TextBox 27"/>
          <p:cNvSpPr txBox="1"/>
          <p:nvPr/>
        </p:nvSpPr>
        <p:spPr>
          <a:xfrm>
            <a:off x="7437462" y="5412482"/>
            <a:ext cx="10202705" cy="964880"/>
          </a:xfrm>
          <a:prstGeom prst="rect">
            <a:avLst/>
          </a:prstGeom>
        </p:spPr>
        <p:txBody>
          <a:bodyPr wrap="square" lIns="0" tIns="0" rIns="0" bIns="0" rtlCol="0" anchor="t">
            <a:spAutoFit/>
          </a:bodyPr>
          <a:lstStyle/>
          <a:p>
            <a:pPr>
              <a:lnSpc>
                <a:spcPts val="8750"/>
              </a:lnSpc>
            </a:pPr>
            <a:r>
              <a:rPr lang="ro-RO" sz="3500" dirty="0">
                <a:latin typeface="Quicksand Ultra-Bold"/>
              </a:rPr>
              <a:t>Recomandările de politici</a:t>
            </a:r>
            <a:endParaRPr lang="en-US" sz="3500" dirty="0">
              <a:latin typeface="Quicksand Ultra-Bold"/>
            </a:endParaRPr>
          </a:p>
        </p:txBody>
      </p:sp>
      <p:sp>
        <p:nvSpPr>
          <p:cNvPr id="34" name="Freeform 16">
            <a:extLst>
              <a:ext uri="{FF2B5EF4-FFF2-40B4-BE49-F238E27FC236}">
                <a16:creationId xmlns:a16="http://schemas.microsoft.com/office/drawing/2014/main" id="{02BA5A31-9BBC-E8F1-FCBA-6A72CE730454}"/>
              </a:ext>
            </a:extLst>
          </p:cNvPr>
          <p:cNvSpPr/>
          <p:nvPr/>
        </p:nvSpPr>
        <p:spPr>
          <a:xfrm>
            <a:off x="14917561" y="52846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4"/>
            <a:stretch>
              <a:fillRect/>
            </a:stretch>
          </a:blipFill>
        </p:spPr>
        <p:txBody>
          <a:bodyPr/>
          <a:lstStyle/>
          <a:p>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F5A33-0E9B-B343-84B4-D7FEB36144BE}"/>
            </a:ext>
          </a:extLst>
        </p:cNvPr>
        <p:cNvGrpSpPr/>
        <p:nvPr/>
      </p:nvGrpSpPr>
      <p:grpSpPr>
        <a:xfrm>
          <a:off x="0" y="0"/>
          <a:ext cx="0" cy="0"/>
          <a:chOff x="0" y="0"/>
          <a:chExt cx="0" cy="0"/>
        </a:xfrm>
      </p:grpSpPr>
      <p:sp>
        <p:nvSpPr>
          <p:cNvPr id="7" name="TextBox 7">
            <a:extLst>
              <a:ext uri="{FF2B5EF4-FFF2-40B4-BE49-F238E27FC236}">
                <a16:creationId xmlns:a16="http://schemas.microsoft.com/office/drawing/2014/main" id="{E96AB302-433A-02C6-9007-05CBC394CF7A}"/>
              </a:ext>
            </a:extLst>
          </p:cNvPr>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a:extLst>
              <a:ext uri="{FF2B5EF4-FFF2-40B4-BE49-F238E27FC236}">
                <a16:creationId xmlns:a16="http://schemas.microsoft.com/office/drawing/2014/main" id="{5FFD2B7F-E8B4-347D-21FF-368574F6EDDF}"/>
              </a:ext>
            </a:extLst>
          </p:cNvPr>
          <p:cNvSpPr/>
          <p:nvPr/>
        </p:nvSpPr>
        <p:spPr>
          <a:xfrm>
            <a:off x="14181003" y="60437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sp>
        <p:nvSpPr>
          <p:cNvPr id="2" name="TextBox 9">
            <a:extLst>
              <a:ext uri="{FF2B5EF4-FFF2-40B4-BE49-F238E27FC236}">
                <a16:creationId xmlns:a16="http://schemas.microsoft.com/office/drawing/2014/main" id="{FF812760-0939-3A82-7979-43A81EC63DDF}"/>
              </a:ext>
            </a:extLst>
          </p:cNvPr>
          <p:cNvSpPr txBox="1"/>
          <p:nvPr/>
        </p:nvSpPr>
        <p:spPr>
          <a:xfrm>
            <a:off x="2623930" y="1850198"/>
            <a:ext cx="14385379" cy="830997"/>
          </a:xfrm>
          <a:prstGeom prst="rect">
            <a:avLst/>
          </a:prstGeom>
        </p:spPr>
        <p:txBody>
          <a:bodyPr wrap="square" lIns="0" tIns="0" rIns="0" bIns="0" rtlCol="0" anchor="t">
            <a:spAutoFit/>
          </a:bodyPr>
          <a:lstStyle/>
          <a:p>
            <a:r>
              <a:rPr lang="ro-RO" sz="5400" b="1" dirty="0">
                <a:solidFill>
                  <a:srgbClr val="FF0000"/>
                </a:solidFill>
                <a:latin typeface="Poppins ExtraBold" panose="00000900000000000000" pitchFamily="2" charset="0"/>
                <a:cs typeface="Poppins ExtraBold" panose="00000900000000000000" pitchFamily="2" charset="0"/>
              </a:rPr>
              <a:t>Recomandări de politică – nivel național</a:t>
            </a:r>
            <a:endParaRPr lang="en-US" sz="5400" b="1" dirty="0">
              <a:solidFill>
                <a:srgbClr val="FF0000"/>
              </a:solidFill>
              <a:latin typeface="Poppins ExtraBold" panose="00000900000000000000" pitchFamily="2" charset="0"/>
              <a:cs typeface="Poppins ExtraBold" panose="00000900000000000000" pitchFamily="2" charset="0"/>
            </a:endParaRPr>
          </a:p>
        </p:txBody>
      </p:sp>
      <p:pic>
        <p:nvPicPr>
          <p:cNvPr id="11" name="Picture 10" descr="A red dots on a black background&#10;&#10;Description automatically generated">
            <a:extLst>
              <a:ext uri="{FF2B5EF4-FFF2-40B4-BE49-F238E27FC236}">
                <a16:creationId xmlns:a16="http://schemas.microsoft.com/office/drawing/2014/main" id="{4F9658A5-9780-8F34-23B9-BA34ECD106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pic>
        <p:nvPicPr>
          <p:cNvPr id="8" name="Picture 7">
            <a:extLst>
              <a:ext uri="{FF2B5EF4-FFF2-40B4-BE49-F238E27FC236}">
                <a16:creationId xmlns:a16="http://schemas.microsoft.com/office/drawing/2014/main" id="{61397882-94FD-4CDB-941B-B2A8710FC0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6077" y="608146"/>
            <a:ext cx="5631051" cy="996696"/>
          </a:xfrm>
          <a:prstGeom prst="rect">
            <a:avLst/>
          </a:prstGeom>
        </p:spPr>
      </p:pic>
      <p:sp>
        <p:nvSpPr>
          <p:cNvPr id="9" name="Freeform 6">
            <a:extLst>
              <a:ext uri="{FF2B5EF4-FFF2-40B4-BE49-F238E27FC236}">
                <a16:creationId xmlns:a16="http://schemas.microsoft.com/office/drawing/2014/main" id="{9654D2F9-0A4A-45AC-850F-1FEC46D165A2}"/>
              </a:ext>
            </a:extLst>
          </p:cNvPr>
          <p:cNvSpPr/>
          <p:nvPr/>
        </p:nvSpPr>
        <p:spPr>
          <a:xfrm>
            <a:off x="2226364" y="1624007"/>
            <a:ext cx="15133983" cy="1264968"/>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grpSp>
        <p:nvGrpSpPr>
          <p:cNvPr id="4" name="Group 3">
            <a:extLst>
              <a:ext uri="{FF2B5EF4-FFF2-40B4-BE49-F238E27FC236}">
                <a16:creationId xmlns:a16="http://schemas.microsoft.com/office/drawing/2014/main" id="{E198CCDF-EF25-4BAC-A73B-901632DDB37E}"/>
              </a:ext>
            </a:extLst>
          </p:cNvPr>
          <p:cNvGrpSpPr/>
          <p:nvPr/>
        </p:nvGrpSpPr>
        <p:grpSpPr>
          <a:xfrm>
            <a:off x="1073426" y="3209684"/>
            <a:ext cx="16286922" cy="6469169"/>
            <a:chOff x="3566160" y="3638385"/>
            <a:chExt cx="11256429" cy="4892040"/>
          </a:xfrm>
        </p:grpSpPr>
        <p:sp>
          <p:nvSpPr>
            <p:cNvPr id="10" name="Rounded Rectangle 3">
              <a:extLst>
                <a:ext uri="{FF2B5EF4-FFF2-40B4-BE49-F238E27FC236}">
                  <a16:creationId xmlns:a16="http://schemas.microsoft.com/office/drawing/2014/main" id="{14CB8389-D969-4C81-B6CB-3E3CF8FBBF24}"/>
                </a:ext>
              </a:extLst>
            </p:cNvPr>
            <p:cNvSpPr/>
            <p:nvPr/>
          </p:nvSpPr>
          <p:spPr>
            <a:xfrm>
              <a:off x="3566160" y="3638385"/>
              <a:ext cx="3678489" cy="4892040"/>
            </a:xfrm>
            <a:prstGeom prst="roundRect">
              <a:avLst/>
            </a:prstGeom>
            <a:noFill/>
            <a:ln w="28575">
              <a:solidFill>
                <a:srgbClr val="A2C2FC"/>
              </a:solidFill>
            </a:ln>
          </p:spPr>
          <p:style>
            <a:lnRef idx="1">
              <a:schemeClr val="accent1"/>
            </a:lnRef>
            <a:fillRef idx="3">
              <a:schemeClr val="accent1"/>
            </a:fillRef>
            <a:effectRef idx="2">
              <a:schemeClr val="accent1"/>
            </a:effectRef>
            <a:fontRef idx="minor">
              <a:schemeClr val="lt1"/>
            </a:fontRef>
          </p:style>
          <p:txBody>
            <a:bodyPr lIns="164592" tIns="137160" rIns="128016"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spcAft>
                  <a:spcPts val="1000"/>
                </a:spcAft>
                <a:defRPr sz="1800" b="1"/>
              </a:pPr>
              <a:r>
                <a:rPr lang="ro-RO" sz="2200" dirty="0">
                  <a:solidFill>
                    <a:schemeClr val="tx1"/>
                  </a:solidFill>
                </a:rPr>
                <a:t>1. SISTEM &amp; CURRICULUM</a:t>
              </a:r>
            </a:p>
            <a:p>
              <a:pPr>
                <a:spcAft>
                  <a:spcPts val="1000"/>
                </a:spcAft>
                <a:defRPr sz="1800" b="1"/>
              </a:pPr>
              <a:r>
                <a:rPr lang="ro-RO" sz="2200" dirty="0">
                  <a:solidFill>
                    <a:schemeClr val="tx1"/>
                  </a:solidFill>
                </a:rPr>
                <a:t>• Evaluarea națională a competențelor media și digitale, pe indicatori și metodologii armonizate.</a:t>
              </a:r>
            </a:p>
            <a:p>
              <a:pPr>
                <a:spcAft>
                  <a:spcPts val="1000"/>
                </a:spcAft>
                <a:defRPr sz="1800" b="1"/>
              </a:pPr>
              <a:r>
                <a:rPr lang="ro-RO" sz="2200" dirty="0">
                  <a:solidFill>
                    <a:schemeClr val="tx1"/>
                  </a:solidFill>
                </a:rPr>
                <a:t>• Cadru național coerent: strategii, programe, obligații și standarde privind educația media și dezinformarea.</a:t>
              </a:r>
            </a:p>
            <a:p>
              <a:pPr>
                <a:spcAft>
                  <a:spcPts val="1000"/>
                </a:spcAft>
                <a:defRPr sz="1800" b="1"/>
              </a:pPr>
              <a:r>
                <a:rPr lang="ro-RO" sz="2200" dirty="0">
                  <a:solidFill>
                    <a:schemeClr val="tx1"/>
                  </a:solidFill>
                </a:rPr>
                <a:t>• Integrarea alfabetizării media ca și competență transversală în școală, universitate și formarea continuă a profesorilor.</a:t>
              </a:r>
            </a:p>
            <a:p>
              <a:pPr>
                <a:spcAft>
                  <a:spcPts val="1000"/>
                </a:spcAft>
                <a:defRPr sz="1800" b="1"/>
              </a:pPr>
              <a:r>
                <a:rPr lang="ro-RO" sz="2200" dirty="0">
                  <a:solidFill>
                    <a:schemeClr val="tx1"/>
                  </a:solidFill>
                </a:rPr>
                <a:t>• Integrarea educației privind IA: IA generativă, algoritmi, conținut sintetic, manipulare online și utilizare etică.</a:t>
              </a:r>
            </a:p>
          </p:txBody>
        </p:sp>
        <p:sp>
          <p:nvSpPr>
            <p:cNvPr id="12" name="Rounded Rectangle 4">
              <a:extLst>
                <a:ext uri="{FF2B5EF4-FFF2-40B4-BE49-F238E27FC236}">
                  <a16:creationId xmlns:a16="http://schemas.microsoft.com/office/drawing/2014/main" id="{0C88BF22-AF6A-485A-BE8B-45D102C01876}"/>
                </a:ext>
              </a:extLst>
            </p:cNvPr>
            <p:cNvSpPr/>
            <p:nvPr/>
          </p:nvSpPr>
          <p:spPr>
            <a:xfrm>
              <a:off x="7384977" y="3638385"/>
              <a:ext cx="3678489" cy="4892040"/>
            </a:xfrm>
            <a:prstGeom prst="roundRect">
              <a:avLst/>
            </a:prstGeom>
            <a:noFill/>
            <a:ln w="28575">
              <a:solidFill>
                <a:srgbClr val="A2C2FC"/>
              </a:solidFill>
            </a:ln>
          </p:spPr>
          <p:style>
            <a:lnRef idx="1">
              <a:schemeClr val="accent1"/>
            </a:lnRef>
            <a:fillRef idx="3">
              <a:schemeClr val="accent1"/>
            </a:fillRef>
            <a:effectRef idx="2">
              <a:schemeClr val="accent1"/>
            </a:effectRef>
            <a:fontRef idx="minor">
              <a:schemeClr val="lt1"/>
            </a:fontRef>
          </p:style>
          <p:txBody>
            <a:bodyPr lIns="164592" tIns="137160" rIns="128016"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spcAft>
                  <a:spcPts val="1000"/>
                </a:spcAft>
                <a:defRPr sz="1800" b="1"/>
              </a:pPr>
              <a:r>
                <a:rPr lang="ro-RO" sz="2400" dirty="0">
                  <a:solidFill>
                    <a:schemeClr val="tx1"/>
                  </a:solidFill>
                </a:rPr>
                <a:t>2. PROFESORI &amp; RESURSE</a:t>
              </a:r>
            </a:p>
            <a:p>
              <a:pPr>
                <a:spcAft>
                  <a:spcPts val="1000"/>
                </a:spcAft>
                <a:defRPr sz="1800" b="1"/>
              </a:pPr>
              <a:r>
                <a:rPr lang="ro-RO" sz="2400" dirty="0">
                  <a:solidFill>
                    <a:schemeClr val="tx1"/>
                  </a:solidFill>
                </a:rPr>
                <a:t>• Trecerea de la formare punctuală la mentorat, feedback și sprijin practic continuu.</a:t>
              </a:r>
            </a:p>
            <a:p>
              <a:pPr>
                <a:spcAft>
                  <a:spcPts val="1000"/>
                </a:spcAft>
                <a:defRPr sz="1800" b="1"/>
              </a:pPr>
              <a:r>
                <a:rPr lang="ro-RO" sz="2400" dirty="0">
                  <a:solidFill>
                    <a:schemeClr val="tx1"/>
                  </a:solidFill>
                </a:rPr>
                <a:t>• Materiale, ghiduri, baze de date și resurse educaționale centralizate, cu acces public.</a:t>
              </a:r>
            </a:p>
            <a:p>
              <a:pPr>
                <a:spcAft>
                  <a:spcPts val="1000"/>
                </a:spcAft>
                <a:defRPr sz="1800" b="1"/>
              </a:pPr>
              <a:r>
                <a:rPr lang="ro-RO" sz="2400" dirty="0">
                  <a:solidFill>
                    <a:schemeClr val="tx1"/>
                  </a:solidFill>
                </a:rPr>
                <a:t>• Folosirea sistematică a resurselor UE (</a:t>
              </a:r>
              <a:r>
                <a:rPr lang="ro-RO" sz="2400" dirty="0" err="1">
                  <a:solidFill>
                    <a:schemeClr val="tx1"/>
                  </a:solidFill>
                </a:rPr>
                <a:t>DigComp</a:t>
              </a:r>
              <a:r>
                <a:rPr lang="ro-RO" sz="2400" dirty="0">
                  <a:solidFill>
                    <a:schemeClr val="tx1"/>
                  </a:solidFill>
                </a:rPr>
                <a:t>, ghiduri și </a:t>
              </a:r>
              <a:r>
                <a:rPr lang="ro-RO" sz="2400" dirty="0" err="1">
                  <a:solidFill>
                    <a:schemeClr val="tx1"/>
                  </a:solidFill>
                </a:rPr>
                <a:t>toolkit</a:t>
              </a:r>
              <a:r>
                <a:rPr lang="ro-RO" sz="2400" dirty="0">
                  <a:solidFill>
                    <a:schemeClr val="tx1"/>
                  </a:solidFill>
                </a:rPr>
                <a:t>-uri) în formare și curriculum.</a:t>
              </a:r>
            </a:p>
            <a:p>
              <a:pPr>
                <a:spcAft>
                  <a:spcPts val="1000"/>
                </a:spcAft>
                <a:defRPr sz="1800" b="1"/>
              </a:pPr>
              <a:r>
                <a:rPr lang="ro-RO" sz="2400" dirty="0">
                  <a:solidFill>
                    <a:schemeClr val="tx1"/>
                  </a:solidFill>
                </a:rPr>
                <a:t>• Finanțare stabilă, pe termen lung, pentru instituții și societatea civilă – dincolo de proiecte sporadice.</a:t>
              </a:r>
            </a:p>
          </p:txBody>
        </p:sp>
        <p:sp>
          <p:nvSpPr>
            <p:cNvPr id="13" name="Rounded Rectangle 5">
              <a:extLst>
                <a:ext uri="{FF2B5EF4-FFF2-40B4-BE49-F238E27FC236}">
                  <a16:creationId xmlns:a16="http://schemas.microsoft.com/office/drawing/2014/main" id="{AA9D178D-A721-4436-A2BE-CC8CFF92BE18}"/>
                </a:ext>
              </a:extLst>
            </p:cNvPr>
            <p:cNvSpPr/>
            <p:nvPr/>
          </p:nvSpPr>
          <p:spPr>
            <a:xfrm>
              <a:off x="11238141" y="3638385"/>
              <a:ext cx="3584448" cy="4892040"/>
            </a:xfrm>
            <a:prstGeom prst="roundRect">
              <a:avLst/>
            </a:prstGeom>
            <a:noFill/>
            <a:ln w="28575">
              <a:solidFill>
                <a:srgbClr val="A2C2FC"/>
              </a:solidFill>
            </a:ln>
          </p:spPr>
          <p:style>
            <a:lnRef idx="1">
              <a:schemeClr val="accent1"/>
            </a:lnRef>
            <a:fillRef idx="3">
              <a:schemeClr val="accent1"/>
            </a:fillRef>
            <a:effectRef idx="2">
              <a:schemeClr val="accent1"/>
            </a:effectRef>
            <a:fontRef idx="minor">
              <a:schemeClr val="lt1"/>
            </a:fontRef>
          </p:style>
          <p:txBody>
            <a:bodyPr lIns="164592" tIns="137160" rIns="128016"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spcAft>
                  <a:spcPts val="1000"/>
                </a:spcAft>
                <a:defRPr sz="1800" b="1"/>
              </a:pPr>
              <a:r>
                <a:rPr lang="ro-RO" sz="2400" dirty="0">
                  <a:solidFill>
                    <a:schemeClr val="tx1"/>
                  </a:solidFill>
                </a:rPr>
                <a:t>3. INCLUZIUNE &amp; PARTENERIATE</a:t>
              </a:r>
            </a:p>
            <a:p>
              <a:pPr>
                <a:spcAft>
                  <a:spcPts val="1000"/>
                </a:spcAft>
                <a:defRPr sz="1800" b="1"/>
              </a:pPr>
              <a:r>
                <a:rPr lang="ro-RO" sz="2400" dirty="0">
                  <a:solidFill>
                    <a:schemeClr val="tx1"/>
                  </a:solidFill>
                </a:rPr>
                <a:t>• Clarificarea rolurilor între nivelurile de învățământ și întărirea coordonării interinstituționale.</a:t>
              </a:r>
            </a:p>
            <a:p>
              <a:pPr>
                <a:spcAft>
                  <a:spcPts val="1000"/>
                </a:spcAft>
                <a:defRPr sz="1800" b="1"/>
              </a:pPr>
              <a:r>
                <a:rPr lang="ro-RO" sz="2400" dirty="0">
                  <a:solidFill>
                    <a:schemeClr val="tx1"/>
                  </a:solidFill>
                </a:rPr>
                <a:t>• Parteneriate școli–universități–societate civilă–media–biblioteci și implicarea jurnaliștilor.</a:t>
              </a:r>
            </a:p>
            <a:p>
              <a:pPr>
                <a:spcAft>
                  <a:spcPts val="1000"/>
                </a:spcAft>
                <a:defRPr sz="1800" b="1"/>
              </a:pPr>
              <a:r>
                <a:rPr lang="ro-RO" sz="2400" dirty="0">
                  <a:solidFill>
                    <a:schemeClr val="tx1"/>
                  </a:solidFill>
                </a:rPr>
                <a:t>• Abordări pe tot parcursul vieții și reducerea decalajelor de vârstă, inclusiv dialog școală–familie.</a:t>
              </a:r>
            </a:p>
            <a:p>
              <a:pPr>
                <a:spcAft>
                  <a:spcPts val="1000"/>
                </a:spcAft>
                <a:defRPr sz="1800" b="1"/>
              </a:pPr>
              <a:r>
                <a:rPr lang="ro-RO" sz="2400" dirty="0">
                  <a:solidFill>
                    <a:schemeClr val="tx1"/>
                  </a:solidFill>
                </a:rPr>
                <a:t>• Politici adaptate vulnerabilităților de gen și nevoilor persoanelor cu nevoi educaționale speciale.</a:t>
              </a:r>
            </a:p>
          </p:txBody>
        </p:sp>
      </p:grpSp>
    </p:spTree>
    <p:extLst>
      <p:ext uri="{BB962C8B-B14F-4D97-AF65-F5344CB8AC3E}">
        <p14:creationId xmlns:p14="http://schemas.microsoft.com/office/powerpoint/2010/main" val="30261690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7" name="TextBox 7"/>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p:cNvSpPr/>
          <p:nvPr/>
        </p:nvSpPr>
        <p:spPr>
          <a:xfrm>
            <a:off x="13771776" y="52846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grpSp>
        <p:nvGrpSpPr>
          <p:cNvPr id="5" name="Group 4">
            <a:extLst>
              <a:ext uri="{FF2B5EF4-FFF2-40B4-BE49-F238E27FC236}">
                <a16:creationId xmlns:a16="http://schemas.microsoft.com/office/drawing/2014/main" id="{7D1465DC-BCFC-4659-B8DF-90D1E975AFD7}"/>
              </a:ext>
            </a:extLst>
          </p:cNvPr>
          <p:cNvGrpSpPr/>
          <p:nvPr/>
        </p:nvGrpSpPr>
        <p:grpSpPr>
          <a:xfrm>
            <a:off x="1715429" y="3352090"/>
            <a:ext cx="15704697" cy="5496644"/>
            <a:chOff x="1304612" y="2623220"/>
            <a:chExt cx="15704697" cy="5496644"/>
          </a:xfrm>
        </p:grpSpPr>
        <p:pic>
          <p:nvPicPr>
            <p:cNvPr id="8" name="Picture 7" descr="A group of logos on a white background&#10;&#10;Description automatically generated">
              <a:extLst>
                <a:ext uri="{FF2B5EF4-FFF2-40B4-BE49-F238E27FC236}">
                  <a16:creationId xmlns:a16="http://schemas.microsoft.com/office/drawing/2014/main" id="{55CDE1D9-2880-E71C-D3E3-0D98D53FCB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4612" y="2623220"/>
              <a:ext cx="15704697" cy="5496644"/>
            </a:xfrm>
            <a:prstGeom prst="rect">
              <a:avLst/>
            </a:prstGeom>
          </p:spPr>
        </p:pic>
        <p:pic>
          <p:nvPicPr>
            <p:cNvPr id="4" name="Picture 3">
              <a:extLst>
                <a:ext uri="{FF2B5EF4-FFF2-40B4-BE49-F238E27FC236}">
                  <a16:creationId xmlns:a16="http://schemas.microsoft.com/office/drawing/2014/main" id="{01C891DE-8DC8-4B06-9A8B-9F995B3BEF7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95895" y="6123710"/>
              <a:ext cx="5799626" cy="1026534"/>
            </a:xfrm>
            <a:prstGeom prst="rect">
              <a:avLst/>
            </a:prstGeom>
          </p:spPr>
        </p:pic>
      </p:grpSp>
      <p:pic>
        <p:nvPicPr>
          <p:cNvPr id="9" name="Picture 8" descr="A red dots on a black background&#10;&#10;Description automatically generated">
            <a:extLst>
              <a:ext uri="{FF2B5EF4-FFF2-40B4-BE49-F238E27FC236}">
                <a16:creationId xmlns:a16="http://schemas.microsoft.com/office/drawing/2014/main" id="{CB21ECA6-58AD-4646-AAEF-169E1DC388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grpSp>
        <p:nvGrpSpPr>
          <p:cNvPr id="3" name="Group 2">
            <a:extLst>
              <a:ext uri="{FF2B5EF4-FFF2-40B4-BE49-F238E27FC236}">
                <a16:creationId xmlns:a16="http://schemas.microsoft.com/office/drawing/2014/main" id="{40A567DB-3932-4674-84C5-A4802AE3FA42}"/>
              </a:ext>
            </a:extLst>
          </p:cNvPr>
          <p:cNvGrpSpPr/>
          <p:nvPr/>
        </p:nvGrpSpPr>
        <p:grpSpPr>
          <a:xfrm>
            <a:off x="3286275" y="1638292"/>
            <a:ext cx="10002932" cy="1814434"/>
            <a:chOff x="5515133" y="1924047"/>
            <a:chExt cx="10002932" cy="1814434"/>
          </a:xfrm>
        </p:grpSpPr>
        <p:sp>
          <p:nvSpPr>
            <p:cNvPr id="2" name="TextBox 9">
              <a:extLst>
                <a:ext uri="{FF2B5EF4-FFF2-40B4-BE49-F238E27FC236}">
                  <a16:creationId xmlns:a16="http://schemas.microsoft.com/office/drawing/2014/main" id="{90F7A8F0-9A8C-E957-4F3A-4BE06AFECE99}"/>
                </a:ext>
              </a:extLst>
            </p:cNvPr>
            <p:cNvSpPr txBox="1"/>
            <p:nvPr/>
          </p:nvSpPr>
          <p:spPr>
            <a:xfrm>
              <a:off x="6337448" y="2302626"/>
              <a:ext cx="9138371" cy="1057275"/>
            </a:xfrm>
            <a:prstGeom prst="rect">
              <a:avLst/>
            </a:prstGeom>
          </p:spPr>
          <p:txBody>
            <a:bodyPr wrap="square" lIns="0" tIns="0" rIns="0" bIns="0" rtlCol="0" anchor="t">
              <a:spAutoFit/>
            </a:bodyPr>
            <a:lstStyle/>
            <a:p>
              <a:pPr>
                <a:lnSpc>
                  <a:spcPts val="8399"/>
                </a:lnSpc>
              </a:pPr>
              <a:r>
                <a:rPr lang="ro-RO" sz="6999" b="1" dirty="0">
                  <a:solidFill>
                    <a:srgbClr val="FF0000"/>
                  </a:solidFill>
                  <a:latin typeface="Quicksand Bold"/>
                </a:rPr>
                <a:t>Consorțiul</a:t>
              </a:r>
              <a:endParaRPr lang="en-US" sz="6999" b="1" dirty="0">
                <a:solidFill>
                  <a:srgbClr val="FF0000"/>
                </a:solidFill>
                <a:latin typeface="Quicksand Bold"/>
              </a:endParaRPr>
            </a:p>
          </p:txBody>
        </p:sp>
        <p:sp>
          <p:nvSpPr>
            <p:cNvPr id="10" name="Freeform 6">
              <a:extLst>
                <a:ext uri="{FF2B5EF4-FFF2-40B4-BE49-F238E27FC236}">
                  <a16:creationId xmlns:a16="http://schemas.microsoft.com/office/drawing/2014/main" id="{ABDCB44A-CB78-4FE1-9D1F-6C8DF7CBACFF}"/>
                </a:ext>
              </a:extLst>
            </p:cNvPr>
            <p:cNvSpPr/>
            <p:nvPr/>
          </p:nvSpPr>
          <p:spPr>
            <a:xfrm>
              <a:off x="5515133" y="1924047"/>
              <a:ext cx="10002932" cy="1814434"/>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grpSp>
    </p:spTree>
    <p:extLst>
      <p:ext uri="{BB962C8B-B14F-4D97-AF65-F5344CB8AC3E}">
        <p14:creationId xmlns:p14="http://schemas.microsoft.com/office/powerpoint/2010/main" val="42307601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CFCFC"/>
        </a:solidFill>
        <a:effectLst/>
      </p:bgPr>
    </p:bg>
    <p:spTree>
      <p:nvGrpSpPr>
        <p:cNvPr id="1" name=""/>
        <p:cNvGrpSpPr/>
        <p:nvPr/>
      </p:nvGrpSpPr>
      <p:grpSpPr>
        <a:xfrm>
          <a:off x="0" y="0"/>
          <a:ext cx="0" cy="0"/>
          <a:chOff x="0" y="0"/>
          <a:chExt cx="0" cy="0"/>
        </a:xfrm>
      </p:grpSpPr>
      <p:sp>
        <p:nvSpPr>
          <p:cNvPr id="7" name="TextBox 7"/>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p:cNvSpPr/>
          <p:nvPr/>
        </p:nvSpPr>
        <p:spPr>
          <a:xfrm>
            <a:off x="13771776" y="52846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A9547BE0-1FE8-9218-B834-03A9A3D2DE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4" name="Title 3">
            <a:extLst>
              <a:ext uri="{FF2B5EF4-FFF2-40B4-BE49-F238E27FC236}">
                <a16:creationId xmlns:a16="http://schemas.microsoft.com/office/drawing/2014/main" id="{79BA3F69-82F2-4E47-9954-A85BBC918148}"/>
              </a:ext>
            </a:extLst>
          </p:cNvPr>
          <p:cNvSpPr>
            <a:spLocks noGrp="1"/>
          </p:cNvSpPr>
          <p:nvPr>
            <p:ph type="title"/>
          </p:nvPr>
        </p:nvSpPr>
        <p:spPr>
          <a:xfrm>
            <a:off x="3578742" y="1974009"/>
            <a:ext cx="8322746" cy="1143000"/>
          </a:xfrm>
        </p:spPr>
        <p:txBody>
          <a:bodyPr>
            <a:normAutofit fontScale="90000"/>
          </a:bodyPr>
          <a:lstStyle/>
          <a:p>
            <a:pPr algn="l"/>
            <a:r>
              <a:rPr lang="ro-RO" sz="6999" b="1" dirty="0">
                <a:solidFill>
                  <a:srgbClr val="FF0000"/>
                </a:solidFill>
                <a:latin typeface="Quicksand Bold"/>
                <a:ea typeface="+mn-ea"/>
                <a:cs typeface="+mn-cs"/>
              </a:rPr>
              <a:t>Proiectul</a:t>
            </a:r>
          </a:p>
        </p:txBody>
      </p:sp>
      <p:sp>
        <p:nvSpPr>
          <p:cNvPr id="8" name="Content Placeholder 7">
            <a:extLst>
              <a:ext uri="{FF2B5EF4-FFF2-40B4-BE49-F238E27FC236}">
                <a16:creationId xmlns:a16="http://schemas.microsoft.com/office/drawing/2014/main" id="{136A08BC-9F4F-4B2D-A1CB-3C89FD3FE3BA}"/>
              </a:ext>
            </a:extLst>
          </p:cNvPr>
          <p:cNvSpPr>
            <a:spLocks noGrp="1"/>
          </p:cNvSpPr>
          <p:nvPr>
            <p:ph idx="1"/>
          </p:nvPr>
        </p:nvSpPr>
        <p:spPr>
          <a:xfrm>
            <a:off x="2193237" y="3429001"/>
            <a:ext cx="14503312" cy="5929312"/>
          </a:xfrm>
        </p:spPr>
        <p:txBody>
          <a:bodyPr>
            <a:normAutofit/>
          </a:bodyPr>
          <a:lstStyle/>
          <a:p>
            <a:r>
              <a:rPr lang="ro-RO" sz="3000" dirty="0">
                <a:latin typeface="Quicksand Bold"/>
              </a:rPr>
              <a:t>Contribuie</a:t>
            </a:r>
            <a:r>
              <a:rPr lang="fr-FR" sz="3000" dirty="0">
                <a:latin typeface="Quicksand Bold"/>
              </a:rPr>
              <a:t> la </a:t>
            </a:r>
            <a:r>
              <a:rPr lang="ro-RO" sz="3000" dirty="0">
                <a:latin typeface="Quicksand Bold"/>
              </a:rPr>
              <a:t>crearea</a:t>
            </a:r>
            <a:r>
              <a:rPr lang="fr-FR" sz="3000" dirty="0">
                <a:latin typeface="Quicksand Bold"/>
              </a:rPr>
              <a:t> </a:t>
            </a:r>
            <a:r>
              <a:rPr lang="ro-RO" sz="3000" dirty="0">
                <a:latin typeface="Quicksand Bold"/>
              </a:rPr>
              <a:t>contextului</a:t>
            </a:r>
            <a:r>
              <a:rPr lang="fr-FR" sz="3000" dirty="0">
                <a:latin typeface="Quicksand Bold"/>
              </a:rPr>
              <a:t>, </a:t>
            </a:r>
            <a:r>
              <a:rPr lang="ro-RO" sz="3000" dirty="0">
                <a:latin typeface="Quicksand Bold"/>
              </a:rPr>
              <a:t>a instrumentelor și mijloacelor necesare</a:t>
            </a:r>
            <a:r>
              <a:rPr lang="fr-FR" sz="3000" dirty="0">
                <a:latin typeface="Quicksand Bold"/>
              </a:rPr>
              <a:t> </a:t>
            </a:r>
            <a:r>
              <a:rPr lang="ro-RO" sz="3000" dirty="0">
                <a:latin typeface="Quicksand Bold"/>
              </a:rPr>
              <a:t>pentru</a:t>
            </a:r>
            <a:r>
              <a:rPr lang="fr-FR" sz="3000" dirty="0">
                <a:latin typeface="Quicksand Bold"/>
              </a:rPr>
              <a:t> ca </a:t>
            </a:r>
            <a:r>
              <a:rPr lang="ro-RO" sz="3000" dirty="0">
                <a:latin typeface="Quicksand Bold"/>
              </a:rPr>
              <a:t>profesori</a:t>
            </a:r>
            <a:r>
              <a:rPr lang="fr-FR" sz="3000" dirty="0">
                <a:latin typeface="Quicksand Bold"/>
              </a:rPr>
              <a:t>i </a:t>
            </a:r>
            <a:r>
              <a:rPr lang="ro-RO" sz="3000" dirty="0">
                <a:latin typeface="Quicksand Bold"/>
              </a:rPr>
              <a:t>și</a:t>
            </a:r>
            <a:r>
              <a:rPr lang="fr-FR" sz="3000" dirty="0">
                <a:latin typeface="Quicksand Bold"/>
              </a:rPr>
              <a:t> </a:t>
            </a:r>
            <a:r>
              <a:rPr lang="ro-RO" sz="3000" dirty="0">
                <a:latin typeface="Quicksand Bold"/>
              </a:rPr>
              <a:t>educatori</a:t>
            </a:r>
            <a:r>
              <a:rPr lang="fr-FR" sz="3000" dirty="0">
                <a:latin typeface="Quicksand Bold"/>
              </a:rPr>
              <a:t>i </a:t>
            </a:r>
            <a:r>
              <a:rPr lang="ro-RO" sz="3000" dirty="0">
                <a:latin typeface="Quicksand Bold"/>
              </a:rPr>
              <a:t>din</a:t>
            </a:r>
            <a:r>
              <a:rPr lang="fr-FR" sz="3000" dirty="0">
                <a:latin typeface="Quicksand Bold"/>
              </a:rPr>
              <a:t> Europa </a:t>
            </a:r>
            <a:r>
              <a:rPr lang="ro-RO" sz="3000" dirty="0">
                <a:latin typeface="Quicksand Bold"/>
              </a:rPr>
              <a:t>să</a:t>
            </a:r>
            <a:r>
              <a:rPr lang="fr-FR" sz="3000" dirty="0">
                <a:latin typeface="Quicksand Bold"/>
              </a:rPr>
              <a:t> fie </a:t>
            </a:r>
            <a:r>
              <a:rPr lang="ro-RO" sz="3000" dirty="0">
                <a:latin typeface="Quicksand Bold"/>
              </a:rPr>
              <a:t>sprijiniți</a:t>
            </a:r>
            <a:r>
              <a:rPr lang="fr-FR" sz="3000" dirty="0">
                <a:latin typeface="Quicksand Bold"/>
              </a:rPr>
              <a:t> </a:t>
            </a:r>
            <a:r>
              <a:rPr lang="ro-RO" sz="3000" dirty="0">
                <a:latin typeface="Quicksand Bold"/>
              </a:rPr>
              <a:t>în</a:t>
            </a:r>
            <a:r>
              <a:rPr lang="fr-FR" sz="3000" dirty="0">
                <a:latin typeface="Quicksand Bold"/>
              </a:rPr>
              <a:t> </a:t>
            </a:r>
            <a:r>
              <a:rPr lang="ro-RO" sz="3000" dirty="0">
                <a:latin typeface="Quicksand Bold"/>
              </a:rPr>
              <a:t>mod</a:t>
            </a:r>
            <a:r>
              <a:rPr lang="fr-FR" sz="3000" dirty="0">
                <a:latin typeface="Quicksand Bold"/>
              </a:rPr>
              <a:t> </a:t>
            </a:r>
            <a:r>
              <a:rPr lang="ro-RO" sz="3000" dirty="0">
                <a:latin typeface="Quicksand Bold"/>
              </a:rPr>
              <a:t>adecvat</a:t>
            </a:r>
            <a:r>
              <a:rPr lang="fr-FR" sz="3000" dirty="0">
                <a:latin typeface="Quicksand Bold"/>
              </a:rPr>
              <a:t> </a:t>
            </a:r>
            <a:r>
              <a:rPr lang="ro-RO" sz="3000" dirty="0">
                <a:latin typeface="Quicksand Bold"/>
              </a:rPr>
              <a:t>în</a:t>
            </a:r>
            <a:r>
              <a:rPr lang="fr-FR" sz="3000" dirty="0">
                <a:latin typeface="Quicksand Bold"/>
              </a:rPr>
              <a:t> </a:t>
            </a:r>
            <a:r>
              <a:rPr lang="ro-RO" sz="3000" dirty="0">
                <a:latin typeface="Quicksand Bold"/>
              </a:rPr>
              <a:t>efortul</a:t>
            </a:r>
            <a:r>
              <a:rPr lang="fr-FR" sz="3000" dirty="0">
                <a:latin typeface="Quicksand Bold"/>
              </a:rPr>
              <a:t> </a:t>
            </a:r>
            <a:r>
              <a:rPr lang="ro-RO" sz="3000" dirty="0">
                <a:latin typeface="Quicksand Bold"/>
              </a:rPr>
              <a:t>lor</a:t>
            </a:r>
            <a:r>
              <a:rPr lang="fr-FR" sz="3000" dirty="0">
                <a:latin typeface="Quicksand Bold"/>
              </a:rPr>
              <a:t> de a aborda </a:t>
            </a:r>
            <a:r>
              <a:rPr lang="ro-RO" sz="3000" dirty="0">
                <a:latin typeface="Quicksand Bold"/>
              </a:rPr>
              <a:t>problemele societale presante </a:t>
            </a:r>
            <a:r>
              <a:rPr lang="fr-FR" sz="3000" dirty="0">
                <a:latin typeface="Quicksand Bold"/>
              </a:rPr>
              <a:t>ale </a:t>
            </a:r>
            <a:r>
              <a:rPr lang="ro-RO" sz="3000" dirty="0">
                <a:latin typeface="Quicksand Bold"/>
              </a:rPr>
              <a:t>combaterii dezinformării și promovării educației media și</a:t>
            </a:r>
            <a:r>
              <a:rPr lang="fr-FR" sz="3000" dirty="0">
                <a:latin typeface="Quicksand Bold"/>
              </a:rPr>
              <a:t> digitale. </a:t>
            </a:r>
            <a:r>
              <a:rPr lang="ro-RO" sz="3000" dirty="0">
                <a:latin typeface="Quicksand Bold"/>
              </a:rPr>
              <a:t>Intervenția realizată prin proiect vizează trei niveluri</a:t>
            </a:r>
            <a:r>
              <a:rPr lang="fr-FR" sz="3000" dirty="0">
                <a:latin typeface="Quicksand Bold"/>
              </a:rPr>
              <a:t>:</a:t>
            </a:r>
          </a:p>
          <a:p>
            <a:pPr lvl="1"/>
            <a:r>
              <a:rPr lang="ro-RO" sz="2600" dirty="0">
                <a:latin typeface="Quicksand Bold"/>
              </a:rPr>
              <a:t>formarea inițială a viitoarelor cadre didactice</a:t>
            </a:r>
            <a:r>
              <a:rPr lang="fr-FR" sz="2600" dirty="0">
                <a:latin typeface="Quicksand Bold"/>
              </a:rPr>
              <a:t>;</a:t>
            </a:r>
          </a:p>
          <a:p>
            <a:pPr lvl="1"/>
            <a:r>
              <a:rPr lang="ro-RO" sz="2600" dirty="0">
                <a:latin typeface="Quicksand Bold"/>
              </a:rPr>
              <a:t>formarea continuă a cadrelor didactice aflate în activitate</a:t>
            </a:r>
            <a:r>
              <a:rPr lang="fr-FR" sz="2600" dirty="0">
                <a:latin typeface="Quicksand Bold"/>
              </a:rPr>
              <a:t>;</a:t>
            </a:r>
          </a:p>
          <a:p>
            <a:pPr lvl="1"/>
            <a:r>
              <a:rPr lang="ro-RO" sz="2600" dirty="0">
                <a:latin typeface="Quicksand Bold"/>
              </a:rPr>
              <a:t>dialoguri de politici organizate cu scopul de a desprinde recomandări relevant</a:t>
            </a:r>
            <a:r>
              <a:rPr lang="fr-FR" sz="2600" dirty="0">
                <a:latin typeface="Quicksand Bold"/>
              </a:rPr>
              <a:t>e, care </a:t>
            </a:r>
            <a:r>
              <a:rPr lang="ro-RO" sz="2600" dirty="0">
                <a:latin typeface="Quicksand Bold"/>
              </a:rPr>
              <a:t>să fie incluse în </a:t>
            </a:r>
            <a:r>
              <a:rPr lang="en-GB" sz="2600" i="1" dirty="0">
                <a:latin typeface="Quicksand Bold"/>
              </a:rPr>
              <a:t>policy briefs </a:t>
            </a:r>
            <a:r>
              <a:rPr lang="ro-RO" sz="2600" dirty="0">
                <a:latin typeface="Quicksand Bold"/>
              </a:rPr>
              <a:t>pentru factorii de decizie din UE și din statele membre.</a:t>
            </a:r>
          </a:p>
          <a:p>
            <a:r>
              <a:rPr lang="ro-RO" sz="3000" dirty="0">
                <a:latin typeface="Quicksand Bold"/>
              </a:rPr>
              <a:t>Perioada de implementare: decembrie 2023 – noiembrie 2026;</a:t>
            </a:r>
          </a:p>
          <a:p>
            <a:r>
              <a:rPr lang="ro-RO" sz="3000" dirty="0">
                <a:latin typeface="Quicksand Bold"/>
              </a:rPr>
              <a:t>Grant Erasmus+: 1.106.895 </a:t>
            </a:r>
            <a:r>
              <a:rPr lang="ro-RO" sz="3000" dirty="0">
                <a:latin typeface="Calibri" panose="020F0502020204030204" pitchFamily="34" charset="0"/>
                <a:ea typeface="Calibri" panose="020F0502020204030204" pitchFamily="34" charset="0"/>
                <a:cs typeface="Calibri" panose="020F0502020204030204" pitchFamily="34" charset="0"/>
              </a:rPr>
              <a:t>€ / cofinanțare: 276.729 € </a:t>
            </a:r>
            <a:endParaRPr lang="ro-RO" sz="3000" dirty="0">
              <a:latin typeface="Quicksand Bold"/>
            </a:endParaRPr>
          </a:p>
          <a:p>
            <a:r>
              <a:rPr lang="ro-RO" sz="3000" dirty="0">
                <a:latin typeface="Quicksand Bold"/>
              </a:rPr>
              <a:t>Apel: </a:t>
            </a:r>
            <a:r>
              <a:rPr lang="ro-RO" sz="3000" i="1" dirty="0">
                <a:latin typeface="Quicksand Bold"/>
              </a:rPr>
              <a:t>ERASMUS-EDU-2023-PI-FORWARD</a:t>
            </a:r>
            <a:endParaRPr lang="ro-RO" sz="3000" dirty="0">
              <a:latin typeface="Quicksand Bold"/>
            </a:endParaRPr>
          </a:p>
        </p:txBody>
      </p:sp>
      <p:pic>
        <p:nvPicPr>
          <p:cNvPr id="3" name="Picture 2">
            <a:extLst>
              <a:ext uri="{FF2B5EF4-FFF2-40B4-BE49-F238E27FC236}">
                <a16:creationId xmlns:a16="http://schemas.microsoft.com/office/drawing/2014/main" id="{B21C1EBA-7074-4E90-AF90-8CB65DEFB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6078" y="481316"/>
            <a:ext cx="5631051" cy="996696"/>
          </a:xfrm>
          <a:prstGeom prst="rect">
            <a:avLst/>
          </a:prstGeom>
        </p:spPr>
      </p:pic>
      <p:sp>
        <p:nvSpPr>
          <p:cNvPr id="10" name="TextBox 7">
            <a:extLst>
              <a:ext uri="{FF2B5EF4-FFF2-40B4-BE49-F238E27FC236}">
                <a16:creationId xmlns:a16="http://schemas.microsoft.com/office/drawing/2014/main" id="{1850392A-198B-4ED1-AECE-EB90FDD717D8}"/>
              </a:ext>
            </a:extLst>
          </p:cNvPr>
          <p:cNvSpPr txBox="1"/>
          <p:nvPr/>
        </p:nvSpPr>
        <p:spPr>
          <a:xfrm>
            <a:off x="5515133" y="1881521"/>
            <a:ext cx="10002932" cy="1856960"/>
          </a:xfrm>
          <a:prstGeom prst="rect">
            <a:avLst/>
          </a:prstGeom>
        </p:spPr>
        <p:txBody>
          <a:bodyPr lIns="50800" tIns="50800" rIns="50800" bIns="50800" rtlCol="0" anchor="ctr"/>
          <a:lstStyle/>
          <a:p>
            <a:pPr algn="ctr">
              <a:lnSpc>
                <a:spcPts val="2400"/>
              </a:lnSpc>
            </a:pPr>
            <a:endParaRPr dirty="0"/>
          </a:p>
        </p:txBody>
      </p:sp>
      <p:sp>
        <p:nvSpPr>
          <p:cNvPr id="12" name="Freeform 6">
            <a:extLst>
              <a:ext uri="{FF2B5EF4-FFF2-40B4-BE49-F238E27FC236}">
                <a16:creationId xmlns:a16="http://schemas.microsoft.com/office/drawing/2014/main" id="{CCF70306-E0FB-4C81-9836-4BA122399BE0}"/>
              </a:ext>
            </a:extLst>
          </p:cNvPr>
          <p:cNvSpPr/>
          <p:nvPr/>
        </p:nvSpPr>
        <p:spPr>
          <a:xfrm>
            <a:off x="3029108" y="1624007"/>
            <a:ext cx="10002932" cy="1814434"/>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spTree>
    <p:extLst>
      <p:ext uri="{BB962C8B-B14F-4D97-AF65-F5344CB8AC3E}">
        <p14:creationId xmlns:p14="http://schemas.microsoft.com/office/powerpoint/2010/main" val="59013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p:cNvSpPr/>
          <p:nvPr/>
        </p:nvSpPr>
        <p:spPr>
          <a:xfrm>
            <a:off x="13771776" y="52846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A9547BE0-1FE8-9218-B834-03A9A3D2DE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4" name="Title 3">
            <a:extLst>
              <a:ext uri="{FF2B5EF4-FFF2-40B4-BE49-F238E27FC236}">
                <a16:creationId xmlns:a16="http://schemas.microsoft.com/office/drawing/2014/main" id="{79BA3F69-82F2-4E47-9954-A85BBC918148}"/>
              </a:ext>
            </a:extLst>
          </p:cNvPr>
          <p:cNvSpPr>
            <a:spLocks noGrp="1"/>
          </p:cNvSpPr>
          <p:nvPr>
            <p:ph type="title"/>
          </p:nvPr>
        </p:nvSpPr>
        <p:spPr>
          <a:xfrm>
            <a:off x="3453624" y="1969319"/>
            <a:ext cx="9630604" cy="1143000"/>
          </a:xfrm>
        </p:spPr>
        <p:txBody>
          <a:bodyPr>
            <a:normAutofit fontScale="90000"/>
          </a:bodyPr>
          <a:lstStyle/>
          <a:p>
            <a:pPr algn="l"/>
            <a:r>
              <a:rPr lang="ro-RO" sz="6999" b="1" dirty="0">
                <a:solidFill>
                  <a:srgbClr val="FF0000"/>
                </a:solidFill>
                <a:latin typeface="Quicksand Bold"/>
                <a:ea typeface="+mn-ea"/>
                <a:cs typeface="+mn-cs"/>
              </a:rPr>
              <a:t>Pachetele de lucru</a:t>
            </a:r>
          </a:p>
        </p:txBody>
      </p:sp>
      <p:sp>
        <p:nvSpPr>
          <p:cNvPr id="8" name="Content Placeholder 7">
            <a:extLst>
              <a:ext uri="{FF2B5EF4-FFF2-40B4-BE49-F238E27FC236}">
                <a16:creationId xmlns:a16="http://schemas.microsoft.com/office/drawing/2014/main" id="{136A08BC-9F4F-4B2D-A1CB-3C89FD3FE3BA}"/>
              </a:ext>
            </a:extLst>
          </p:cNvPr>
          <p:cNvSpPr>
            <a:spLocks noGrp="1"/>
          </p:cNvSpPr>
          <p:nvPr>
            <p:ph idx="1"/>
          </p:nvPr>
        </p:nvSpPr>
        <p:spPr>
          <a:xfrm>
            <a:off x="2193237" y="3476796"/>
            <a:ext cx="14503312" cy="5784182"/>
          </a:xfrm>
        </p:spPr>
        <p:txBody>
          <a:bodyPr>
            <a:noAutofit/>
          </a:bodyPr>
          <a:lstStyle/>
          <a:p>
            <a:r>
              <a:rPr lang="ro-RO" sz="3000" dirty="0">
                <a:latin typeface="Quicksand Bold"/>
              </a:rPr>
              <a:t>WP 1 – Management;</a:t>
            </a:r>
          </a:p>
          <a:p>
            <a:r>
              <a:rPr lang="ro-RO" sz="3000" dirty="0">
                <a:latin typeface="Quicksand Bold"/>
              </a:rPr>
              <a:t>WP 2 – Dezvoltarea cursului universitar </a:t>
            </a:r>
            <a:r>
              <a:rPr lang="ro-RO" sz="3000" i="1" dirty="0" err="1">
                <a:latin typeface="Quicksand Bold"/>
              </a:rPr>
              <a:t>Teachers</a:t>
            </a:r>
            <a:r>
              <a:rPr lang="ro-RO" sz="3000" i="1" dirty="0">
                <a:latin typeface="Quicksand Bold"/>
              </a:rPr>
              <a:t> 4.0 Digital </a:t>
            </a:r>
            <a:r>
              <a:rPr lang="ro-RO" sz="3000" i="1" dirty="0" err="1">
                <a:latin typeface="Quicksand Bold"/>
              </a:rPr>
              <a:t>Age</a:t>
            </a:r>
            <a:r>
              <a:rPr lang="ro-RO" sz="3000" dirty="0">
                <a:latin typeface="Quicksand Bold"/>
              </a:rPr>
              <a:t>;</a:t>
            </a:r>
          </a:p>
          <a:p>
            <a:r>
              <a:rPr lang="ro-RO" sz="3000" dirty="0">
                <a:latin typeface="Quicksand Bold"/>
              </a:rPr>
              <a:t>WP 3 – Platforma </a:t>
            </a:r>
            <a:r>
              <a:rPr lang="ro-RO" sz="3000" dirty="0" err="1">
                <a:latin typeface="Quicksand Bold"/>
              </a:rPr>
              <a:t>eLearning</a:t>
            </a:r>
            <a:r>
              <a:rPr lang="ro-RO" sz="3000" dirty="0">
                <a:latin typeface="Quicksand Bold"/>
              </a:rPr>
              <a:t> </a:t>
            </a:r>
            <a:r>
              <a:rPr lang="ro-RO" sz="3000" i="1" dirty="0" err="1">
                <a:latin typeface="Quicksand Bold"/>
              </a:rPr>
              <a:t>Teachers</a:t>
            </a:r>
            <a:r>
              <a:rPr lang="ro-RO" sz="3000" i="1" dirty="0">
                <a:latin typeface="Quicksand Bold"/>
              </a:rPr>
              <a:t> 4.0 Digital </a:t>
            </a:r>
            <a:r>
              <a:rPr lang="ro-RO" sz="3000" i="1" dirty="0" err="1">
                <a:latin typeface="Quicksand Bold"/>
              </a:rPr>
              <a:t>Age</a:t>
            </a:r>
            <a:r>
              <a:rPr lang="ro-RO" sz="3000" dirty="0">
                <a:latin typeface="Quicksand Bold"/>
              </a:rPr>
              <a:t>;</a:t>
            </a:r>
          </a:p>
          <a:p>
            <a:r>
              <a:rPr lang="ro-RO" sz="3000" dirty="0">
                <a:latin typeface="Quicksand Bold"/>
              </a:rPr>
              <a:t>WP 4 – Desfășurarea cursului universitar </a:t>
            </a:r>
            <a:r>
              <a:rPr lang="ro-RO" sz="3000" i="1" dirty="0" err="1">
                <a:latin typeface="Quicksand Bold"/>
              </a:rPr>
              <a:t>Teachers</a:t>
            </a:r>
            <a:r>
              <a:rPr lang="ro-RO" sz="3000" i="1" dirty="0">
                <a:latin typeface="Quicksand Bold"/>
              </a:rPr>
              <a:t> 4.0 Digital </a:t>
            </a:r>
            <a:r>
              <a:rPr lang="ro-RO" sz="3000" i="1" dirty="0" err="1">
                <a:latin typeface="Quicksand Bold"/>
              </a:rPr>
              <a:t>Age</a:t>
            </a:r>
            <a:r>
              <a:rPr lang="ro-RO" sz="3000" i="1" dirty="0">
                <a:latin typeface="Quicksand Bold"/>
              </a:rPr>
              <a:t> </a:t>
            </a:r>
            <a:r>
              <a:rPr lang="ro-RO" sz="3000" dirty="0">
                <a:latin typeface="Quicksand Bold"/>
              </a:rPr>
              <a:t>cu cel puțin 1.050 de studenți;</a:t>
            </a:r>
          </a:p>
          <a:p>
            <a:r>
              <a:rPr lang="ro-RO" sz="3000" dirty="0">
                <a:latin typeface="Quicksand Bold"/>
              </a:rPr>
              <a:t>WP5 – Desfășurarea programului de formare continuă </a:t>
            </a:r>
            <a:r>
              <a:rPr lang="ro-RO" sz="3000" i="1" dirty="0" err="1">
                <a:latin typeface="Quicksand Bold"/>
              </a:rPr>
              <a:t>Teachers</a:t>
            </a:r>
            <a:r>
              <a:rPr lang="ro-RO" sz="3000" i="1" dirty="0">
                <a:latin typeface="Quicksand Bold"/>
              </a:rPr>
              <a:t> 4.0 Digital </a:t>
            </a:r>
            <a:r>
              <a:rPr lang="ro-RO" sz="3000" i="1" dirty="0" err="1">
                <a:latin typeface="Quicksand Bold"/>
              </a:rPr>
              <a:t>Age</a:t>
            </a:r>
            <a:r>
              <a:rPr lang="ro-RO" sz="3000" i="1" dirty="0">
                <a:latin typeface="Quicksand Bold"/>
              </a:rPr>
              <a:t> </a:t>
            </a:r>
            <a:r>
              <a:rPr lang="ro-RO" sz="3000" dirty="0">
                <a:latin typeface="Quicksand Bold"/>
              </a:rPr>
              <a:t>cu cel puțin 1.050 de cadre didactice în activitate;</a:t>
            </a:r>
          </a:p>
          <a:p>
            <a:r>
              <a:rPr lang="ro-RO" sz="3000" dirty="0">
                <a:latin typeface="Quicksand Bold"/>
              </a:rPr>
              <a:t>WP 6 – Organizarea dialogurilor de politici;</a:t>
            </a:r>
          </a:p>
          <a:p>
            <a:r>
              <a:rPr lang="ro-RO" sz="3000" dirty="0">
                <a:latin typeface="Quicksand Bold"/>
              </a:rPr>
              <a:t>WP 7 – Diseminare;</a:t>
            </a:r>
          </a:p>
          <a:p>
            <a:r>
              <a:rPr lang="ro-RO" sz="3000" dirty="0">
                <a:latin typeface="Quicksand Bold"/>
              </a:rPr>
              <a:t>WP 8 – Evaluare și asigurarea calității.</a:t>
            </a:r>
          </a:p>
        </p:txBody>
      </p:sp>
      <p:pic>
        <p:nvPicPr>
          <p:cNvPr id="3" name="Picture 2">
            <a:extLst>
              <a:ext uri="{FF2B5EF4-FFF2-40B4-BE49-F238E27FC236}">
                <a16:creationId xmlns:a16="http://schemas.microsoft.com/office/drawing/2014/main" id="{B21C1EBA-7074-4E90-AF90-8CB65DEFB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6078" y="481316"/>
            <a:ext cx="5631051" cy="996696"/>
          </a:xfrm>
          <a:prstGeom prst="rect">
            <a:avLst/>
          </a:prstGeom>
        </p:spPr>
      </p:pic>
      <p:sp>
        <p:nvSpPr>
          <p:cNvPr id="9" name="Freeform 6">
            <a:extLst>
              <a:ext uri="{FF2B5EF4-FFF2-40B4-BE49-F238E27FC236}">
                <a16:creationId xmlns:a16="http://schemas.microsoft.com/office/drawing/2014/main" id="{92DB1BBE-B8BA-4A6A-971A-3039B0084C85}"/>
              </a:ext>
            </a:extLst>
          </p:cNvPr>
          <p:cNvSpPr/>
          <p:nvPr/>
        </p:nvSpPr>
        <p:spPr>
          <a:xfrm>
            <a:off x="3029108" y="1624007"/>
            <a:ext cx="10002932" cy="1814434"/>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spTree>
    <p:extLst>
      <p:ext uri="{BB962C8B-B14F-4D97-AF65-F5344CB8AC3E}">
        <p14:creationId xmlns:p14="http://schemas.microsoft.com/office/powerpoint/2010/main" val="16748439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p:cNvSpPr/>
          <p:nvPr/>
        </p:nvSpPr>
        <p:spPr>
          <a:xfrm>
            <a:off x="13771776" y="52846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A9547BE0-1FE8-9218-B834-03A9A3D2DE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4" name="Title 3">
            <a:extLst>
              <a:ext uri="{FF2B5EF4-FFF2-40B4-BE49-F238E27FC236}">
                <a16:creationId xmlns:a16="http://schemas.microsoft.com/office/drawing/2014/main" id="{79BA3F69-82F2-4E47-9954-A85BBC918148}"/>
              </a:ext>
            </a:extLst>
          </p:cNvPr>
          <p:cNvSpPr>
            <a:spLocks noGrp="1"/>
          </p:cNvSpPr>
          <p:nvPr>
            <p:ph type="title"/>
          </p:nvPr>
        </p:nvSpPr>
        <p:spPr>
          <a:xfrm>
            <a:off x="3453624" y="1969319"/>
            <a:ext cx="9630604" cy="1143000"/>
          </a:xfrm>
        </p:spPr>
        <p:txBody>
          <a:bodyPr>
            <a:normAutofit fontScale="90000"/>
          </a:bodyPr>
          <a:lstStyle/>
          <a:p>
            <a:pPr algn="l"/>
            <a:r>
              <a:rPr lang="ro-RO" sz="6999" b="1" dirty="0">
                <a:solidFill>
                  <a:srgbClr val="FF0000"/>
                </a:solidFill>
                <a:latin typeface="Quicksand Bold"/>
                <a:ea typeface="+mn-ea"/>
                <a:cs typeface="+mn-cs"/>
              </a:rPr>
              <a:t>Rezultate</a:t>
            </a:r>
          </a:p>
        </p:txBody>
      </p:sp>
      <p:sp>
        <p:nvSpPr>
          <p:cNvPr id="8" name="Content Placeholder 7">
            <a:extLst>
              <a:ext uri="{FF2B5EF4-FFF2-40B4-BE49-F238E27FC236}">
                <a16:creationId xmlns:a16="http://schemas.microsoft.com/office/drawing/2014/main" id="{136A08BC-9F4F-4B2D-A1CB-3C89FD3FE3BA}"/>
              </a:ext>
            </a:extLst>
          </p:cNvPr>
          <p:cNvSpPr>
            <a:spLocks noGrp="1"/>
          </p:cNvSpPr>
          <p:nvPr>
            <p:ph idx="1"/>
          </p:nvPr>
        </p:nvSpPr>
        <p:spPr>
          <a:xfrm>
            <a:off x="2193237" y="3476796"/>
            <a:ext cx="14503312" cy="5784182"/>
          </a:xfrm>
        </p:spPr>
        <p:txBody>
          <a:bodyPr>
            <a:noAutofit/>
          </a:bodyPr>
          <a:lstStyle/>
          <a:p>
            <a:r>
              <a:rPr lang="ro-RO" sz="3000" dirty="0">
                <a:latin typeface="Quicksand Bold"/>
              </a:rPr>
              <a:t>WP 1 – Management;</a:t>
            </a:r>
          </a:p>
          <a:p>
            <a:r>
              <a:rPr lang="ro-RO" sz="3000" dirty="0">
                <a:latin typeface="Quicksand Bold"/>
              </a:rPr>
              <a:t>WP 2 – Dezvoltarea cursului universitar </a:t>
            </a:r>
            <a:r>
              <a:rPr lang="ro-RO" sz="3000" i="1" dirty="0" err="1">
                <a:latin typeface="Quicksand Bold"/>
              </a:rPr>
              <a:t>Teachers</a:t>
            </a:r>
            <a:r>
              <a:rPr lang="ro-RO" sz="3000" i="1" dirty="0">
                <a:latin typeface="Quicksand Bold"/>
              </a:rPr>
              <a:t> 4.0 Digital </a:t>
            </a:r>
            <a:r>
              <a:rPr lang="ro-RO" sz="3000" i="1" dirty="0" err="1">
                <a:latin typeface="Quicksand Bold"/>
              </a:rPr>
              <a:t>Age</a:t>
            </a:r>
            <a:r>
              <a:rPr lang="ro-RO" sz="3000" dirty="0">
                <a:latin typeface="Quicksand Bold"/>
              </a:rPr>
              <a:t>;</a:t>
            </a:r>
          </a:p>
          <a:p>
            <a:r>
              <a:rPr lang="ro-RO" sz="3000" dirty="0">
                <a:latin typeface="Quicksand Bold"/>
              </a:rPr>
              <a:t>WP 3 – Platforma </a:t>
            </a:r>
            <a:r>
              <a:rPr lang="ro-RO" sz="3000" dirty="0" err="1">
                <a:latin typeface="Quicksand Bold"/>
              </a:rPr>
              <a:t>eLearning</a:t>
            </a:r>
            <a:r>
              <a:rPr lang="ro-RO" sz="3000" dirty="0">
                <a:latin typeface="Quicksand Bold"/>
              </a:rPr>
              <a:t> </a:t>
            </a:r>
            <a:r>
              <a:rPr lang="ro-RO" sz="3000" i="1" dirty="0" err="1">
                <a:latin typeface="Quicksand Bold"/>
              </a:rPr>
              <a:t>Teachers</a:t>
            </a:r>
            <a:r>
              <a:rPr lang="ro-RO" sz="3000" i="1" dirty="0">
                <a:latin typeface="Quicksand Bold"/>
              </a:rPr>
              <a:t> 4.0 Digital </a:t>
            </a:r>
            <a:r>
              <a:rPr lang="ro-RO" sz="3000" i="1" dirty="0" err="1">
                <a:latin typeface="Quicksand Bold"/>
              </a:rPr>
              <a:t>Age</a:t>
            </a:r>
            <a:r>
              <a:rPr lang="ro-RO" sz="3000" dirty="0">
                <a:latin typeface="Quicksand Bold"/>
              </a:rPr>
              <a:t>;</a:t>
            </a:r>
          </a:p>
          <a:p>
            <a:r>
              <a:rPr lang="ro-RO" sz="3000" dirty="0">
                <a:latin typeface="Quicksand Bold"/>
              </a:rPr>
              <a:t>WP 4 – Desfășurarea cursului universitar </a:t>
            </a:r>
            <a:r>
              <a:rPr lang="ro-RO" sz="3000" i="1" dirty="0" err="1">
                <a:latin typeface="Quicksand Bold"/>
              </a:rPr>
              <a:t>Teachers</a:t>
            </a:r>
            <a:r>
              <a:rPr lang="ro-RO" sz="3000" i="1" dirty="0">
                <a:latin typeface="Quicksand Bold"/>
              </a:rPr>
              <a:t> 4.0 Digital </a:t>
            </a:r>
            <a:r>
              <a:rPr lang="ro-RO" sz="3000" i="1" dirty="0" err="1">
                <a:latin typeface="Quicksand Bold"/>
              </a:rPr>
              <a:t>Age</a:t>
            </a:r>
            <a:r>
              <a:rPr lang="ro-RO" sz="3000" i="1" dirty="0">
                <a:latin typeface="Quicksand Bold"/>
              </a:rPr>
              <a:t> </a:t>
            </a:r>
            <a:r>
              <a:rPr lang="ro-RO" sz="3000" dirty="0">
                <a:latin typeface="Quicksand Bold"/>
              </a:rPr>
              <a:t>cu cel puțin 1.050 de studenți;</a:t>
            </a:r>
          </a:p>
          <a:p>
            <a:r>
              <a:rPr lang="ro-RO" sz="3000" dirty="0">
                <a:latin typeface="Quicksand Bold"/>
              </a:rPr>
              <a:t>WP5 – Desfășurarea programului de formare continuă </a:t>
            </a:r>
            <a:r>
              <a:rPr lang="ro-RO" sz="3000" i="1" dirty="0" err="1">
                <a:latin typeface="Quicksand Bold"/>
              </a:rPr>
              <a:t>Teachers</a:t>
            </a:r>
            <a:r>
              <a:rPr lang="ro-RO" sz="3000" i="1" dirty="0">
                <a:latin typeface="Quicksand Bold"/>
              </a:rPr>
              <a:t> 4.0 Digital </a:t>
            </a:r>
            <a:r>
              <a:rPr lang="ro-RO" sz="3000" i="1" dirty="0" err="1">
                <a:latin typeface="Quicksand Bold"/>
              </a:rPr>
              <a:t>Age</a:t>
            </a:r>
            <a:r>
              <a:rPr lang="ro-RO" sz="3000" i="1" dirty="0">
                <a:latin typeface="Quicksand Bold"/>
              </a:rPr>
              <a:t> </a:t>
            </a:r>
            <a:r>
              <a:rPr lang="ro-RO" sz="3000" dirty="0">
                <a:latin typeface="Quicksand Bold"/>
              </a:rPr>
              <a:t>cu cel puțin 1.050 de cadre didactice în activitate;</a:t>
            </a:r>
          </a:p>
          <a:p>
            <a:r>
              <a:rPr lang="ro-RO" sz="3000" dirty="0">
                <a:latin typeface="Quicksand Bold"/>
              </a:rPr>
              <a:t>WP 6 – Organizarea dialogurilor de politici;</a:t>
            </a:r>
          </a:p>
          <a:p>
            <a:r>
              <a:rPr lang="ro-RO" sz="3000" dirty="0">
                <a:latin typeface="Quicksand Bold"/>
              </a:rPr>
              <a:t>WP 7 – Diseminare;</a:t>
            </a:r>
          </a:p>
          <a:p>
            <a:r>
              <a:rPr lang="ro-RO" sz="3000" dirty="0">
                <a:latin typeface="Quicksand Bold"/>
              </a:rPr>
              <a:t>WP 8 – Evaluare și asigurarea calității.</a:t>
            </a:r>
          </a:p>
        </p:txBody>
      </p:sp>
      <p:pic>
        <p:nvPicPr>
          <p:cNvPr id="3" name="Picture 2">
            <a:extLst>
              <a:ext uri="{FF2B5EF4-FFF2-40B4-BE49-F238E27FC236}">
                <a16:creationId xmlns:a16="http://schemas.microsoft.com/office/drawing/2014/main" id="{B21C1EBA-7074-4E90-AF90-8CB65DEFB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6078" y="481316"/>
            <a:ext cx="5631051" cy="996696"/>
          </a:xfrm>
          <a:prstGeom prst="rect">
            <a:avLst/>
          </a:prstGeom>
        </p:spPr>
      </p:pic>
      <p:sp>
        <p:nvSpPr>
          <p:cNvPr id="9" name="Freeform 6">
            <a:extLst>
              <a:ext uri="{FF2B5EF4-FFF2-40B4-BE49-F238E27FC236}">
                <a16:creationId xmlns:a16="http://schemas.microsoft.com/office/drawing/2014/main" id="{92DB1BBE-B8BA-4A6A-971A-3039B0084C85}"/>
              </a:ext>
            </a:extLst>
          </p:cNvPr>
          <p:cNvSpPr/>
          <p:nvPr/>
        </p:nvSpPr>
        <p:spPr>
          <a:xfrm>
            <a:off x="3029108" y="1624007"/>
            <a:ext cx="10002932" cy="1814434"/>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spTree>
    <p:extLst>
      <p:ext uri="{BB962C8B-B14F-4D97-AF65-F5344CB8AC3E}">
        <p14:creationId xmlns:p14="http://schemas.microsoft.com/office/powerpoint/2010/main" val="2215200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p:cNvSpPr/>
          <p:nvPr/>
        </p:nvSpPr>
        <p:spPr>
          <a:xfrm>
            <a:off x="13771776" y="52846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A9547BE0-1FE8-9218-B834-03A9A3D2DE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4" name="Title 3">
            <a:extLst>
              <a:ext uri="{FF2B5EF4-FFF2-40B4-BE49-F238E27FC236}">
                <a16:creationId xmlns:a16="http://schemas.microsoft.com/office/drawing/2014/main" id="{79BA3F69-82F2-4E47-9954-A85BBC918148}"/>
              </a:ext>
            </a:extLst>
          </p:cNvPr>
          <p:cNvSpPr>
            <a:spLocks noGrp="1"/>
          </p:cNvSpPr>
          <p:nvPr>
            <p:ph type="title"/>
          </p:nvPr>
        </p:nvSpPr>
        <p:spPr>
          <a:xfrm>
            <a:off x="3453624" y="1744033"/>
            <a:ext cx="9630604" cy="1143000"/>
          </a:xfrm>
        </p:spPr>
        <p:txBody>
          <a:bodyPr>
            <a:normAutofit fontScale="90000"/>
          </a:bodyPr>
          <a:lstStyle/>
          <a:p>
            <a:pPr algn="l"/>
            <a:r>
              <a:rPr lang="ro-RO" sz="6999" b="1" dirty="0">
                <a:solidFill>
                  <a:srgbClr val="FF0000"/>
                </a:solidFill>
                <a:latin typeface="Quicksand Bold"/>
                <a:ea typeface="+mn-ea"/>
                <a:cs typeface="+mn-cs"/>
              </a:rPr>
              <a:t>Cursul universitar la UVT</a:t>
            </a:r>
          </a:p>
        </p:txBody>
      </p:sp>
      <p:pic>
        <p:nvPicPr>
          <p:cNvPr id="3" name="Picture 2">
            <a:extLst>
              <a:ext uri="{FF2B5EF4-FFF2-40B4-BE49-F238E27FC236}">
                <a16:creationId xmlns:a16="http://schemas.microsoft.com/office/drawing/2014/main" id="{B21C1EBA-7074-4E90-AF90-8CB65DEFB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6078" y="481316"/>
            <a:ext cx="5631051" cy="996696"/>
          </a:xfrm>
          <a:prstGeom prst="rect">
            <a:avLst/>
          </a:prstGeom>
        </p:spPr>
      </p:pic>
      <p:sp>
        <p:nvSpPr>
          <p:cNvPr id="9" name="Freeform 6">
            <a:extLst>
              <a:ext uri="{FF2B5EF4-FFF2-40B4-BE49-F238E27FC236}">
                <a16:creationId xmlns:a16="http://schemas.microsoft.com/office/drawing/2014/main" id="{92DB1BBE-B8BA-4A6A-971A-3039B0084C85}"/>
              </a:ext>
            </a:extLst>
          </p:cNvPr>
          <p:cNvSpPr/>
          <p:nvPr/>
        </p:nvSpPr>
        <p:spPr>
          <a:xfrm>
            <a:off x="3081296" y="1485574"/>
            <a:ext cx="10002932" cy="1814434"/>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sp>
        <p:nvSpPr>
          <p:cNvPr id="12" name="Content Placeholder 2">
            <a:extLst>
              <a:ext uri="{FF2B5EF4-FFF2-40B4-BE49-F238E27FC236}">
                <a16:creationId xmlns:a16="http://schemas.microsoft.com/office/drawing/2014/main" id="{C88FD41B-2B7E-458C-8BAD-69334DE18CF1}"/>
              </a:ext>
            </a:extLst>
          </p:cNvPr>
          <p:cNvSpPr>
            <a:spLocks noGrp="1"/>
          </p:cNvSpPr>
          <p:nvPr>
            <p:ph idx="1"/>
          </p:nvPr>
        </p:nvSpPr>
        <p:spPr>
          <a:xfrm>
            <a:off x="1577009" y="3558467"/>
            <a:ext cx="15279755" cy="6380663"/>
          </a:xfrm>
        </p:spPr>
        <p:txBody>
          <a:bodyPr>
            <a:normAutofit fontScale="92500" lnSpcReduction="10000"/>
          </a:bodyPr>
          <a:lstStyle/>
          <a:p>
            <a:r>
              <a:rPr lang="ro-RO" dirty="0"/>
              <a:t>201 s</a:t>
            </a:r>
            <a:r>
              <a:rPr lang="en-US" dirty="0" err="1"/>
              <a:t>tudenți</a:t>
            </a:r>
            <a:r>
              <a:rPr lang="en-US" dirty="0"/>
              <a:t> din </a:t>
            </a:r>
            <a:r>
              <a:rPr lang="en-US" dirty="0" err="1"/>
              <a:t>cadrul</a:t>
            </a:r>
            <a:r>
              <a:rPr lang="en-US" dirty="0"/>
              <a:t> </a:t>
            </a:r>
            <a:r>
              <a:rPr lang="en-US" dirty="0" err="1"/>
              <a:t>programelor</a:t>
            </a:r>
            <a:r>
              <a:rPr lang="en-US" dirty="0"/>
              <a:t> de </a:t>
            </a:r>
            <a:r>
              <a:rPr lang="en-US" dirty="0" err="1"/>
              <a:t>licență</a:t>
            </a:r>
            <a:r>
              <a:rPr lang="en-US" dirty="0"/>
              <a:t> </a:t>
            </a:r>
            <a:r>
              <a:rPr lang="en-US" dirty="0" err="1"/>
              <a:t>și</a:t>
            </a:r>
            <a:r>
              <a:rPr lang="en-US" dirty="0"/>
              <a:t> </a:t>
            </a:r>
            <a:r>
              <a:rPr lang="en-US" dirty="0" err="1"/>
              <a:t>masterat</a:t>
            </a:r>
            <a:r>
              <a:rPr lang="en-US" dirty="0"/>
              <a:t>, d</a:t>
            </a:r>
            <a:r>
              <a:rPr lang="ro-RO" dirty="0"/>
              <a:t>e la diferite </a:t>
            </a:r>
            <a:r>
              <a:rPr lang="en-US" dirty="0" err="1"/>
              <a:t>specializări</a:t>
            </a:r>
            <a:r>
              <a:rPr lang="en-US" dirty="0"/>
              <a:t> ale </a:t>
            </a:r>
            <a:r>
              <a:rPr lang="en-US" dirty="0" err="1"/>
              <a:t>Universității</a:t>
            </a:r>
            <a:r>
              <a:rPr lang="en-US" dirty="0"/>
              <a:t> de Vest din </a:t>
            </a:r>
            <a:r>
              <a:rPr lang="en-US" dirty="0" err="1"/>
              <a:t>Timișoara</a:t>
            </a:r>
            <a:r>
              <a:rPr lang="en-US" dirty="0"/>
              <a:t>. </a:t>
            </a:r>
            <a:endParaRPr lang="ro-RO" dirty="0"/>
          </a:p>
          <a:p>
            <a:endParaRPr lang="ro-RO" dirty="0"/>
          </a:p>
          <a:p>
            <a:endParaRPr lang="ro-RO" dirty="0"/>
          </a:p>
          <a:p>
            <a:endParaRPr lang="ro-RO" dirty="0"/>
          </a:p>
          <a:p>
            <a:endParaRPr lang="ro-RO" dirty="0"/>
          </a:p>
          <a:p>
            <a:endParaRPr lang="ro-RO" dirty="0"/>
          </a:p>
          <a:p>
            <a:endParaRPr lang="ro-RO" dirty="0"/>
          </a:p>
          <a:p>
            <a:endParaRPr lang="ro-RO" dirty="0"/>
          </a:p>
          <a:p>
            <a:endParaRPr lang="ro-RO" dirty="0"/>
          </a:p>
          <a:p>
            <a:endParaRPr lang="ro-RO" dirty="0"/>
          </a:p>
          <a:p>
            <a:r>
              <a:rPr lang="en-US" dirty="0" err="1"/>
              <a:t>Participanții</a:t>
            </a:r>
            <a:r>
              <a:rPr lang="en-US" dirty="0"/>
              <a:t> au</a:t>
            </a:r>
            <a:r>
              <a:rPr lang="ro-RO" dirty="0"/>
              <a:t> provenit, în principal din rândul studenților înscriși la DPPD,</a:t>
            </a:r>
            <a:r>
              <a:rPr lang="en-US" dirty="0"/>
              <a:t> manifest</a:t>
            </a:r>
            <a:r>
              <a:rPr lang="ro-RO" dirty="0" err="1"/>
              <a:t>ând</a:t>
            </a:r>
            <a:r>
              <a:rPr lang="en-US" dirty="0"/>
              <a:t> un </a:t>
            </a:r>
            <a:r>
              <a:rPr lang="en-US" dirty="0" err="1"/>
              <a:t>interes</a:t>
            </a:r>
            <a:r>
              <a:rPr lang="en-US" dirty="0"/>
              <a:t> </a:t>
            </a:r>
            <a:r>
              <a:rPr lang="en-US" dirty="0" err="1"/>
              <a:t>deosebit</a:t>
            </a:r>
            <a:r>
              <a:rPr lang="en-US" dirty="0"/>
              <a:t> </a:t>
            </a:r>
            <a:r>
              <a:rPr lang="en-US" dirty="0" err="1"/>
              <a:t>pentru</a:t>
            </a:r>
            <a:r>
              <a:rPr lang="en-US" dirty="0"/>
              <a:t> </a:t>
            </a:r>
            <a:r>
              <a:rPr lang="en-US" dirty="0" err="1"/>
              <a:t>practicile</a:t>
            </a:r>
            <a:r>
              <a:rPr lang="en-US" dirty="0"/>
              <a:t> </a:t>
            </a:r>
            <a:r>
              <a:rPr lang="en-US" dirty="0" err="1"/>
              <a:t>educaționale</a:t>
            </a:r>
            <a:r>
              <a:rPr lang="en-US" dirty="0"/>
              <a:t> </a:t>
            </a:r>
            <a:r>
              <a:rPr lang="en-US" dirty="0" err="1"/>
              <a:t>și</a:t>
            </a:r>
            <a:r>
              <a:rPr lang="en-US" dirty="0"/>
              <a:t> </a:t>
            </a:r>
            <a:r>
              <a:rPr lang="en-US" dirty="0" err="1"/>
              <a:t>psihologice</a:t>
            </a:r>
            <a:r>
              <a:rPr lang="en-US" dirty="0"/>
              <a:t>.</a:t>
            </a:r>
          </a:p>
        </p:txBody>
      </p:sp>
      <p:grpSp>
        <p:nvGrpSpPr>
          <p:cNvPr id="13" name="Group 12">
            <a:extLst>
              <a:ext uri="{FF2B5EF4-FFF2-40B4-BE49-F238E27FC236}">
                <a16:creationId xmlns:a16="http://schemas.microsoft.com/office/drawing/2014/main" id="{7911F364-D5CF-47F7-960C-A5ADBA7D0D9A}"/>
              </a:ext>
            </a:extLst>
          </p:cNvPr>
          <p:cNvGrpSpPr/>
          <p:nvPr/>
        </p:nvGrpSpPr>
        <p:grpSpPr>
          <a:xfrm>
            <a:off x="2554856" y="4449268"/>
            <a:ext cx="12696092" cy="4093699"/>
            <a:chOff x="858129" y="2968282"/>
            <a:chExt cx="12696092" cy="4093699"/>
          </a:xfrm>
        </p:grpSpPr>
        <p:graphicFrame>
          <p:nvGraphicFramePr>
            <p:cNvPr id="14" name="Chart 13">
              <a:extLst>
                <a:ext uri="{FF2B5EF4-FFF2-40B4-BE49-F238E27FC236}">
                  <a16:creationId xmlns:a16="http://schemas.microsoft.com/office/drawing/2014/main" id="{CEA7C490-9455-468A-BD4E-5B6C53A7CAD2}"/>
                </a:ext>
              </a:extLst>
            </p:cNvPr>
            <p:cNvGraphicFramePr>
              <a:graphicFrameLocks/>
            </p:cNvGraphicFramePr>
            <p:nvPr>
              <p:extLst>
                <p:ext uri="{D42A27DB-BD31-4B8C-83A1-F6EECF244321}">
                  <p14:modId xmlns:p14="http://schemas.microsoft.com/office/powerpoint/2010/main" val="1871172055"/>
                </p:ext>
              </p:extLst>
            </p:nvPr>
          </p:nvGraphicFramePr>
          <p:xfrm>
            <a:off x="7695028" y="2968282"/>
            <a:ext cx="5859193" cy="399522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Chart 14">
              <a:extLst>
                <a:ext uri="{FF2B5EF4-FFF2-40B4-BE49-F238E27FC236}">
                  <a16:creationId xmlns:a16="http://schemas.microsoft.com/office/drawing/2014/main" id="{71D757B4-ACB8-40F1-8A37-6359560400EA}"/>
                </a:ext>
              </a:extLst>
            </p:cNvPr>
            <p:cNvGraphicFramePr>
              <a:graphicFrameLocks/>
            </p:cNvGraphicFramePr>
            <p:nvPr>
              <p:extLst>
                <p:ext uri="{D42A27DB-BD31-4B8C-83A1-F6EECF244321}">
                  <p14:modId xmlns:p14="http://schemas.microsoft.com/office/powerpoint/2010/main" val="1254109907"/>
                </p:ext>
              </p:extLst>
            </p:nvPr>
          </p:nvGraphicFramePr>
          <p:xfrm>
            <a:off x="858129" y="2968282"/>
            <a:ext cx="6414866" cy="4093699"/>
          </p:xfrm>
          <a:graphic>
            <a:graphicData uri="http://schemas.openxmlformats.org/drawingml/2006/chart">
              <c:chart xmlns:c="http://schemas.openxmlformats.org/drawingml/2006/chart" xmlns:r="http://schemas.openxmlformats.org/officeDocument/2006/relationships" r:id="rId6"/>
            </a:graphicData>
          </a:graphic>
        </p:graphicFrame>
      </p:grpSp>
    </p:spTree>
    <p:extLst>
      <p:ext uri="{BB962C8B-B14F-4D97-AF65-F5344CB8AC3E}">
        <p14:creationId xmlns:p14="http://schemas.microsoft.com/office/powerpoint/2010/main" val="9307264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7"/>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p:cNvSpPr/>
          <p:nvPr/>
        </p:nvSpPr>
        <p:spPr>
          <a:xfrm>
            <a:off x="13771776" y="52846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pic>
        <p:nvPicPr>
          <p:cNvPr id="11" name="Picture 10" descr="A red dots on a black background&#10;&#10;Description automatically generated">
            <a:extLst>
              <a:ext uri="{FF2B5EF4-FFF2-40B4-BE49-F238E27FC236}">
                <a16:creationId xmlns:a16="http://schemas.microsoft.com/office/drawing/2014/main" id="{A9547BE0-1FE8-9218-B834-03A9A3D2DE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4" name="Title 3">
            <a:extLst>
              <a:ext uri="{FF2B5EF4-FFF2-40B4-BE49-F238E27FC236}">
                <a16:creationId xmlns:a16="http://schemas.microsoft.com/office/drawing/2014/main" id="{79BA3F69-82F2-4E47-9954-A85BBC918148}"/>
              </a:ext>
            </a:extLst>
          </p:cNvPr>
          <p:cNvSpPr>
            <a:spLocks noGrp="1"/>
          </p:cNvSpPr>
          <p:nvPr>
            <p:ph type="title"/>
          </p:nvPr>
        </p:nvSpPr>
        <p:spPr>
          <a:xfrm>
            <a:off x="3453624" y="1969319"/>
            <a:ext cx="10318152" cy="1143000"/>
          </a:xfrm>
        </p:spPr>
        <p:txBody>
          <a:bodyPr>
            <a:normAutofit fontScale="90000"/>
          </a:bodyPr>
          <a:lstStyle/>
          <a:p>
            <a:pPr algn="l"/>
            <a:r>
              <a:rPr lang="ro-RO" sz="6999" b="1" dirty="0">
                <a:solidFill>
                  <a:srgbClr val="FF0000"/>
                </a:solidFill>
                <a:latin typeface="Quicksand Bold"/>
                <a:ea typeface="+mn-ea"/>
                <a:cs typeface="+mn-cs"/>
              </a:rPr>
              <a:t>Cursul dedicat cadrelor didactice – </a:t>
            </a:r>
            <a:r>
              <a:rPr lang="ro-RO" sz="6999" b="1" dirty="0" err="1">
                <a:solidFill>
                  <a:srgbClr val="FF0000"/>
                </a:solidFill>
                <a:latin typeface="Quicksand Bold"/>
                <a:ea typeface="+mn-ea"/>
                <a:cs typeface="+mn-cs"/>
              </a:rPr>
              <a:t>Mediawise</a:t>
            </a:r>
            <a:r>
              <a:rPr lang="ro-RO" sz="6999" b="1" dirty="0">
                <a:solidFill>
                  <a:srgbClr val="FF0000"/>
                </a:solidFill>
                <a:latin typeface="Quicksand Bold"/>
                <a:ea typeface="+mn-ea"/>
                <a:cs typeface="+mn-cs"/>
              </a:rPr>
              <a:t> Society</a:t>
            </a:r>
          </a:p>
        </p:txBody>
      </p:sp>
      <p:sp>
        <p:nvSpPr>
          <p:cNvPr id="8" name="Content Placeholder 7">
            <a:extLst>
              <a:ext uri="{FF2B5EF4-FFF2-40B4-BE49-F238E27FC236}">
                <a16:creationId xmlns:a16="http://schemas.microsoft.com/office/drawing/2014/main" id="{136A08BC-9F4F-4B2D-A1CB-3C89FD3FE3BA}"/>
              </a:ext>
            </a:extLst>
          </p:cNvPr>
          <p:cNvSpPr>
            <a:spLocks noGrp="1"/>
          </p:cNvSpPr>
          <p:nvPr>
            <p:ph idx="1"/>
          </p:nvPr>
        </p:nvSpPr>
        <p:spPr>
          <a:xfrm>
            <a:off x="2193237" y="3571868"/>
            <a:ext cx="14503312" cy="5689109"/>
          </a:xfrm>
        </p:spPr>
        <p:txBody>
          <a:bodyPr>
            <a:noAutofit/>
          </a:bodyPr>
          <a:lstStyle/>
          <a:p>
            <a:r>
              <a:rPr lang="ro-RO" sz="3000" dirty="0">
                <a:latin typeface="Quicksand Bold"/>
              </a:rPr>
              <a:t>888 de participanți au parcurs integral cursul și au fost certificați în cadrul proiectului;</a:t>
            </a:r>
          </a:p>
          <a:p>
            <a:r>
              <a:rPr lang="ro-RO" sz="3000" dirty="0">
                <a:latin typeface="Quicksand Bold"/>
              </a:rPr>
              <a:t>Formarea a fost asigurată de Asociația </a:t>
            </a:r>
            <a:r>
              <a:rPr lang="ro-RO" sz="3000" dirty="0" err="1">
                <a:latin typeface="Quicksand Bold"/>
              </a:rPr>
              <a:t>Mediawise</a:t>
            </a:r>
            <a:r>
              <a:rPr lang="ro-RO" sz="3000" dirty="0">
                <a:latin typeface="Quicksand Bold"/>
              </a:rPr>
              <a:t> Society, iar certificarea de Universitatea de Vest din Timișoara;</a:t>
            </a:r>
          </a:p>
          <a:p>
            <a:endParaRPr lang="ro-RO" sz="3000" dirty="0">
              <a:latin typeface="Quicksand Bold"/>
            </a:endParaRPr>
          </a:p>
        </p:txBody>
      </p:sp>
      <p:pic>
        <p:nvPicPr>
          <p:cNvPr id="3" name="Picture 2">
            <a:extLst>
              <a:ext uri="{FF2B5EF4-FFF2-40B4-BE49-F238E27FC236}">
                <a16:creationId xmlns:a16="http://schemas.microsoft.com/office/drawing/2014/main" id="{B21C1EBA-7074-4E90-AF90-8CB65DEFB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66078" y="481316"/>
            <a:ext cx="5631051" cy="996696"/>
          </a:xfrm>
          <a:prstGeom prst="rect">
            <a:avLst/>
          </a:prstGeom>
        </p:spPr>
      </p:pic>
      <p:sp>
        <p:nvSpPr>
          <p:cNvPr id="9" name="Freeform 6">
            <a:extLst>
              <a:ext uri="{FF2B5EF4-FFF2-40B4-BE49-F238E27FC236}">
                <a16:creationId xmlns:a16="http://schemas.microsoft.com/office/drawing/2014/main" id="{92DB1BBE-B8BA-4A6A-971A-3039B0084C85}"/>
              </a:ext>
            </a:extLst>
          </p:cNvPr>
          <p:cNvSpPr/>
          <p:nvPr/>
        </p:nvSpPr>
        <p:spPr>
          <a:xfrm>
            <a:off x="3029108" y="1624006"/>
            <a:ext cx="11296492" cy="1852789"/>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pic>
        <p:nvPicPr>
          <p:cNvPr id="10" name="Picture 9">
            <a:extLst>
              <a:ext uri="{FF2B5EF4-FFF2-40B4-BE49-F238E27FC236}">
                <a16:creationId xmlns:a16="http://schemas.microsoft.com/office/drawing/2014/main" id="{6403C4C4-B136-48DB-AC84-FC9B298BCDC7}"/>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3716" r="9310"/>
          <a:stretch/>
        </p:blipFill>
        <p:spPr>
          <a:xfrm>
            <a:off x="2994992" y="5071168"/>
            <a:ext cx="5658678" cy="4552395"/>
          </a:xfrm>
          <a:prstGeom prst="rect">
            <a:avLst/>
          </a:prstGeom>
        </p:spPr>
      </p:pic>
      <p:graphicFrame>
        <p:nvGraphicFramePr>
          <p:cNvPr id="13" name="Chart 12">
            <a:extLst>
              <a:ext uri="{FF2B5EF4-FFF2-40B4-BE49-F238E27FC236}">
                <a16:creationId xmlns:a16="http://schemas.microsoft.com/office/drawing/2014/main" id="{247A8A4E-76EB-4C19-A916-EED92F14421D}"/>
              </a:ext>
            </a:extLst>
          </p:cNvPr>
          <p:cNvGraphicFramePr>
            <a:graphicFrameLocks/>
          </p:cNvGraphicFramePr>
          <p:nvPr>
            <p:extLst>
              <p:ext uri="{D42A27DB-BD31-4B8C-83A1-F6EECF244321}">
                <p14:modId xmlns:p14="http://schemas.microsoft.com/office/powerpoint/2010/main" val="2994260657"/>
              </p:ext>
            </p:extLst>
          </p:nvPr>
        </p:nvGraphicFramePr>
        <p:xfrm>
          <a:off x="9992138" y="5367130"/>
          <a:ext cx="5751445" cy="3750364"/>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855780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FF5A33-0E9B-B343-84B4-D7FEB36144BE}"/>
            </a:ext>
          </a:extLst>
        </p:cNvPr>
        <p:cNvGrpSpPr/>
        <p:nvPr/>
      </p:nvGrpSpPr>
      <p:grpSpPr>
        <a:xfrm>
          <a:off x="0" y="0"/>
          <a:ext cx="0" cy="0"/>
          <a:chOff x="0" y="0"/>
          <a:chExt cx="0" cy="0"/>
        </a:xfrm>
      </p:grpSpPr>
      <p:sp>
        <p:nvSpPr>
          <p:cNvPr id="7" name="TextBox 7">
            <a:extLst>
              <a:ext uri="{FF2B5EF4-FFF2-40B4-BE49-F238E27FC236}">
                <a16:creationId xmlns:a16="http://schemas.microsoft.com/office/drawing/2014/main" id="{E96AB302-433A-02C6-9007-05CBC394CF7A}"/>
              </a:ext>
            </a:extLst>
          </p:cNvPr>
          <p:cNvSpPr txBox="1"/>
          <p:nvPr/>
        </p:nvSpPr>
        <p:spPr>
          <a:xfrm>
            <a:off x="1278691" y="1604842"/>
            <a:ext cx="6878887" cy="6978102"/>
          </a:xfrm>
          <a:prstGeom prst="rect">
            <a:avLst/>
          </a:prstGeom>
        </p:spPr>
        <p:txBody>
          <a:bodyPr lIns="50800" tIns="50800" rIns="50800" bIns="50800" rtlCol="0" anchor="ctr"/>
          <a:lstStyle/>
          <a:p>
            <a:pPr algn="ctr">
              <a:lnSpc>
                <a:spcPts val="2400"/>
              </a:lnSpc>
            </a:pPr>
            <a:endParaRPr/>
          </a:p>
        </p:txBody>
      </p:sp>
      <p:sp>
        <p:nvSpPr>
          <p:cNvPr id="16" name="Freeform 16">
            <a:extLst>
              <a:ext uri="{FF2B5EF4-FFF2-40B4-BE49-F238E27FC236}">
                <a16:creationId xmlns:a16="http://schemas.microsoft.com/office/drawing/2014/main" id="{5FFD2B7F-E8B4-347D-21FF-368574F6EDDF}"/>
              </a:ext>
            </a:extLst>
          </p:cNvPr>
          <p:cNvSpPr/>
          <p:nvPr/>
        </p:nvSpPr>
        <p:spPr>
          <a:xfrm>
            <a:off x="14181003" y="604377"/>
            <a:ext cx="2924773" cy="1000465"/>
          </a:xfrm>
          <a:custGeom>
            <a:avLst/>
            <a:gdLst/>
            <a:ahLst/>
            <a:cxnLst/>
            <a:rect l="l" t="t" r="r" b="b"/>
            <a:pathLst>
              <a:path w="2924773" h="1000465">
                <a:moveTo>
                  <a:pt x="0" y="0"/>
                </a:moveTo>
                <a:lnTo>
                  <a:pt x="2924773" y="0"/>
                </a:lnTo>
                <a:lnTo>
                  <a:pt x="2924773" y="1000466"/>
                </a:lnTo>
                <a:lnTo>
                  <a:pt x="0" y="1000466"/>
                </a:lnTo>
                <a:lnTo>
                  <a:pt x="0" y="0"/>
                </a:lnTo>
                <a:close/>
              </a:path>
            </a:pathLst>
          </a:custGeom>
          <a:blipFill>
            <a:blip r:embed="rId2"/>
            <a:stretch>
              <a:fillRect/>
            </a:stretch>
          </a:blipFill>
        </p:spPr>
        <p:txBody>
          <a:bodyPr/>
          <a:lstStyle/>
          <a:p>
            <a:endParaRPr lang="en-US"/>
          </a:p>
        </p:txBody>
      </p:sp>
      <p:sp>
        <p:nvSpPr>
          <p:cNvPr id="2" name="TextBox 9">
            <a:extLst>
              <a:ext uri="{FF2B5EF4-FFF2-40B4-BE49-F238E27FC236}">
                <a16:creationId xmlns:a16="http://schemas.microsoft.com/office/drawing/2014/main" id="{FF812760-0939-3A82-7979-43A81EC63DDF}"/>
              </a:ext>
            </a:extLst>
          </p:cNvPr>
          <p:cNvSpPr txBox="1"/>
          <p:nvPr/>
        </p:nvSpPr>
        <p:spPr>
          <a:xfrm>
            <a:off x="3322579" y="1850198"/>
            <a:ext cx="4681734" cy="830997"/>
          </a:xfrm>
          <a:prstGeom prst="rect">
            <a:avLst/>
          </a:prstGeom>
        </p:spPr>
        <p:txBody>
          <a:bodyPr wrap="square" lIns="0" tIns="0" rIns="0" bIns="0" rtlCol="0" anchor="t">
            <a:spAutoFit/>
          </a:bodyPr>
          <a:lstStyle/>
          <a:p>
            <a:r>
              <a:rPr lang="ro-RO" sz="5400" b="1" dirty="0">
                <a:solidFill>
                  <a:srgbClr val="FF0000"/>
                </a:solidFill>
                <a:latin typeface="Poppins ExtraBold" panose="00000900000000000000" pitchFamily="2" charset="0"/>
                <a:cs typeface="Poppins ExtraBold" panose="00000900000000000000" pitchFamily="2" charset="0"/>
              </a:rPr>
              <a:t>Despre curs</a:t>
            </a:r>
            <a:endParaRPr lang="en-US" sz="5400" b="1" dirty="0">
              <a:solidFill>
                <a:srgbClr val="FF0000"/>
              </a:solidFill>
              <a:latin typeface="Poppins ExtraBold" panose="00000900000000000000" pitchFamily="2" charset="0"/>
              <a:cs typeface="Poppins ExtraBold" panose="00000900000000000000" pitchFamily="2" charset="0"/>
            </a:endParaRPr>
          </a:p>
        </p:txBody>
      </p:sp>
      <p:pic>
        <p:nvPicPr>
          <p:cNvPr id="11" name="Picture 10" descr="A red dots on a black background&#10;&#10;Description automatically generated">
            <a:extLst>
              <a:ext uri="{FF2B5EF4-FFF2-40B4-BE49-F238E27FC236}">
                <a16:creationId xmlns:a16="http://schemas.microsoft.com/office/drawing/2014/main" id="{4F9658A5-9780-8F34-23B9-BA34ECD106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6327" y="0"/>
            <a:ext cx="5322404" cy="10287000"/>
          </a:xfrm>
          <a:prstGeom prst="rect">
            <a:avLst/>
          </a:prstGeom>
        </p:spPr>
      </p:pic>
      <p:sp>
        <p:nvSpPr>
          <p:cNvPr id="3" name="TextBox 2">
            <a:extLst>
              <a:ext uri="{FF2B5EF4-FFF2-40B4-BE49-F238E27FC236}">
                <a16:creationId xmlns:a16="http://schemas.microsoft.com/office/drawing/2014/main" id="{9EA499F1-4DBD-2FEF-327B-CCE8D3C3B7B1}"/>
              </a:ext>
            </a:extLst>
          </p:cNvPr>
          <p:cNvSpPr txBox="1"/>
          <p:nvPr/>
        </p:nvSpPr>
        <p:spPr>
          <a:xfrm>
            <a:off x="2974312" y="3032567"/>
            <a:ext cx="10955622" cy="6041194"/>
          </a:xfrm>
          <a:prstGeom prst="rect">
            <a:avLst/>
          </a:prstGeom>
          <a:noFill/>
        </p:spPr>
        <p:txBody>
          <a:bodyPr wrap="square" lIns="91440" tIns="45720" rIns="91440" bIns="45720" rtlCol="0" anchor="t">
            <a:noAutofit/>
          </a:bodyPr>
          <a:lstStyle/>
          <a:p>
            <a:pPr marL="457200" indent="-457200">
              <a:lnSpc>
                <a:spcPct val="120000"/>
              </a:lnSpc>
              <a:spcAft>
                <a:spcPts val="1200"/>
              </a:spcAft>
              <a:buClr>
                <a:srgbClr val="FF7061"/>
              </a:buClr>
              <a:buFont typeface="Poppins Light" panose="00000400000000000000" pitchFamily="2" charset="0"/>
              <a:buChar char="•"/>
            </a:pPr>
            <a:r>
              <a:rPr lang="ro-RO" sz="2800" noProof="0" dirty="0">
                <a:latin typeface="Poppins Light"/>
                <a:cs typeface="Poppins Light"/>
              </a:rPr>
              <a:t>Cursul urmărește să dezvolte capacitatea profesorilor de a crea un mediu școlar </a:t>
            </a:r>
            <a:r>
              <a:rPr lang="ro-RO" sz="2800" noProof="0" dirty="0">
                <a:solidFill>
                  <a:srgbClr val="4649EE"/>
                </a:solidFill>
                <a:latin typeface="Poppins Black"/>
                <a:cs typeface="Poppins Black"/>
              </a:rPr>
              <a:t>mai </a:t>
            </a:r>
            <a:r>
              <a:rPr lang="ro-RO" sz="2800" noProof="0" dirty="0" err="1">
                <a:solidFill>
                  <a:srgbClr val="4649EE"/>
                </a:solidFill>
                <a:latin typeface="Poppins Black"/>
                <a:cs typeface="Poppins Black"/>
              </a:rPr>
              <a:t>rezilient</a:t>
            </a:r>
            <a:r>
              <a:rPr lang="ro-RO" sz="2800" noProof="0" dirty="0">
                <a:solidFill>
                  <a:srgbClr val="4649EE"/>
                </a:solidFill>
                <a:latin typeface="Poppins Black"/>
                <a:cs typeface="Poppins Black"/>
              </a:rPr>
              <a:t> </a:t>
            </a:r>
            <a:r>
              <a:rPr lang="ro-RO" sz="2800" noProof="0" dirty="0">
                <a:latin typeface="Poppins Light"/>
                <a:cs typeface="Poppins Light"/>
              </a:rPr>
              <a:t>și </a:t>
            </a:r>
            <a:r>
              <a:rPr lang="ro-RO" sz="2800" noProof="0" dirty="0">
                <a:solidFill>
                  <a:srgbClr val="4649EE"/>
                </a:solidFill>
                <a:latin typeface="Poppins Black"/>
                <a:cs typeface="Poppins Black"/>
              </a:rPr>
              <a:t>mai informat</a:t>
            </a:r>
            <a:r>
              <a:rPr lang="ro-RO" sz="2800" noProof="0" dirty="0">
                <a:latin typeface="Poppins Light"/>
                <a:cs typeface="Poppins Light"/>
              </a:rPr>
              <a:t>.</a:t>
            </a:r>
            <a:endParaRPr lang="en-US" dirty="0"/>
          </a:p>
          <a:p>
            <a:pPr marL="457200" indent="-457200">
              <a:lnSpc>
                <a:spcPct val="120000"/>
              </a:lnSpc>
              <a:spcAft>
                <a:spcPts val="1200"/>
              </a:spcAft>
              <a:buClr>
                <a:srgbClr val="FF7061"/>
              </a:buClr>
              <a:buFont typeface="Poppins Light" panose="00000400000000000000" pitchFamily="2" charset="0"/>
              <a:buChar char="•"/>
            </a:pPr>
            <a:r>
              <a:rPr lang="ro-RO" sz="2800" noProof="0" dirty="0">
                <a:latin typeface="Poppins Light"/>
                <a:cs typeface="Poppins Light"/>
              </a:rPr>
              <a:t>Obiectivul final este ca </a:t>
            </a:r>
            <a:r>
              <a:rPr lang="ro-RO" sz="2800" noProof="0" dirty="0">
                <a:solidFill>
                  <a:srgbClr val="4649EE"/>
                </a:solidFill>
                <a:latin typeface="Poppins Black"/>
                <a:cs typeface="Poppins Black"/>
              </a:rPr>
              <a:t>elevii</a:t>
            </a:r>
            <a:r>
              <a:rPr lang="ro-RO" sz="2800" noProof="0" dirty="0">
                <a:latin typeface="Poppins Light"/>
                <a:cs typeface="Poppins Light"/>
              </a:rPr>
              <a:t> să dezvolte gândire critică, comportament online responsabil și capacitatea de a naviga în siguranță mediul digital.</a:t>
            </a:r>
          </a:p>
          <a:p>
            <a:pPr marL="457200" indent="-457200">
              <a:lnSpc>
                <a:spcPct val="120000"/>
              </a:lnSpc>
              <a:spcAft>
                <a:spcPts val="1200"/>
              </a:spcAft>
              <a:buClr>
                <a:srgbClr val="FF7061"/>
              </a:buClr>
              <a:buFont typeface="Poppins Light" panose="00000400000000000000" pitchFamily="2" charset="0"/>
              <a:buChar char="•"/>
            </a:pPr>
            <a:r>
              <a:rPr lang="ro-RO" sz="2800" noProof="0" dirty="0">
                <a:latin typeface="Poppins Light"/>
                <a:cs typeface="Poppins Light"/>
              </a:rPr>
              <a:t>Deși cursul este adresat cadrelor didactice, </a:t>
            </a:r>
            <a:r>
              <a:rPr lang="ro-RO" sz="2800" noProof="0" dirty="0">
                <a:solidFill>
                  <a:srgbClr val="4649EE"/>
                </a:solidFill>
                <a:latin typeface="Poppins Black"/>
                <a:cs typeface="Poppins Black"/>
              </a:rPr>
              <a:t>beneficiarii reali</a:t>
            </a:r>
            <a:r>
              <a:rPr lang="ro-RO" sz="2800" noProof="0" dirty="0">
                <a:latin typeface="Poppins Light"/>
                <a:cs typeface="Poppins Light"/>
              </a:rPr>
              <a:t> sunt copiii și tinerii europeni.</a:t>
            </a:r>
          </a:p>
          <a:p>
            <a:pPr marL="457200" indent="-457200">
              <a:lnSpc>
                <a:spcPct val="120000"/>
              </a:lnSpc>
              <a:spcAft>
                <a:spcPts val="1200"/>
              </a:spcAft>
              <a:buClr>
                <a:srgbClr val="FF7061"/>
              </a:buClr>
              <a:buFont typeface="Poppins Light" panose="00000400000000000000" pitchFamily="2" charset="0"/>
              <a:buChar char="•"/>
            </a:pPr>
            <a:endParaRPr lang="ro-RO" sz="2800" dirty="0">
              <a:latin typeface="Poppins Light"/>
              <a:cs typeface="Poppins Light"/>
            </a:endParaRPr>
          </a:p>
          <a:p>
            <a:pPr marL="457200" indent="-457200">
              <a:lnSpc>
                <a:spcPct val="120000"/>
              </a:lnSpc>
              <a:spcAft>
                <a:spcPts val="1200"/>
              </a:spcAft>
              <a:buClr>
                <a:srgbClr val="FF7061"/>
              </a:buClr>
              <a:buFont typeface="Poppins Light" panose="00000400000000000000" pitchFamily="2" charset="0"/>
              <a:buChar char="•"/>
            </a:pPr>
            <a:r>
              <a:rPr lang="ro-RO" sz="2800" noProof="0" dirty="0" err="1">
                <a:latin typeface="Poppins Light"/>
                <a:cs typeface="Poppins Light"/>
              </a:rPr>
              <a:t>Platfor</a:t>
            </a:r>
            <a:r>
              <a:rPr lang="ro-RO" sz="2800" dirty="0" err="1">
                <a:latin typeface="Poppins Light"/>
                <a:cs typeface="Poppins Light"/>
              </a:rPr>
              <a:t>ma</a:t>
            </a:r>
            <a:r>
              <a:rPr lang="ro-RO" sz="2800" dirty="0">
                <a:latin typeface="Poppins Light"/>
                <a:cs typeface="Poppins Light"/>
              </a:rPr>
              <a:t> e-</a:t>
            </a:r>
            <a:r>
              <a:rPr lang="ro-RO" sz="2800" dirty="0" err="1">
                <a:latin typeface="Poppins Light"/>
                <a:cs typeface="Poppins Light"/>
              </a:rPr>
              <a:t>learning</a:t>
            </a:r>
            <a:r>
              <a:rPr lang="ro-RO" sz="2800" dirty="0">
                <a:latin typeface="Poppins Light"/>
                <a:cs typeface="Poppins Light"/>
              </a:rPr>
              <a:t> care îl găzduiește este în continuare disponibilă </a:t>
            </a:r>
            <a:r>
              <a:rPr lang="ro-RO" sz="2800" dirty="0">
                <a:latin typeface="Poppins Light"/>
                <a:cs typeface="Poppins Light"/>
                <a:hlinkClick r:id="rId4"/>
              </a:rPr>
              <a:t>aici</a:t>
            </a:r>
            <a:r>
              <a:rPr lang="ro-RO" sz="2800" dirty="0">
                <a:latin typeface="Poppins Light"/>
                <a:cs typeface="Poppins Light"/>
              </a:rPr>
              <a:t>.</a:t>
            </a:r>
            <a:endParaRPr lang="ro-RO" sz="2800" noProof="0" dirty="0">
              <a:latin typeface="Poppins Light"/>
              <a:cs typeface="Poppins Light"/>
            </a:endParaRPr>
          </a:p>
        </p:txBody>
      </p:sp>
      <p:pic>
        <p:nvPicPr>
          <p:cNvPr id="8" name="Picture 7">
            <a:extLst>
              <a:ext uri="{FF2B5EF4-FFF2-40B4-BE49-F238E27FC236}">
                <a16:creationId xmlns:a16="http://schemas.microsoft.com/office/drawing/2014/main" id="{61397882-94FD-4CDB-941B-B2A8710FC03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6077" y="608146"/>
            <a:ext cx="5631051" cy="996696"/>
          </a:xfrm>
          <a:prstGeom prst="rect">
            <a:avLst/>
          </a:prstGeom>
        </p:spPr>
      </p:pic>
      <p:sp>
        <p:nvSpPr>
          <p:cNvPr id="9" name="Freeform 6">
            <a:extLst>
              <a:ext uri="{FF2B5EF4-FFF2-40B4-BE49-F238E27FC236}">
                <a16:creationId xmlns:a16="http://schemas.microsoft.com/office/drawing/2014/main" id="{9654D2F9-0A4A-45AC-850F-1FEC46D165A2}"/>
              </a:ext>
            </a:extLst>
          </p:cNvPr>
          <p:cNvSpPr/>
          <p:nvPr/>
        </p:nvSpPr>
        <p:spPr>
          <a:xfrm>
            <a:off x="3029108" y="1624007"/>
            <a:ext cx="5368020" cy="1264968"/>
          </a:xfrm>
          <a:custGeom>
            <a:avLst/>
            <a:gdLst/>
            <a:ahLst/>
            <a:cxnLst/>
            <a:rect l="l" t="t" r="r" b="b"/>
            <a:pathLst>
              <a:path w="2240474" h="406400">
                <a:moveTo>
                  <a:pt x="2037274" y="0"/>
                </a:moveTo>
                <a:cubicBezTo>
                  <a:pt x="2149498" y="0"/>
                  <a:pt x="2240474" y="90976"/>
                  <a:pt x="2240474" y="203200"/>
                </a:cubicBezTo>
                <a:cubicBezTo>
                  <a:pt x="2240474" y="315424"/>
                  <a:pt x="2149498" y="406400"/>
                  <a:pt x="2037274" y="406400"/>
                </a:cubicBezTo>
                <a:lnTo>
                  <a:pt x="203200" y="406400"/>
                </a:lnTo>
                <a:cubicBezTo>
                  <a:pt x="90976" y="406400"/>
                  <a:pt x="0" y="315424"/>
                  <a:pt x="0" y="203200"/>
                </a:cubicBezTo>
                <a:cubicBezTo>
                  <a:pt x="0" y="90976"/>
                  <a:pt x="90976" y="0"/>
                  <a:pt x="203200" y="0"/>
                </a:cubicBezTo>
                <a:close/>
              </a:path>
            </a:pathLst>
          </a:custGeom>
          <a:noFill/>
          <a:ln w="76200">
            <a:solidFill>
              <a:srgbClr val="A2C2FC"/>
            </a:solidFill>
          </a:ln>
        </p:spPr>
        <p:txBody>
          <a:bodyPr/>
          <a:lstStyle/>
          <a:p>
            <a:endParaRPr lang="en-US" dirty="0"/>
          </a:p>
        </p:txBody>
      </p:sp>
    </p:spTree>
    <p:extLst>
      <p:ext uri="{BB962C8B-B14F-4D97-AF65-F5344CB8AC3E}">
        <p14:creationId xmlns:p14="http://schemas.microsoft.com/office/powerpoint/2010/main" val="13584429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achers Digital 4.0" id="{A03F18A5-08B7-DB4F-B45A-60FE67E61892}" vid="{096B6F4F-D013-724E-AA11-776A6310433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6f6f98b-7d51-4cdc-a764-3ab5a1c4d285" xsi:nil="true"/>
    <lcf76f155ced4ddcb4097134ff3c332f xmlns="b3b1f81c-f514-4928-ade3-f2cdbc372f73">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A4C4A0B0F368743A4A7E74BB85523C1" ma:contentTypeVersion="14" ma:contentTypeDescription="Create a new document." ma:contentTypeScope="" ma:versionID="83383adc9bcacdc6743f59850f1673c7">
  <xsd:schema xmlns:xsd="http://www.w3.org/2001/XMLSchema" xmlns:xs="http://www.w3.org/2001/XMLSchema" xmlns:p="http://schemas.microsoft.com/office/2006/metadata/properties" xmlns:ns2="b3b1f81c-f514-4928-ade3-f2cdbc372f73" xmlns:ns3="e6f6f98b-7d51-4cdc-a764-3ab5a1c4d285" targetNamespace="http://schemas.microsoft.com/office/2006/metadata/properties" ma:root="true" ma:fieldsID="5f95a12e704d17cea3b31ac25fa98c37" ns2:_="" ns3:_="">
    <xsd:import namespace="b3b1f81c-f514-4928-ade3-f2cdbc372f73"/>
    <xsd:import namespace="e6f6f98b-7d51-4cdc-a764-3ab5a1c4d285"/>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b1f81c-f514-4928-ade3-f2cdbc372f7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71073225-ab91-4de8-9578-d73494c7aa8b"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6f6f98b-7d51-4cdc-a764-3ab5a1c4d285"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d9c8b56e-4918-4386-9fc1-9f681052a904}" ma:internalName="TaxCatchAll" ma:showField="CatchAllData" ma:web="e6f6f98b-7d51-4cdc-a764-3ab5a1c4d28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C12918D-0EBD-49FA-BE70-08ECE4A3D427}">
  <ds:schemaRefs>
    <ds:schemaRef ds:uri="9d540dff-731a-4b57-a224-6248666a957c"/>
    <ds:schemaRef ds:uri="b3b1f81c-f514-4928-ade3-f2cdbc372f73"/>
    <ds:schemaRef ds:uri="e6f6f98b-7d51-4cdc-a764-3ab5a1c4d285"/>
    <ds:schemaRef ds:uri="e97885df-c2ff-4515-b7bb-b3b1dba5b69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28BC71F-5AB0-4A4F-AF2B-0834456DAE8C}">
  <ds:schemaRefs>
    <ds:schemaRef ds:uri="http://schemas.microsoft.com/sharepoint/v3/contenttype/forms"/>
  </ds:schemaRefs>
</ds:datastoreItem>
</file>

<file path=customXml/itemProps3.xml><?xml version="1.0" encoding="utf-8"?>
<ds:datastoreItem xmlns:ds="http://schemas.openxmlformats.org/officeDocument/2006/customXml" ds:itemID="{83B856A5-8EBF-437A-8D7A-E665CDBEE865}">
  <ds:schemaRefs>
    <ds:schemaRef ds:uri="b3b1f81c-f514-4928-ade3-f2cdbc372f73"/>
    <ds:schemaRef ds:uri="e6f6f98b-7d51-4cdc-a764-3ab5a1c4d28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340</TotalTime>
  <Words>1457</Words>
  <Application>Microsoft Office PowerPoint</Application>
  <PresentationFormat>Custom</PresentationFormat>
  <Paragraphs>132</Paragraphs>
  <Slides>20</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Quicksand</vt:lpstr>
      <vt:lpstr>Poppins Light,Sans-Serif</vt:lpstr>
      <vt:lpstr>Poppins Black</vt:lpstr>
      <vt:lpstr>Poppins ExtraBold</vt:lpstr>
      <vt:lpstr>Arial</vt:lpstr>
      <vt:lpstr>Calibri</vt:lpstr>
      <vt:lpstr>Poppins Light</vt:lpstr>
      <vt:lpstr>Quicksand Ultra-Bold</vt:lpstr>
      <vt:lpstr>Quicksand Bold</vt:lpstr>
      <vt:lpstr>Office Theme</vt:lpstr>
      <vt:lpstr>PowerPoint Presentation</vt:lpstr>
      <vt:lpstr>PowerPoint Presentation</vt:lpstr>
      <vt:lpstr>PowerPoint Presentation</vt:lpstr>
      <vt:lpstr>Proiectul</vt:lpstr>
      <vt:lpstr>Pachetele de lucru</vt:lpstr>
      <vt:lpstr>Rezultate</vt:lpstr>
      <vt:lpstr>Cursul universitar la UVT</vt:lpstr>
      <vt:lpstr>Cursul dedicat cadrelor didactice – Mediawise Society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Oleksandr Krushlynskyi</dc:creator>
  <cp:lastModifiedBy>Ioana Cirstea</cp:lastModifiedBy>
  <cp:revision>28</cp:revision>
  <dcterms:created xsi:type="dcterms:W3CDTF">2024-03-08T14:16:24Z</dcterms:created>
  <dcterms:modified xsi:type="dcterms:W3CDTF">2026-09-03T11:14:58Z</dcterms:modified>
  <dc:identifier>DAF-p_lgGXM</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0x010100BA4C4A0B0F368743A4A7E74BB85523C1</vt:lpwstr>
  </property>
  <property fmtid="{D5CDD505-2E9C-101B-9397-08002B2CF9AE}" pid="3" name="MediaServiceImageTags">
    <vt:lpwstr/>
  </property>
</Properties>
</file>